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0" r:id="rId4"/>
  </p:sldMasterIdLst>
  <p:notesMasterIdLst>
    <p:notesMasterId r:id="rId34"/>
  </p:notesMasterIdLst>
  <p:handoutMasterIdLst>
    <p:handoutMasterId r:id="rId35"/>
  </p:handoutMasterIdLst>
  <p:sldIdLst>
    <p:sldId id="551" r:id="rId5"/>
    <p:sldId id="599" r:id="rId6"/>
    <p:sldId id="549" r:id="rId7"/>
    <p:sldId id="503" r:id="rId8"/>
    <p:sldId id="506" r:id="rId9"/>
    <p:sldId id="635" r:id="rId10"/>
    <p:sldId id="637" r:id="rId11"/>
    <p:sldId id="638" r:id="rId12"/>
    <p:sldId id="560" r:id="rId13"/>
    <p:sldId id="509" r:id="rId14"/>
    <p:sldId id="541" r:id="rId15"/>
    <p:sldId id="563" r:id="rId16"/>
    <p:sldId id="564" r:id="rId17"/>
    <p:sldId id="539" r:id="rId18"/>
    <p:sldId id="540" r:id="rId19"/>
    <p:sldId id="561" r:id="rId20"/>
    <p:sldId id="562" r:id="rId21"/>
    <p:sldId id="610" r:id="rId22"/>
    <p:sldId id="566" r:id="rId23"/>
    <p:sldId id="567" r:id="rId24"/>
    <p:sldId id="568" r:id="rId25"/>
    <p:sldId id="569" r:id="rId26"/>
    <p:sldId id="570" r:id="rId27"/>
    <p:sldId id="571" r:id="rId28"/>
    <p:sldId id="572" r:id="rId29"/>
    <p:sldId id="573" r:id="rId30"/>
    <p:sldId id="574" r:id="rId31"/>
    <p:sldId id="575" r:id="rId32"/>
    <p:sldId id="501" r:id="rId33"/>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eong" initials="ml" lastIdx="4" clrIdx="0"/>
  <p:cmAuthor id="1" name="jooi" initials="j" lastIdx="4" clrIdx="1"/>
  <p:cmAuthor id="2" name="Michael Parker" initials="MP" lastIdx="3" clrIdx="2"/>
  <p:cmAuthor id="3" name="roliu" initials="r"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6600"/>
    <a:srgbClr val="C10435"/>
    <a:srgbClr val="3366CC"/>
    <a:srgbClr val="000066"/>
    <a:srgbClr val="2D2D89"/>
    <a:srgbClr val="DDDDDD"/>
    <a:srgbClr val="A549DD"/>
    <a:srgbClr val="90909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4882" autoAdjust="0"/>
    <p:restoredTop sz="88927" autoAdjust="0"/>
  </p:normalViewPr>
  <p:slideViewPr>
    <p:cSldViewPr snapToGrid="0">
      <p:cViewPr varScale="1">
        <p:scale>
          <a:sx n="52" d="100"/>
          <a:sy n="52" d="100"/>
        </p:scale>
        <p:origin x="-108"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work\products\s5\floating%20point%20comparison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dirty="0"/>
              <a:t>Multipliers </a:t>
            </a:r>
            <a:r>
              <a:rPr lang="en-US" dirty="0" smtClean="0"/>
              <a:t>vs. </a:t>
            </a:r>
            <a:r>
              <a:rPr lang="en-US" dirty="0" err="1"/>
              <a:t>Stratix</a:t>
            </a:r>
            <a:r>
              <a:rPr lang="en-US" dirty="0"/>
              <a:t> </a:t>
            </a:r>
            <a:r>
              <a:rPr lang="en-US" dirty="0" smtClean="0"/>
              <a:t>III</a:t>
            </a:r>
            <a:r>
              <a:rPr lang="en-US" baseline="0" dirty="0" smtClean="0"/>
              <a:t>/IV/V </a:t>
            </a:r>
            <a:r>
              <a:rPr lang="en-US" sz="1800" b="1" i="0" u="none" strike="noStrike" baseline="0" dirty="0" smtClean="0"/>
              <a:t>Devices</a:t>
            </a:r>
            <a:endParaRPr lang="en-US" dirty="0"/>
          </a:p>
        </c:rich>
      </c:tx>
      <c:layout>
        <c:manualLayout>
          <c:xMode val="edge"/>
          <c:yMode val="edge"/>
          <c:x val="0.14379708591892579"/>
          <c:y val="7.5688066559988235E-2"/>
        </c:manualLayout>
      </c:layout>
    </c:title>
    <c:plotArea>
      <c:layout>
        <c:manualLayout>
          <c:layoutTarget val="inner"/>
          <c:xMode val="edge"/>
          <c:yMode val="edge"/>
          <c:x val="0.10349540682414698"/>
          <c:y val="0.21157407407407408"/>
          <c:w val="0.63490048118985165"/>
          <c:h val="0.66565580344124808"/>
        </c:manualLayout>
      </c:layout>
      <c:barChart>
        <c:barDir val="col"/>
        <c:grouping val="clustered"/>
        <c:ser>
          <c:idx val="0"/>
          <c:order val="0"/>
          <c:tx>
            <c:strRef>
              <c:f>Sheet1!$A$69</c:f>
              <c:strCache>
                <c:ptCount val="1"/>
                <c:pt idx="0">
                  <c:v>18x18 Mults</c:v>
                </c:pt>
              </c:strCache>
            </c:strRef>
          </c:tx>
          <c:dLbls>
            <c:spPr>
              <a:solidFill>
                <a:schemeClr val="bg1"/>
              </a:solidFill>
            </c:spPr>
            <c:showVal val="1"/>
          </c:dLbls>
          <c:cat>
            <c:strRef>
              <c:f>Sheet1!$B$67:$D$67</c:f>
              <c:strCache>
                <c:ptCount val="3"/>
                <c:pt idx="0">
                  <c:v>EP3SE110</c:v>
                </c:pt>
                <c:pt idx="1">
                  <c:v>EP4SGX230</c:v>
                </c:pt>
                <c:pt idx="2">
                  <c:v>5SGS720</c:v>
                </c:pt>
              </c:strCache>
            </c:strRef>
          </c:cat>
          <c:val>
            <c:numRef>
              <c:f>Sheet1!$B$69:$D$69</c:f>
              <c:numCache>
                <c:formatCode>General</c:formatCode>
                <c:ptCount val="3"/>
                <c:pt idx="0">
                  <c:v>896</c:v>
                </c:pt>
                <c:pt idx="1">
                  <c:v>1288</c:v>
                </c:pt>
                <c:pt idx="2">
                  <c:v>4096</c:v>
                </c:pt>
              </c:numCache>
            </c:numRef>
          </c:val>
        </c:ser>
        <c:ser>
          <c:idx val="1"/>
          <c:order val="1"/>
          <c:tx>
            <c:strRef>
              <c:f>Sheet1!$A$70</c:f>
              <c:strCache>
                <c:ptCount val="1"/>
                <c:pt idx="0">
                  <c:v>SP FP Mults</c:v>
                </c:pt>
              </c:strCache>
            </c:strRef>
          </c:tx>
          <c:dLbls>
            <c:dLbl>
              <c:idx val="0"/>
              <c:layout>
                <c:manualLayout>
                  <c:x val="4.2016813673131943E-3"/>
                  <c:y val="6.880733323635293E-3"/>
                </c:manualLayout>
              </c:layout>
              <c:showVal val="1"/>
            </c:dLbl>
            <c:dLbl>
              <c:idx val="2"/>
              <c:layout>
                <c:manualLayout>
                  <c:x val="8.4033627346263243E-3"/>
                  <c:y val="-6.3072660179241286E-17"/>
                </c:manualLayout>
              </c:layout>
              <c:showVal val="1"/>
            </c:dLbl>
            <c:spPr>
              <a:solidFill>
                <a:schemeClr val="bg1"/>
              </a:solidFill>
            </c:spPr>
            <c:showVal val="1"/>
          </c:dLbls>
          <c:cat>
            <c:strRef>
              <c:f>Sheet1!$B$67:$D$67</c:f>
              <c:strCache>
                <c:ptCount val="3"/>
                <c:pt idx="0">
                  <c:v>EP3SE110</c:v>
                </c:pt>
                <c:pt idx="1">
                  <c:v>EP4SGX230</c:v>
                </c:pt>
                <c:pt idx="2">
                  <c:v>5SGS720</c:v>
                </c:pt>
              </c:strCache>
            </c:strRef>
          </c:cat>
          <c:val>
            <c:numRef>
              <c:f>Sheet1!$B$70:$D$70</c:f>
              <c:numCache>
                <c:formatCode>General</c:formatCode>
                <c:ptCount val="3"/>
                <c:pt idx="0">
                  <c:v>224</c:v>
                </c:pt>
                <c:pt idx="1">
                  <c:v>322</c:v>
                </c:pt>
                <c:pt idx="2">
                  <c:v>2048</c:v>
                </c:pt>
              </c:numCache>
            </c:numRef>
          </c:val>
        </c:ser>
        <c:ser>
          <c:idx val="2"/>
          <c:order val="2"/>
          <c:tx>
            <c:strRef>
              <c:f>Sheet1!$A$71</c:f>
              <c:strCache>
                <c:ptCount val="1"/>
                <c:pt idx="0">
                  <c:v>DP FP Mults</c:v>
                </c:pt>
              </c:strCache>
            </c:strRef>
          </c:tx>
          <c:dLbls>
            <c:spPr>
              <a:solidFill>
                <a:schemeClr val="bg1"/>
              </a:solidFill>
            </c:spPr>
            <c:showVal val="1"/>
          </c:dLbls>
          <c:cat>
            <c:strRef>
              <c:f>Sheet1!$B$67:$D$67</c:f>
              <c:strCache>
                <c:ptCount val="3"/>
                <c:pt idx="0">
                  <c:v>EP3SE110</c:v>
                </c:pt>
                <c:pt idx="1">
                  <c:v>EP4SGX230</c:v>
                </c:pt>
                <c:pt idx="2">
                  <c:v>5SGS720</c:v>
                </c:pt>
              </c:strCache>
            </c:strRef>
          </c:cat>
          <c:val>
            <c:numRef>
              <c:f>Sheet1!$B$71:$D$71</c:f>
              <c:numCache>
                <c:formatCode>General</c:formatCode>
                <c:ptCount val="3"/>
                <c:pt idx="0">
                  <c:v>89</c:v>
                </c:pt>
                <c:pt idx="1">
                  <c:v>128</c:v>
                </c:pt>
                <c:pt idx="2">
                  <c:v>512</c:v>
                </c:pt>
              </c:numCache>
            </c:numRef>
          </c:val>
        </c:ser>
        <c:axId val="84437248"/>
        <c:axId val="86455040"/>
      </c:barChart>
      <c:catAx>
        <c:axId val="84437248"/>
        <c:scaling>
          <c:orientation val="minMax"/>
        </c:scaling>
        <c:axPos val="b"/>
        <c:majorTickMark val="none"/>
        <c:tickLblPos val="nextTo"/>
        <c:crossAx val="86455040"/>
        <c:crosses val="autoZero"/>
        <c:auto val="1"/>
        <c:lblAlgn val="ctr"/>
        <c:lblOffset val="100"/>
      </c:catAx>
      <c:valAx>
        <c:axId val="86455040"/>
        <c:scaling>
          <c:orientation val="minMax"/>
        </c:scaling>
        <c:axPos val="l"/>
        <c:majorGridlines/>
        <c:numFmt formatCode="General" sourceLinked="1"/>
        <c:majorTickMark val="none"/>
        <c:tickLblPos val="nextTo"/>
        <c:crossAx val="84437248"/>
        <c:crosses val="autoZero"/>
        <c:crossBetween val="between"/>
      </c:valAx>
    </c:plotArea>
    <c:legend>
      <c:legendPos val="r"/>
      <c:layout>
        <c:manualLayout>
          <c:xMode val="edge"/>
          <c:yMode val="edge"/>
          <c:x val="0.76514390211259653"/>
          <c:y val="0.42463641493656484"/>
          <c:w val="0.20966058082763134"/>
          <c:h val="0.20055695478734756"/>
        </c:manualLayout>
      </c:layout>
      <c:txPr>
        <a:bodyPr/>
        <a:lstStyle/>
        <a:p>
          <a:pPr>
            <a:defRPr sz="1400"/>
          </a:pPr>
          <a:endParaRPr lang="zh-CN"/>
        </a:p>
      </c:txPr>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defTabSz="917575">
              <a:defRPr sz="1200"/>
            </a:lvl1pPr>
          </a:lstStyle>
          <a:p>
            <a:pPr>
              <a:defRPr/>
            </a:pPr>
            <a:endParaRPr lang="en-US"/>
          </a:p>
        </p:txBody>
      </p:sp>
      <p:sp>
        <p:nvSpPr>
          <p:cNvPr id="15363" name="Rectangle 3"/>
          <p:cNvSpPr>
            <a:spLocks noGrp="1" noChangeArrowheads="1"/>
          </p:cNvSpPr>
          <p:nvPr>
            <p:ph type="dt" sz="quarter" idx="1"/>
          </p:nvPr>
        </p:nvSpPr>
        <p:spPr bwMode="auto">
          <a:xfrm>
            <a:off x="3978275"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algn="r" defTabSz="917575">
              <a:defRPr sz="1200"/>
            </a:lvl1pPr>
          </a:lstStyle>
          <a:p>
            <a:pPr>
              <a:defRPr/>
            </a:pPr>
            <a:endParaRPr lang="en-US"/>
          </a:p>
        </p:txBody>
      </p:sp>
      <p:sp>
        <p:nvSpPr>
          <p:cNvPr id="15364" name="Rectangle 4"/>
          <p:cNvSpPr>
            <a:spLocks noGrp="1" noChangeArrowheads="1"/>
          </p:cNvSpPr>
          <p:nvPr>
            <p:ph type="ftr" sz="quarter" idx="2"/>
          </p:nvPr>
        </p:nvSpPr>
        <p:spPr bwMode="auto">
          <a:xfrm>
            <a:off x="0"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defTabSz="917575">
              <a:defRPr sz="1200"/>
            </a:lvl1pPr>
          </a:lstStyle>
          <a:p>
            <a:pPr>
              <a:defRPr/>
            </a:pPr>
            <a:endParaRPr lang="en-US"/>
          </a:p>
        </p:txBody>
      </p:sp>
      <p:sp>
        <p:nvSpPr>
          <p:cNvPr id="15365" name="Rectangle 5"/>
          <p:cNvSpPr>
            <a:spLocks noGrp="1" noChangeArrowheads="1"/>
          </p:cNvSpPr>
          <p:nvPr>
            <p:ph type="sldNum" sz="quarter" idx="3"/>
          </p:nvPr>
        </p:nvSpPr>
        <p:spPr bwMode="auto">
          <a:xfrm>
            <a:off x="3978275"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algn="r" defTabSz="917575">
              <a:defRPr sz="1200"/>
            </a:lvl1pPr>
          </a:lstStyle>
          <a:p>
            <a:pPr>
              <a:defRPr/>
            </a:pPr>
            <a:fld id="{F7EFC0A1-F9EB-48CC-99B8-E8C3D69263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defTabSz="931863">
              <a:defRPr sz="1200"/>
            </a:lvl1pPr>
          </a:lstStyle>
          <a:p>
            <a:pPr>
              <a:defRPr/>
            </a:pPr>
            <a:endParaRPr lang="en-US"/>
          </a:p>
        </p:txBody>
      </p:sp>
      <p:sp>
        <p:nvSpPr>
          <p:cNvPr id="1229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algn="r" defTabSz="931863">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5038" y="4419600"/>
            <a:ext cx="5149850" cy="4189413"/>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defTabSz="931863">
              <a:defRPr sz="1200"/>
            </a:lvl1pPr>
          </a:lstStyle>
          <a:p>
            <a:pPr>
              <a:defRPr/>
            </a:pPr>
            <a:endParaRPr lang="en-US"/>
          </a:p>
        </p:txBody>
      </p:sp>
      <p:sp>
        <p:nvSpPr>
          <p:cNvPr id="1229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algn="r" defTabSz="931863">
              <a:defRPr sz="1200"/>
            </a:lvl1pPr>
          </a:lstStyle>
          <a:p>
            <a:pPr>
              <a:defRPr/>
            </a:pPr>
            <a:fld id="{0AA91018-33AA-4196-AD13-9464314D4B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1</a:t>
            </a:fld>
            <a:endParaRPr lang="en-US" dirty="0"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F681262-E8D1-499C-ACD7-8ECBB3E7FBA0}" type="slidenum">
              <a:rPr lang="en-US" smtClean="0">
                <a:latin typeface="Arial" pitchFamily="34" charset="0"/>
              </a:rPr>
              <a:pPr/>
              <a:t>11</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xfrm>
            <a:off x="1184275" y="696913"/>
            <a:ext cx="4654550" cy="3490912"/>
          </a:xfrm>
          <a:ln/>
        </p:spPr>
      </p:sp>
      <p:sp>
        <p:nvSpPr>
          <p:cNvPr id="74756" name="Rectangle 3"/>
          <p:cNvSpPr>
            <a:spLocks noGrp="1" noChangeArrowheads="1"/>
          </p:cNvSpPr>
          <p:nvPr>
            <p:ph type="body" idx="1"/>
          </p:nvPr>
        </p:nvSpPr>
        <p:spPr>
          <a:noFill/>
          <a:ln/>
        </p:spPr>
        <p:txBody>
          <a:bodyPr/>
          <a:lstStyle/>
          <a:p>
            <a:r>
              <a:rPr lang="en-US" dirty="0" smtClean="0"/>
              <a:t>As is commonly understood, pre-adders are primarily used for symmetric FIR filters. As the filter data is shifted across the coefficient set, two data samples can be multiplied by a common coefficient due to the symmetry. The pre-adder adds the two samples </a:t>
            </a:r>
            <a:r>
              <a:rPr lang="en-US" i="1" dirty="0" smtClean="0"/>
              <a:t>prior</a:t>
            </a:r>
            <a:r>
              <a:rPr lang="en-US" dirty="0" smtClean="0"/>
              <a:t> to multiplication, which allows the use of one multiplier for every two taps, rather than two multipliers.</a:t>
            </a:r>
          </a:p>
          <a:p>
            <a:endParaRPr lang="en-US" dirty="0" smtClean="0"/>
          </a:p>
          <a:p>
            <a:r>
              <a:rPr lang="en-US" dirty="0" smtClean="0"/>
              <a:t>A  pre-adder can be used to cut multiplier use by ½ for symmetric FIR filters or at least eliminates the need to implement such a adder stage in logic – increasing both logic efficiency and performance. </a:t>
            </a:r>
            <a:r>
              <a:rPr lang="en-US" dirty="0" err="1" smtClean="0"/>
              <a:t>Stratix</a:t>
            </a:r>
            <a:r>
              <a:rPr lang="en-US" dirty="0" smtClean="0"/>
              <a:t> V DSP block includes a hard pre-adder that can be configured as </a:t>
            </a:r>
            <a:r>
              <a:rPr lang="en-US" altLang="ja-JP" dirty="0" smtClean="0">
                <a:cs typeface="ＭＳ Ｐゴシック"/>
              </a:rPr>
              <a:t>either dual 18 bit or a single 26 bit pre-adder, depending upon the precision mode. One restriction in 18 bit mod</a:t>
            </a:r>
            <a:r>
              <a:rPr lang="en-US" altLang="ja-JP" baseline="0" dirty="0" smtClean="0">
                <a:cs typeface="ＭＳ Ｐゴシック"/>
              </a:rPr>
              <a:t>e is that use of the hard 18 bit pre-adder requires also using the internal coefficient banks, due to input port limitations. The designer should try to arrange the filter designs to use a maximum of eight coefficients per multiplier, to take advantage of both of these features. In general, try to build a single large multi-channel filter, as opposed to several single channel filters, which will reduce coefficients per multiplier for any given filter response length. </a:t>
            </a:r>
            <a:endParaRPr lang="en-US" altLang="ja-JP" dirty="0" smtClean="0">
              <a:cs typeface="ＭＳ Ｐゴシック"/>
            </a:endParaRPr>
          </a:p>
          <a:p>
            <a:endParaRPr lang="en-US" altLang="ja-JP" dirty="0" smtClean="0">
              <a:cs typeface="ＭＳ Ｐゴシック"/>
            </a:endParaRP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t>The internal co-eff register storage feature that is unique to Altera can be set to support both 18-bit and higher than 18-bit precision signal processing. In the 18-bit mode, the co-eff storage is configured as dual 18-bit wide register banks – each capable of storing eight co-eff per multiplier. In the high-precision mode the co-eff storage is configured as a single 27-bit wide register bank capable of again storing eight co-eff per multiplie.</a:t>
            </a:r>
          </a:p>
          <a:p>
            <a:pPr eaLnBrk="1" hangingPunct="1"/>
            <a:endParaRPr lang="en-US" smtClean="0"/>
          </a:p>
          <a:p>
            <a:pPr eaLnBrk="1" hangingPunct="1"/>
            <a:r>
              <a:rPr lang="en-US" smtClean="0"/>
              <a:t>The primary advantage of internal (to the DSP block) co-eff storage is that it ease timing closure and saves on the on-chip memory/register resource usage – which are the two more important chip resources for DSP intensive designs.</a:t>
            </a:r>
          </a:p>
          <a:p>
            <a:pPr eaLnBrk="1" hangingPunct="1"/>
            <a:endParaRPr lang="en-US" smtClean="0"/>
          </a:p>
          <a:p>
            <a:pPr eaLnBrk="1" hangingPunct="1"/>
            <a:endParaRPr lang="en-US" smtClean="0"/>
          </a:p>
          <a:p>
            <a:pPr eaLnBrk="1" hangingPunct="1"/>
            <a:r>
              <a:rPr lang="en-US" smtClean="0"/>
              <a:t>Every clock cycle – you can dynamically select which of the eight registers should be used as a co-eff for the multiplier</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t>This method will produce correct rounded result after truncation. It is called “biased, because a number from X.00 to x.49 will be rounded down, and X.50 to X.99 will be rounded up. To have unbiased, X.50 should have equal chance of rounding either up or down, since it is precisely in the middle.</a:t>
            </a:r>
          </a:p>
          <a:p>
            <a:pPr eaLnBrk="1" hangingPunct="1"/>
            <a:r>
              <a:rPr lang="en-US" smtClean="0"/>
              <a:t>For most arithmetic, this slight “bias” is not important, and biased rounding is used because of it’s simplicity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8500"/>
            <a:ext cx="4652963" cy="3489325"/>
          </a:xfrm>
          <a:ln/>
        </p:spPr>
      </p:sp>
      <p:sp>
        <p:nvSpPr>
          <p:cNvPr id="68611" name="Rectangle 3"/>
          <p:cNvSpPr>
            <a:spLocks noGrp="1" noChangeArrowheads="1"/>
          </p:cNvSpPr>
          <p:nvPr>
            <p:ph type="body" idx="1"/>
          </p:nvPr>
        </p:nvSpPr>
        <p:spPr>
          <a:xfrm>
            <a:off x="701675" y="4419600"/>
            <a:ext cx="5616575" cy="4187825"/>
          </a:xfrm>
          <a:noFill/>
          <a:ln/>
        </p:spPr>
        <p:txBody>
          <a:bodyPr/>
          <a:lstStyle/>
          <a:p>
            <a:r>
              <a:rPr lang="en-US" dirty="0" smtClean="0"/>
              <a:t>Systolic FIR filters</a:t>
            </a:r>
            <a:r>
              <a:rPr lang="en-US" baseline="0" dirty="0" smtClean="0"/>
              <a:t> use a distributed output adder, requiring an adder and register stage for each multiplier. By integrating this in the DSP block, no external logic is required for this function (compared with direct form FIR filters, which require an adder tree following the multiplier stages). The Variable Precision DSP block uses both 18x18 multipliers in systolic mode. In this mode, a 44 bit cascade bus is used, which provides 8 bits of bit growth relative to the 36 bit products, allowing 256 multipliers to be used without any worry about overflow. As shown, the pre-adder and coefficient registers can be also used in this mode.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4275" y="698500"/>
            <a:ext cx="4652963" cy="3489325"/>
          </a:xfrm>
          <a:ln/>
        </p:spPr>
      </p:sp>
      <p:sp>
        <p:nvSpPr>
          <p:cNvPr id="69635" name="Rectangle 3"/>
          <p:cNvSpPr>
            <a:spLocks noGrp="1" noChangeArrowheads="1"/>
          </p:cNvSpPr>
          <p:nvPr>
            <p:ph type="body" idx="1"/>
          </p:nvPr>
        </p:nvSpPr>
        <p:spPr>
          <a:xfrm>
            <a:off x="701675" y="4419600"/>
            <a:ext cx="5616575" cy="418782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Systolic FIR filters</a:t>
            </a:r>
            <a:r>
              <a:rPr lang="en-US" baseline="0" dirty="0" smtClean="0"/>
              <a:t> can also be implemented in the high precision mode. In this case, full 64 bit cascade path is used, which provides 10 bits of bit growth relative to the 54 bit products, allowing 1024 multipliers to be used without any worry about overflow. As shown, the pre-adder and coefficient registers can be also used in this mode. </a:t>
            </a:r>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18</a:t>
            </a:fld>
            <a:endParaRPr lang="en-US"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r>
              <a:rPr lang="en-US" dirty="0" smtClean="0"/>
              <a:t>For questions or comments, please contact Michael Parker, DSP Marketing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As we will see, floating point processing rates are limited by multiplier resources. Altera multiplier densities have been progressively increasing with each successive family. However, note how the single precision multiplier density has increased over six times from Stratix IV to Stratix V, and offers the highest single precision FPGA multiplier density per die.</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886D4-FBB0-4FE2-A530-F343C92DBFB5}" type="slidenum">
              <a:rPr lang="en-US"/>
              <a:pPr/>
              <a:t>20</a:t>
            </a:fld>
            <a:endParaRPr lang="en-US"/>
          </a:p>
        </p:txBody>
      </p:sp>
      <p:sp>
        <p:nvSpPr>
          <p:cNvPr id="404482" name="Rectangle 2"/>
          <p:cNvSpPr>
            <a:spLocks noGrp="1" noRot="1" noChangeAspect="1" noChangeArrowheads="1" noTextEdit="1"/>
          </p:cNvSpPr>
          <p:nvPr>
            <p:ph type="sldImg"/>
          </p:nvPr>
        </p:nvSpPr>
        <p:spPr>
          <a:xfrm>
            <a:off x="1184275" y="696913"/>
            <a:ext cx="4654550" cy="3490912"/>
          </a:xfrm>
          <a:ln/>
        </p:spPr>
      </p:sp>
      <p:sp>
        <p:nvSpPr>
          <p:cNvPr id="404483" name="Rectangle 3"/>
          <p:cNvSpPr>
            <a:spLocks noGrp="1" noChangeArrowheads="1"/>
          </p:cNvSpPr>
          <p:nvPr>
            <p:ph type="body" idx="1"/>
          </p:nvPr>
        </p:nvSpPr>
        <p:spPr/>
        <p:txBody>
          <a:bodyPr/>
          <a:lstStyle/>
          <a:p>
            <a:r>
              <a:rPr lang="en-US" dirty="0" smtClean="0"/>
              <a:t>We need to consider the IEEE754 floating point standard, used by CPUs.</a:t>
            </a:r>
            <a:r>
              <a:rPr lang="en-US" baseline="0" dirty="0" smtClean="0"/>
              <a:t> It is not well suited for FPGAs, and using this approach will lead to poor performance, and excessive routing and logic usage.</a:t>
            </a:r>
          </a:p>
          <a:p>
            <a:r>
              <a:rPr lang="en-US" baseline="0" dirty="0" smtClean="0"/>
              <a:t>Instead, Fused </a:t>
            </a:r>
            <a:r>
              <a:rPr lang="en-US" baseline="0" dirty="0" err="1" smtClean="0"/>
              <a:t>Datapath</a:t>
            </a:r>
            <a:r>
              <a:rPr lang="en-US" baseline="0" dirty="0" smtClean="0"/>
              <a:t> support IEEE754 only at the functional boundaries. Within a functions or </a:t>
            </a:r>
            <a:r>
              <a:rPr lang="en-US" baseline="0" dirty="0" err="1" smtClean="0"/>
              <a:t>datapath</a:t>
            </a:r>
            <a:r>
              <a:rPr lang="en-US" baseline="0" dirty="0" smtClean="0"/>
              <a:t>, the circuit design is optimized, which results in a “fusing” of various floating point operations.</a:t>
            </a:r>
          </a:p>
          <a:p>
            <a:endParaRPr lang="en-US" baseline="0" dirty="0" smtClean="0"/>
          </a:p>
          <a:p>
            <a:r>
              <a:rPr lang="en-US" baseline="0" dirty="0" smtClean="0"/>
              <a:t>Some specific optimizations:</a:t>
            </a:r>
          </a:p>
          <a:p>
            <a:r>
              <a:rPr lang="en-US" baseline="0" dirty="0" smtClean="0"/>
              <a:t>Use two’s complement for mantissa representation, which is hardware efficient</a:t>
            </a:r>
          </a:p>
          <a:p>
            <a:r>
              <a:rPr lang="en-US" baseline="0" dirty="0" smtClean="0"/>
              <a:t>Minimize normalization requirements, by using extended length mantissas</a:t>
            </a:r>
          </a:p>
          <a:p>
            <a:r>
              <a:rPr lang="en-US" baseline="0" dirty="0" smtClean="0"/>
              <a:t>Use multipliers rather than barrel shifters where normalization is required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Here we can see these optimizations in</a:t>
            </a:r>
            <a:r>
              <a:rPr lang="en-US" baseline="0" dirty="0" smtClean="0"/>
              <a:t> a few more details. IEEE754 mantissas are 23 bits (single precision), are unsigned, and have an explicit one implied (from 1.0 to 1.999). This is replaced by standard signed two’s complement number of 27 or 36 bits (we can expand the mantissa width since this is configurable logic), and we can use 27x27 or 36x36 multipliers for both mantissa normalization and multiplication.</a:t>
            </a:r>
          </a:p>
          <a:p>
            <a:endParaRPr lang="en-US" baseline="0" dirty="0" smtClean="0"/>
          </a:p>
          <a:p>
            <a:r>
              <a:rPr lang="en-US" baseline="0" dirty="0" smtClean="0"/>
              <a:t>Since we have extra bits, the decimal need not be in the left most position, but we can tolerate leading zeros incurred during floating point operations. </a:t>
            </a:r>
            <a:r>
              <a:rPr lang="en-US" baseline="0" dirty="0" err="1" smtClean="0"/>
              <a:t>Furthemore</a:t>
            </a:r>
            <a:r>
              <a:rPr lang="en-US" baseline="0" dirty="0" smtClean="0"/>
              <a:t>, special conditions, such as invalid numbers or infinities, are applied only at the boundary, not at each operation. </a:t>
            </a:r>
            <a:endParaRPr lang="en-US" dirty="0" smtClean="0"/>
          </a:p>
        </p:txBody>
      </p:sp>
      <p:sp>
        <p:nvSpPr>
          <p:cNvPr id="19460" name="Slide Number Placeholder 3"/>
          <p:cNvSpPr>
            <a:spLocks noGrp="1"/>
          </p:cNvSpPr>
          <p:nvPr>
            <p:ph type="sldNum" sz="quarter" idx="5"/>
          </p:nvPr>
        </p:nvSpPr>
        <p:spPr>
          <a:noFill/>
        </p:spPr>
        <p:txBody>
          <a:bodyPr/>
          <a:lstStyle/>
          <a:p>
            <a:fld id="{E23775AB-06E0-46A1-995E-7FFC275F2D2A}"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Here we can see these optimizations in</a:t>
            </a:r>
            <a:r>
              <a:rPr lang="en-US" baseline="0" dirty="0" smtClean="0"/>
              <a:t> a few more details. IEEE754 mantissas are 23 bits (single precision), are unsigned, and have an explicit one implied (from 1.0 to 1.999). This is replaced by standard signed two’s complement number of 27 or 36 bits (we can expand the mantissa width since this is configurable logic), and we can use 27x27 or 36x36 multipliers for both mantissa normalization and multiplication.</a:t>
            </a:r>
          </a:p>
          <a:p>
            <a:endParaRPr lang="en-US" baseline="0" dirty="0" smtClean="0"/>
          </a:p>
          <a:p>
            <a:r>
              <a:rPr lang="en-US" baseline="0" dirty="0" smtClean="0"/>
              <a:t>Since we have extra bits, the decimal need not be in the left most position, but we can tolerate leading zeros incurred during floating point operations. </a:t>
            </a:r>
            <a:r>
              <a:rPr lang="en-US" baseline="0" dirty="0" err="1" smtClean="0"/>
              <a:t>Furthemore</a:t>
            </a:r>
            <a:r>
              <a:rPr lang="en-US" baseline="0" dirty="0" smtClean="0"/>
              <a:t>, special conditions, such as invalid numbers or infinities, are applied only at the boundary, not at each operation. </a:t>
            </a:r>
            <a:endParaRPr lang="en-US" dirty="0" smtClean="0"/>
          </a:p>
        </p:txBody>
      </p:sp>
      <p:sp>
        <p:nvSpPr>
          <p:cNvPr id="19460" name="Slide Number Placeholder 3"/>
          <p:cNvSpPr>
            <a:spLocks noGrp="1"/>
          </p:cNvSpPr>
          <p:nvPr>
            <p:ph type="sldNum" sz="quarter" idx="5"/>
          </p:nvPr>
        </p:nvSpPr>
        <p:spPr>
          <a:noFill/>
        </p:spPr>
        <p:txBody>
          <a:bodyPr/>
          <a:lstStyle/>
          <a:p>
            <a:fld id="{E23775AB-06E0-46A1-995E-7FFC275F2D2A}"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3</a:t>
            </a:fld>
            <a:endParaRPr lang="en-US"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r>
              <a:rPr lang="en-US" dirty="0" smtClean="0"/>
              <a:t>For questions or comments, please contact Michael Parker, DSP Marketing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1BC5A-F7D4-4A4A-902F-05096AC474EE}" type="slidenum">
              <a:rPr lang="en-US"/>
              <a:pPr/>
              <a:t>23</a:t>
            </a:fld>
            <a:endParaRPr lang="en-US"/>
          </a:p>
        </p:txBody>
      </p:sp>
      <p:sp>
        <p:nvSpPr>
          <p:cNvPr id="410626" name="Rectangle 2"/>
          <p:cNvSpPr>
            <a:spLocks noGrp="1" noRot="1" noChangeAspect="1" noChangeArrowheads="1" noTextEdit="1"/>
          </p:cNvSpPr>
          <p:nvPr>
            <p:ph type="sldImg"/>
          </p:nvPr>
        </p:nvSpPr>
        <p:spPr>
          <a:xfrm>
            <a:off x="1184275" y="696913"/>
            <a:ext cx="4652963" cy="3489325"/>
          </a:xfrm>
          <a:ln/>
        </p:spPr>
      </p:sp>
      <p:sp>
        <p:nvSpPr>
          <p:cNvPr id="410627" name="Rectangle 3"/>
          <p:cNvSpPr>
            <a:spLocks noGrp="1" noChangeArrowheads="1"/>
          </p:cNvSpPr>
          <p:nvPr>
            <p:ph type="body" idx="1"/>
          </p:nvPr>
        </p:nvSpPr>
        <p:spPr>
          <a:xfrm>
            <a:off x="933450" y="4419600"/>
            <a:ext cx="5153025" cy="4189413"/>
          </a:xfrm>
        </p:spPr>
        <p:txBody>
          <a:bodyPr/>
          <a:lstStyle/>
          <a:p>
            <a:r>
              <a:rPr lang="en-US" dirty="0" smtClean="0"/>
              <a:t>The </a:t>
            </a:r>
            <a:r>
              <a:rPr lang="en-US" dirty="0" err="1" smtClean="0"/>
              <a:t>Megafunctions</a:t>
            </a:r>
            <a:r>
              <a:rPr lang="en-US" dirty="0" smtClean="0"/>
              <a:t> in “blue” utilize</a:t>
            </a:r>
            <a:r>
              <a:rPr lang="en-US" baseline="0" dirty="0" smtClean="0"/>
              <a:t> the Fused </a:t>
            </a:r>
            <a:r>
              <a:rPr lang="en-US" baseline="0" dirty="0" err="1" smtClean="0"/>
              <a:t>Datapath</a:t>
            </a:r>
            <a:r>
              <a:rPr lang="en-US" baseline="0" dirty="0" smtClean="0"/>
              <a:t> technology, they are more complex and built of multiply low level floating point operators. Altera offers the largest portfolio of floating point </a:t>
            </a:r>
            <a:r>
              <a:rPr lang="en-US" baseline="0" dirty="0" err="1" smtClean="0"/>
              <a:t>MegaCores</a:t>
            </a:r>
            <a:r>
              <a:rPr lang="en-US" baseline="0" dirty="0" smtClean="0"/>
              <a:t> of any other FPGA </a:t>
            </a:r>
            <a:r>
              <a:rPr lang="en-US" baseline="0" dirty="0" err="1" smtClean="0"/>
              <a:t>vecdor</a:t>
            </a:r>
            <a:r>
              <a:rPr lang="en-US" baseline="0" dirty="0" smtClean="0"/>
              <a:t>. These </a:t>
            </a:r>
            <a:r>
              <a:rPr lang="en-US" baseline="0" dirty="0" err="1" smtClean="0"/>
              <a:t>Megafunctions</a:t>
            </a:r>
            <a:r>
              <a:rPr lang="en-US" baseline="0" dirty="0" smtClean="0"/>
              <a:t> are available for use in a traditional HDL design environment.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46161-8B3E-4F48-9439-E0BDA1F3473C}" type="slidenum">
              <a:rPr lang="en-US"/>
              <a:pPr/>
              <a:t>24</a:t>
            </a:fld>
            <a:endParaRPr lang="en-US"/>
          </a:p>
        </p:txBody>
      </p:sp>
      <p:sp>
        <p:nvSpPr>
          <p:cNvPr id="364546" name="Rectangle 2"/>
          <p:cNvSpPr>
            <a:spLocks noGrp="1" noRot="1" noChangeAspect="1" noChangeArrowheads="1" noTextEdit="1"/>
          </p:cNvSpPr>
          <p:nvPr>
            <p:ph type="sldImg"/>
          </p:nvPr>
        </p:nvSpPr>
        <p:spPr>
          <a:xfrm>
            <a:off x="1184275" y="696913"/>
            <a:ext cx="4654550" cy="3490912"/>
          </a:xfrm>
          <a:ln/>
        </p:spPr>
      </p:sp>
      <p:sp>
        <p:nvSpPr>
          <p:cNvPr id="364547" name="Rectangle 3"/>
          <p:cNvSpPr>
            <a:spLocks noGrp="1" noChangeArrowheads="1"/>
          </p:cNvSpPr>
          <p:nvPr>
            <p:ph type="body" idx="1"/>
          </p:nvPr>
        </p:nvSpPr>
        <p:spPr/>
        <p:txBody>
          <a:bodyPr/>
          <a:lstStyle/>
          <a:p>
            <a:r>
              <a:rPr lang="en-US" dirty="0" smtClean="0"/>
              <a:t>The floating point </a:t>
            </a:r>
            <a:r>
              <a:rPr lang="en-US" dirty="0" err="1" smtClean="0"/>
              <a:t>Megafunctions</a:t>
            </a:r>
            <a:r>
              <a:rPr lang="en-US" dirty="0" smtClean="0"/>
              <a:t> are available within </a:t>
            </a:r>
            <a:r>
              <a:rPr lang="en-US" dirty="0" err="1" smtClean="0"/>
              <a:t>Quartus</a:t>
            </a:r>
            <a:r>
              <a:rPr lang="en-US" dirty="0" smtClean="0"/>
              <a:t>, as shown.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C989-ACDE-4AE0-BBA0-215EFE83A9AB}" type="slidenum">
              <a:rPr lang="en-US"/>
              <a:pPr/>
              <a:t>25</a:t>
            </a:fld>
            <a:endParaRPr lang="en-US"/>
          </a:p>
        </p:txBody>
      </p:sp>
      <p:sp>
        <p:nvSpPr>
          <p:cNvPr id="332802" name="Rectangle 2"/>
          <p:cNvSpPr>
            <a:spLocks noGrp="1" noRot="1" noChangeAspect="1" noChangeArrowheads="1" noTextEdit="1"/>
          </p:cNvSpPr>
          <p:nvPr>
            <p:ph type="sldImg"/>
          </p:nvPr>
        </p:nvSpPr>
        <p:spPr>
          <a:xfrm>
            <a:off x="1184275" y="696913"/>
            <a:ext cx="4654550" cy="3490912"/>
          </a:xfrm>
          <a:ln/>
        </p:spPr>
      </p:sp>
      <p:sp>
        <p:nvSpPr>
          <p:cNvPr id="332803" name="Rectangle 3"/>
          <p:cNvSpPr>
            <a:spLocks noGrp="1" noChangeArrowheads="1"/>
          </p:cNvSpPr>
          <p:nvPr>
            <p:ph type="body" idx="1"/>
          </p:nvPr>
        </p:nvSpPr>
        <p:spPr/>
        <p:txBody>
          <a:bodyPr/>
          <a:lstStyle/>
          <a:p>
            <a:r>
              <a:rPr lang="en-US" dirty="0" smtClean="0"/>
              <a:t>Many floating point </a:t>
            </a:r>
            <a:r>
              <a:rPr lang="en-US" dirty="0" err="1" smtClean="0"/>
              <a:t>Megafunctions</a:t>
            </a:r>
            <a:r>
              <a:rPr lang="en-US" baseline="0" dirty="0" smtClean="0"/>
              <a:t> are available in multiple precisions – single, single extended, and double.</a:t>
            </a:r>
          </a:p>
          <a:p>
            <a:endParaRPr lang="en-US" baseline="0" dirty="0"/>
          </a:p>
          <a:p>
            <a:r>
              <a:rPr lang="en-US" baseline="0" dirty="0" smtClean="0"/>
              <a:t>Some of the more complex </a:t>
            </a:r>
            <a:r>
              <a:rPr lang="en-US" baseline="0" dirty="0" err="1" smtClean="0"/>
              <a:t>Megafunctions</a:t>
            </a:r>
            <a:r>
              <a:rPr lang="en-US" baseline="0" dirty="0" smtClean="0"/>
              <a:t>, such as matrix inversion, FFT and trigonometric functions are available in single precision only however.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performance and resources usage of several</a:t>
            </a:r>
            <a:r>
              <a:rPr lang="en-US" baseline="0" dirty="0" smtClean="0"/>
              <a:t> floating point </a:t>
            </a:r>
            <a:r>
              <a:rPr lang="en-US" baseline="0" dirty="0" err="1" smtClean="0"/>
              <a:t>Megafunctions</a:t>
            </a:r>
            <a:r>
              <a:rPr lang="en-US" baseline="0" dirty="0" smtClean="0"/>
              <a:t> in </a:t>
            </a:r>
            <a:r>
              <a:rPr lang="en-US" baseline="0" dirty="0" err="1" smtClean="0"/>
              <a:t>Stratix</a:t>
            </a:r>
            <a:r>
              <a:rPr lang="en-US" baseline="0" dirty="0" smtClean="0"/>
              <a:t> IV.</a:t>
            </a:r>
          </a:p>
          <a:p>
            <a:endParaRPr lang="en-US" baseline="0" dirty="0" smtClean="0"/>
          </a:p>
          <a:p>
            <a:r>
              <a:rPr lang="en-US" baseline="0" dirty="0" smtClean="0"/>
              <a:t>Not only are the functions high performance, or </a:t>
            </a:r>
            <a:r>
              <a:rPr lang="en-US" baseline="0" dirty="0" err="1" smtClean="0"/>
              <a:t>Fmax</a:t>
            </a:r>
            <a:r>
              <a:rPr lang="en-US" baseline="0" dirty="0" smtClean="0"/>
              <a:t>, but notice that the more complex operators, such as inverse square root, require similar resources as a floating point adder. This means that these type of functions can be used as frequently as necessary. </a:t>
            </a:r>
          </a:p>
          <a:p>
            <a:endParaRPr lang="en-US" baseline="0" dirty="0" smtClean="0"/>
          </a:p>
          <a:p>
            <a:r>
              <a:rPr lang="en-US" baseline="0" dirty="0" smtClean="0"/>
              <a:t>By contrast, in CPU and GPUs, might use hundreds of cycles for these operators, or hundreds of times the processing “cost” of a simple floating point multiplier or adder. Clock cycles in a CPU are analogous to logic resources in an FPGA.</a:t>
            </a:r>
          </a:p>
          <a:p>
            <a:endParaRPr lang="en-US" baseline="0" dirty="0" smtClean="0"/>
          </a:p>
          <a:p>
            <a:r>
              <a:rPr lang="en-US" baseline="0" dirty="0" smtClean="0"/>
              <a:t>So in FPGAs, FP operators, even complex, equate simple floating point functions in CPUs.</a:t>
            </a:r>
            <a:endParaRPr lang="en-US" dirty="0"/>
          </a:p>
        </p:txBody>
      </p:sp>
      <p:sp>
        <p:nvSpPr>
          <p:cNvPr id="4" name="Slide Number Placeholder 3"/>
          <p:cNvSpPr>
            <a:spLocks noGrp="1"/>
          </p:cNvSpPr>
          <p:nvPr>
            <p:ph type="sldNum" sz="quarter" idx="10"/>
          </p:nvPr>
        </p:nvSpPr>
        <p:spPr/>
        <p:txBody>
          <a:bodyPr/>
          <a:lstStyle/>
          <a:p>
            <a:pPr>
              <a:defRPr/>
            </a:pPr>
            <a:fld id="{0AA91018-33AA-4196-AD13-9464314D4B0A}"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CD25E-6EB0-4278-9871-54E3BF4A76B4}" type="slidenum">
              <a:rPr lang="en-US"/>
              <a:pPr/>
              <a:t>27</a:t>
            </a:fld>
            <a:endParaRPr lang="en-US"/>
          </a:p>
        </p:txBody>
      </p:sp>
      <p:sp>
        <p:nvSpPr>
          <p:cNvPr id="320514" name="Rectangle 2"/>
          <p:cNvSpPr>
            <a:spLocks noGrp="1" noRot="1" noChangeAspect="1" noChangeArrowheads="1" noTextEdit="1"/>
          </p:cNvSpPr>
          <p:nvPr>
            <p:ph type="sldImg"/>
          </p:nvPr>
        </p:nvSpPr>
        <p:spPr>
          <a:xfrm>
            <a:off x="1184275" y="696913"/>
            <a:ext cx="4654550" cy="3490912"/>
          </a:xfrm>
          <a:ln/>
        </p:spPr>
      </p:sp>
      <p:sp>
        <p:nvSpPr>
          <p:cNvPr id="320515" name="Rectangle 3"/>
          <p:cNvSpPr>
            <a:spLocks noGrp="1" noChangeArrowheads="1"/>
          </p:cNvSpPr>
          <p:nvPr>
            <p:ph type="body" idx="1"/>
          </p:nvPr>
        </p:nvSpPr>
        <p:spPr/>
        <p:txBody>
          <a:bodyPr/>
          <a:lstStyle/>
          <a:p>
            <a:r>
              <a:rPr lang="en-US" dirty="0" smtClean="0"/>
              <a:t>Here are benchmarks of very large </a:t>
            </a:r>
            <a:r>
              <a:rPr lang="en-US" dirty="0" err="1" smtClean="0"/>
              <a:t>Megafunctions</a:t>
            </a:r>
            <a:r>
              <a:rPr lang="en-US" dirty="0" smtClean="0"/>
              <a:t>,</a:t>
            </a:r>
            <a:r>
              <a:rPr lang="en-US" baseline="0" dirty="0" smtClean="0"/>
              <a:t> composed of hundreds or thousands of individual floating point operators. Notice on the matrix multiply benchmarks, that as larger and larger matrices are used, the </a:t>
            </a:r>
            <a:r>
              <a:rPr lang="en-US" baseline="0" dirty="0" err="1" smtClean="0"/>
              <a:t>Fmax</a:t>
            </a:r>
            <a:r>
              <a:rPr lang="en-US" baseline="0" dirty="0" smtClean="0"/>
              <a:t> remains constant. This is proof that Fused </a:t>
            </a:r>
            <a:r>
              <a:rPr lang="en-US" baseline="0" dirty="0" err="1" smtClean="0"/>
              <a:t>Datapath</a:t>
            </a:r>
            <a:r>
              <a:rPr lang="en-US" baseline="0" dirty="0" smtClean="0"/>
              <a:t> is scalable across an entire FPGA device.</a:t>
            </a:r>
          </a:p>
          <a:p>
            <a:endParaRPr lang="en-US" baseline="0" dirty="0" smtClean="0"/>
          </a:p>
          <a:p>
            <a:r>
              <a:rPr lang="en-US" baseline="0" dirty="0" smtClean="0"/>
              <a:t>Matrix inversion is one of the most difficult functions algorithmically. It is used in many applications in radar, wireless, test equipment and wherever multiple equations must be solved simultaneously. It requires large dynamic range, hence the need for floating point numerical processing.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08A272C6-C980-4A99-BF7B-57E3FD3A0BD2}" type="slidenum">
              <a:rPr lang="en-US" sz="1200"/>
              <a:pPr algn="r" defTabSz="931863" eaLnBrk="0" hangingPunct="0"/>
              <a:t>28</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smtClean="0"/>
              <a:t>Here’s a floating point FFT benchmark. Using the Altera FFT </a:t>
            </a:r>
            <a:r>
              <a:rPr lang="en-US" dirty="0" err="1" smtClean="0"/>
              <a:t>Megacore</a:t>
            </a:r>
            <a:r>
              <a:rPr lang="en-US" dirty="0" smtClean="0"/>
              <a:t> incorporating fused datapath, the customer performed a study comparing Pentium processor based FFT throughput to FPGA based. The FPGA won handily, and the results are shown on the left. A total of 14 single precision FFTs were implemented in a Stratix IV FPGA. The design closed timing at over 300 MHz, with a 71% full device. This definitely demonstrated the ability to fill a large device with floating point circuits, and still efficiently rout the design. The dynamic power consumption was about 1 Watt per FFT, or 14 Watts in this case.</a:t>
            </a:r>
          </a:p>
          <a:p>
            <a:endParaRPr lang="en-US" dirty="0" smtClean="0"/>
          </a:p>
          <a:p>
            <a:r>
              <a:rPr lang="en-US" dirty="0" smtClean="0"/>
              <a:t>With </a:t>
            </a:r>
            <a:r>
              <a:rPr lang="en-US" dirty="0" err="1" smtClean="0"/>
              <a:t>Stratix</a:t>
            </a:r>
            <a:r>
              <a:rPr lang="en-US" dirty="0" smtClean="0"/>
              <a:t> V, power consumption</a:t>
            </a:r>
            <a:r>
              <a:rPr lang="en-US" baseline="0" dirty="0" smtClean="0"/>
              <a:t> is expected to be about ½ that of </a:t>
            </a:r>
            <a:r>
              <a:rPr lang="en-US" baseline="0" dirty="0" err="1" smtClean="0"/>
              <a:t>Stratix</a:t>
            </a:r>
            <a:r>
              <a:rPr lang="en-US" baseline="0" dirty="0" smtClean="0"/>
              <a:t> IV.</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29</a:t>
            </a:fld>
            <a:endParaRPr lang="en-US"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r>
              <a:rPr lang="en-US" dirty="0" smtClean="0"/>
              <a:t>Thank</a:t>
            </a:r>
            <a:r>
              <a:rPr lang="en-US" baseline="0" dirty="0" smtClean="0"/>
              <a:t> you</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ABD3EDD9-50E0-4529-A6A9-8FF8C65498D7}" type="slidenum">
              <a:rPr lang="en-US" sz="1200">
                <a:solidFill>
                  <a:srgbClr val="000000"/>
                </a:solidFill>
              </a:rPr>
              <a:pPr algn="r" defTabSz="931863" eaLnBrk="0" hangingPunct="0"/>
              <a:t>4</a:t>
            </a:fld>
            <a:endParaRPr lang="en-US" sz="120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nSpc>
                <a:spcPct val="80000"/>
              </a:lnSpc>
            </a:pPr>
            <a:r>
              <a:rPr lang="en-US" sz="800" dirty="0" smtClean="0"/>
              <a:t>Signal processing applications increasingly demand not only higher performance but also higher precision – and indeed different precision levels make sense at different stages of the signal processing data paths. For example, video broadcast applications can use multipliers ranging from 9x9 to all the way up to 18x18. Other applications such as wireless and medical systems push the precision needs even further as they develop complex, multi-channel filters with the need to maintain data precision after each stage of the filter. Then there are applications within the military, test and high-performance computing industries that push the envelope in terms of both performance and precision – sometimes even requiring the need for single/double precision floating point precision when implementing complex matrix operations and FFTs.</a:t>
            </a:r>
          </a:p>
          <a:p>
            <a:pPr>
              <a:lnSpc>
                <a:spcPct val="80000"/>
              </a:lnSpc>
            </a:pPr>
            <a:endParaRPr lang="en-US" sz="800" dirty="0" smtClean="0"/>
          </a:p>
          <a:p>
            <a:pPr>
              <a:lnSpc>
                <a:spcPct val="80000"/>
              </a:lnSpc>
            </a:pPr>
            <a:r>
              <a:rPr lang="en-US" sz="800" dirty="0" smtClean="0"/>
              <a:t>Altera architected the industry’s first variable-precision DSP block. While this block is backward compatible with all the existing modes supported by our 65-nm and 40-nm devices, it adds native, efficient support for a range of higher precision modes. A single ‘variable precision DSP block’ @28nm can support precision ranging from 9x9 to all the way up to 27x27. </a:t>
            </a:r>
          </a:p>
          <a:p>
            <a:pPr>
              <a:lnSpc>
                <a:spcPct val="80000"/>
              </a:lnSpc>
            </a:pPr>
            <a:endParaRPr lang="en-US" sz="800" dirty="0" smtClean="0"/>
          </a:p>
          <a:p>
            <a:pPr>
              <a:lnSpc>
                <a:spcPct val="80000"/>
              </a:lnSpc>
            </a:pPr>
            <a:r>
              <a:rPr lang="en-US" sz="800" dirty="0" smtClean="0"/>
              <a:t>Also the DSP blocks are designed to be cascaded with the widest, dedicated cascade bus in the industry – 64 bits. This allows the building of DSP data paths of even higher precision – up to 54x54 – in the most efficient manner with maximum performance.</a:t>
            </a:r>
          </a:p>
          <a:p>
            <a:pPr>
              <a:lnSpc>
                <a:spcPct val="80000"/>
              </a:lnSpc>
            </a:pPr>
            <a:endParaRPr lang="en-US" sz="800" dirty="0" smtClean="0"/>
          </a:p>
          <a:p>
            <a:pPr>
              <a:lnSpc>
                <a:spcPct val="80000"/>
              </a:lnSpc>
            </a:pPr>
            <a:r>
              <a:rPr lang="en-US" sz="800" dirty="0" smtClean="0"/>
              <a:t>The variable precision DSP block is designed to enable the most silicon efficient implementation of your signal processing chain. It is the industry’s only DSP block architecture to feature a configurable 18/26 pre-adder, a 64-bit accumulator + cascade bus and an internal co-efficient storage – all designed to allow the most area efficient implementation of common functions such as FIR filters, FFTs and floating point.</a:t>
            </a:r>
          </a:p>
          <a:p>
            <a:pPr>
              <a:lnSpc>
                <a:spcPct val="80000"/>
              </a:lnSpc>
            </a:pPr>
            <a:endParaRPr lang="en-US" sz="800" dirty="0" smtClean="0"/>
          </a:p>
          <a:p>
            <a:pPr>
              <a:lnSpc>
                <a:spcPct val="80000"/>
              </a:lnSpc>
            </a:pPr>
            <a:r>
              <a:rPr lang="en-US" sz="800" dirty="0" smtClean="0"/>
              <a:t>Calculation: </a:t>
            </a:r>
          </a:p>
          <a:p>
            <a:pPr>
              <a:lnSpc>
                <a:spcPct val="80000"/>
              </a:lnSpc>
            </a:pPr>
            <a:r>
              <a:rPr lang="en-US" sz="900" dirty="0" smtClean="0"/>
              <a:t>The DSP Block can run at 500 </a:t>
            </a:r>
            <a:r>
              <a:rPr lang="en-US" sz="900" dirty="0" err="1" smtClean="0"/>
              <a:t>MHz.</a:t>
            </a:r>
            <a:endParaRPr lang="en-US" sz="900" dirty="0" smtClean="0"/>
          </a:p>
          <a:p>
            <a:pPr>
              <a:lnSpc>
                <a:spcPct val="80000"/>
              </a:lnSpc>
            </a:pPr>
            <a:r>
              <a:rPr lang="en-US" sz="900" dirty="0" smtClean="0"/>
              <a:t>GMACS (Giga Multiply-Accumulate Operations Per Second) 3680*500 = 1,800 GMACS (1,840 GMACS using 18x18 multipliers)</a:t>
            </a:r>
          </a:p>
          <a:p>
            <a:pPr>
              <a:lnSpc>
                <a:spcPct val="80000"/>
              </a:lnSpc>
            </a:pPr>
            <a:r>
              <a:rPr lang="en-US" sz="900" dirty="0" smtClean="0"/>
              <a:t>GFLOPS (Giga Floating-Point Operations Per second) 1840*500 = 1 TFLOPS (920 GFLOPS using two 18x18 multipliers)</a:t>
            </a:r>
            <a:endParaRPr lang="en-US" sz="800" dirty="0" smtClean="0"/>
          </a:p>
          <a:p>
            <a:pPr>
              <a:lnSpc>
                <a:spcPct val="80000"/>
              </a:lnSpc>
            </a:pPr>
            <a:endParaRPr lang="en-US" sz="900" dirty="0" smtClean="0"/>
          </a:p>
          <a:p>
            <a:pPr>
              <a:lnSpc>
                <a:spcPct val="80000"/>
              </a:lnSpc>
            </a:pPr>
            <a:r>
              <a:rPr lang="en-US" sz="900" dirty="0" smtClean="0"/>
              <a:t>One floating point operation = a single precision floating point mantissa multiplier which is done using a 27x27 multiplier</a:t>
            </a:r>
          </a:p>
          <a:p>
            <a:pPr>
              <a:lnSpc>
                <a:spcPct val="80000"/>
              </a:lnSpc>
            </a:pPr>
            <a:r>
              <a:rPr lang="en-US" sz="900" dirty="0" smtClean="0"/>
              <a:t>So a </a:t>
            </a:r>
            <a:r>
              <a:rPr lang="en-US" sz="900" dirty="0" err="1" smtClean="0"/>
              <a:t>Stratix</a:t>
            </a:r>
            <a:r>
              <a:rPr lang="en-US" sz="900" dirty="0" smtClean="0"/>
              <a:t> V 730 which has 1840 DSP Blocks (each of which can be configured in a 27x27 mode) generates 1840x500 = 920 GFLOPs</a:t>
            </a:r>
          </a:p>
          <a:p>
            <a:pPr>
              <a:lnSpc>
                <a:spcPct val="80000"/>
              </a:lnSpc>
            </a:pPr>
            <a:endParaRPr lang="en-US" sz="8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Many additional features are incorporated into both modes. There are hard pre-adders (or </a:t>
            </a:r>
            <a:r>
              <a:rPr lang="en-US" dirty="0" err="1" smtClean="0"/>
              <a:t>subtractors</a:t>
            </a:r>
            <a:r>
              <a:rPr lang="en-US" dirty="0" smtClean="0"/>
              <a:t>), internal 8 deep coefficient register banks, 64 bit accumulator, and 64 bit internal cascade bus between DSP blocks.   </a:t>
            </a:r>
          </a:p>
        </p:txBody>
      </p:sp>
      <p:sp>
        <p:nvSpPr>
          <p:cNvPr id="49156" name="Slide Number Placeholder 3"/>
          <p:cNvSpPr>
            <a:spLocks noGrp="1"/>
          </p:cNvSpPr>
          <p:nvPr>
            <p:ph type="sldNum" sz="quarter" idx="5"/>
          </p:nvPr>
        </p:nvSpPr>
        <p:spPr>
          <a:noFill/>
        </p:spPr>
        <p:txBody>
          <a:bodyPr/>
          <a:lstStyle/>
          <a:p>
            <a:fld id="{35A50B6B-9F24-424C-873F-09BA5EAA87CB}"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buFont typeface="Arial" pitchFamily="34" charset="0"/>
              <a:buChar char="•"/>
              <a:defRPr/>
            </a:pPr>
            <a:r>
              <a:rPr lang="en-US" b="1" dirty="0" smtClean="0"/>
              <a:t>  The Hard pre-adder </a:t>
            </a:r>
            <a:r>
              <a:rPr lang="en-US" dirty="0" smtClean="0"/>
              <a:t>can be configured for 18 or 26 bits.  For symmetric filters, this allows you to do the addition stage before multiplication, which cuts your required multiplier count in half.</a:t>
            </a:r>
          </a:p>
          <a:p>
            <a:pPr>
              <a:buFont typeface="Arial" pitchFamily="34" charset="0"/>
              <a:buChar char="•"/>
              <a:defRPr/>
            </a:pPr>
            <a:r>
              <a:rPr lang="en-US" b="1" dirty="0" smtClean="0"/>
              <a:t>  The internal coefficient register bank </a:t>
            </a:r>
            <a:r>
              <a:rPr lang="en-US" dirty="0" smtClean="0"/>
              <a:t>allows for higher multiplier performance by keeping the functionality contained within the DSP block.  This coefficient bank can be configured as either dual 18bit wide register banks, each capable of storing eight coefficients per multiplier, or in high precision mode, can be configured as a single 27bit wide register bank capable of again storing eight coefficients per multiplier.  This avoids delays associated with the general logic interconnect.  In addition, for large multiplier counts, this also saves a considerable amount of general registers, that can then be used for other functionality.  This essentially makes the effective logic size of our devices larger than competing technologies that do not have internal coefficient banks.</a:t>
            </a:r>
          </a:p>
          <a:p>
            <a:pPr>
              <a:buFont typeface="Arial" pitchFamily="34" charset="0"/>
              <a:buChar char="•"/>
              <a:defRPr/>
            </a:pPr>
            <a:r>
              <a:rPr lang="en-US" b="1" dirty="0" smtClean="0"/>
              <a:t>  Each “Variable Precision” DSP Block </a:t>
            </a:r>
            <a:r>
              <a:rPr lang="en-US" dirty="0" smtClean="0"/>
              <a:t>can be implemented as a pair of 18x18 multipliers, or a single 18x36 or 27x27 high precision block.  This variable precision capability, which can be set on a block by block basis, allows the designer to implement many DSP functions using only one “Variable Precision” DSP Block.</a:t>
            </a:r>
          </a:p>
          <a:p>
            <a:pPr>
              <a:buFont typeface="Arial" pitchFamily="34" charset="0"/>
              <a:buChar char="•"/>
              <a:defRPr/>
            </a:pPr>
            <a:r>
              <a:rPr lang="en-US" b="1" dirty="0" smtClean="0"/>
              <a:t>   Our 64bit accumulator and cascade adder </a:t>
            </a:r>
            <a:r>
              <a:rPr lang="en-US" dirty="0" smtClean="0"/>
              <a:t>allows the designer to carry a higher level of precision between DSP blocks when creating DSP functions that require more than one DSP block, compared to other competing technologies, which provide up to 48bits for this functionality.</a:t>
            </a:r>
            <a:endParaRPr lang="en-US" dirty="0"/>
          </a:p>
        </p:txBody>
      </p:sp>
      <p:sp>
        <p:nvSpPr>
          <p:cNvPr id="19460" name="Slide Number Placeholder 3"/>
          <p:cNvSpPr>
            <a:spLocks noGrp="1"/>
          </p:cNvSpPr>
          <p:nvPr>
            <p:ph type="sldNum" sz="quarter" idx="5"/>
          </p:nvPr>
        </p:nvSpPr>
        <p:spPr>
          <a:noFill/>
        </p:spPr>
        <p:txBody>
          <a:bodyPr/>
          <a:lstStyle/>
          <a:p>
            <a:fld id="{C8592137-69D2-48DB-898B-D2E4DD3E1C7F}"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zh-CN" altLang="zh-CN" smtClean="0"/>
          </a:p>
        </p:txBody>
      </p:sp>
      <p:sp>
        <p:nvSpPr>
          <p:cNvPr id="64516" name="Slide Number Placeholder 3"/>
          <p:cNvSpPr>
            <a:spLocks noGrp="1"/>
          </p:cNvSpPr>
          <p:nvPr>
            <p:ph type="sldNum" sz="quarter" idx="5"/>
          </p:nvPr>
        </p:nvSpPr>
        <p:spPr>
          <a:noFill/>
        </p:spPr>
        <p:txBody>
          <a:bodyPr/>
          <a:lstStyle/>
          <a:p>
            <a:fld id="{63D8E13F-0E11-4252-97B5-D92EBA45E509}" type="slidenum">
              <a:rPr lang="en-US" altLang="zh-CN">
                <a:cs typeface="Arial" pitchFamily="34" charset="0"/>
              </a:rPr>
              <a:pPr/>
              <a:t>7</a:t>
            </a:fld>
            <a:endParaRPr lang="en-US" altLang="zh-CN">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zh-CN" altLang="zh-CN" smtClean="0"/>
          </a:p>
        </p:txBody>
      </p:sp>
      <p:sp>
        <p:nvSpPr>
          <p:cNvPr id="64516" name="Slide Number Placeholder 3"/>
          <p:cNvSpPr>
            <a:spLocks noGrp="1"/>
          </p:cNvSpPr>
          <p:nvPr>
            <p:ph type="sldNum" sz="quarter" idx="5"/>
          </p:nvPr>
        </p:nvSpPr>
        <p:spPr>
          <a:noFill/>
        </p:spPr>
        <p:txBody>
          <a:bodyPr/>
          <a:lstStyle/>
          <a:p>
            <a:fld id="{63D8E13F-0E11-4252-97B5-D92EBA45E509}" type="slidenum">
              <a:rPr lang="en-US" altLang="zh-CN">
                <a:cs typeface="Arial" pitchFamily="34" charset="0"/>
              </a:rPr>
              <a:pPr/>
              <a:t>8</a:t>
            </a:fld>
            <a:endParaRPr lang="en-US" altLang="zh-CN">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It contains two basic configurations – 18 bit and high precision. 18 bit mode has two multipliers per block.</a:t>
            </a:r>
            <a:r>
              <a:rPr lang="en-US" baseline="0" dirty="0" smtClean="0"/>
              <a:t> High precision mode has one multiplier per block.</a:t>
            </a:r>
            <a:endParaRPr lang="en-US" dirty="0" smtClean="0"/>
          </a:p>
        </p:txBody>
      </p:sp>
      <p:sp>
        <p:nvSpPr>
          <p:cNvPr id="48132" name="Slide Number Placeholder 3"/>
          <p:cNvSpPr>
            <a:spLocks noGrp="1"/>
          </p:cNvSpPr>
          <p:nvPr>
            <p:ph type="sldNum" sz="quarter" idx="5"/>
          </p:nvPr>
        </p:nvSpPr>
        <p:spPr>
          <a:noFill/>
        </p:spPr>
        <p:txBody>
          <a:bodyPr/>
          <a:lstStyle/>
          <a:p>
            <a:fld id="{C81B9412-8A93-4B4F-B1C1-22294F58E27C}" type="slidenum">
              <a:rPr lang="en-US" smtClean="0">
                <a:latin typeface="Arial" pitchFamily="34" charset="0"/>
              </a:rPr>
              <a:pPr/>
              <a:t>9</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Multiple</a:t>
            </a:r>
            <a:r>
              <a:rPr lang="en-US" baseline="0" dirty="0" smtClean="0"/>
              <a:t> DSP blocks can be used to build many high precision DSP functions.</a:t>
            </a:r>
            <a:endParaRPr lang="en-US" dirty="0" smtClean="0"/>
          </a:p>
        </p:txBody>
      </p:sp>
      <p:sp>
        <p:nvSpPr>
          <p:cNvPr id="52228" name="Slide Number Placeholder 3"/>
          <p:cNvSpPr>
            <a:spLocks noGrp="1"/>
          </p:cNvSpPr>
          <p:nvPr>
            <p:ph type="sldNum" sz="quarter" idx="5"/>
          </p:nvPr>
        </p:nvSpPr>
        <p:spPr>
          <a:noFill/>
        </p:spPr>
        <p:txBody>
          <a:bodyPr/>
          <a:lstStyle/>
          <a:p>
            <a:fld id="{935F7428-8B7F-474B-B0F6-D073EA6CF2DD}" type="slidenum">
              <a:rPr lang="en-US" smtClean="0">
                <a:latin typeface="Arial" pitchFamily="34" charset="0"/>
              </a:rPr>
              <a:pPr/>
              <a:t>10</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aseline="0" dirty="0" smtClean="0">
                <a:solidFill>
                  <a:schemeClr val="bg1"/>
                </a:solidFill>
              </a:rPr>
              <a:t> - </a:t>
            </a:r>
            <a:r>
              <a:rPr lang="en-US" sz="900" b="1" dirty="0" smtClean="0">
                <a:solidFill>
                  <a:schemeClr val="bg1"/>
                </a:solidFill>
              </a:rPr>
              <a:t>Public </a:t>
            </a:r>
            <a:endParaRPr lang="en-US" sz="900" b="1" dirty="0">
              <a:solidFill>
                <a:schemeClr val="bg1"/>
              </a:solidFill>
            </a:endParaRPr>
          </a:p>
        </p:txBody>
      </p:sp>
      <p:pic>
        <p:nvPicPr>
          <p:cNvPr id="99347" name="Picture 9" descr="Untitled-4.png"/>
          <p:cNvPicPr>
            <a:picLocks noChangeAspect="1"/>
          </p:cNvPicPr>
          <p:nvPr/>
        </p:nvPicPr>
        <p:blipFill>
          <a:blip r:embed="rId3" cstate="email"/>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FEB352A7-9E7F-416C-9C20-221726D84CA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hank_you">
    <p:bg>
      <p:bgPr>
        <a:blipFill dpi="0" rotWithShape="0">
          <a:blip r:embed="rId2" cstate="email"/>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pic>
        <p:nvPicPr>
          <p:cNvPr id="99347" name="Picture 9" descr="Untitled-4.png"/>
          <p:cNvPicPr>
            <a:picLocks noChangeAspect="1"/>
          </p:cNvPicPr>
          <p:nvPr/>
        </p:nvPicPr>
        <p:blipFill>
          <a:blip r:embed="rId3" cstate="email"/>
          <a:srcRect/>
          <a:stretch>
            <a:fillRect/>
          </a:stretch>
        </p:blipFill>
        <p:spPr bwMode="auto">
          <a:xfrm>
            <a:off x="7388225" y="6276975"/>
            <a:ext cx="1384300" cy="295275"/>
          </a:xfrm>
          <a:prstGeom prst="rect">
            <a:avLst/>
          </a:prstGeom>
          <a:noFill/>
          <a:ln w="9525">
            <a:noFill/>
            <a:miter lim="800000"/>
            <a:headEnd/>
            <a:tailEnd/>
          </a:ln>
        </p:spPr>
      </p:pic>
      <p:sp>
        <p:nvSpPr>
          <p:cNvPr id="7" name="Rectangle 11"/>
          <p:cNvSpPr>
            <a:spLocks noChangeArrowheads="1"/>
          </p:cNvSpPr>
          <p:nvPr/>
        </p:nvSpPr>
        <p:spPr bwMode="auto">
          <a:xfrm>
            <a:off x="295275" y="6519446"/>
            <a:ext cx="5427345" cy="276999"/>
          </a:xfrm>
          <a:prstGeom prst="rect">
            <a:avLst/>
          </a:prstGeom>
          <a:noFill/>
          <a:ln w="9525">
            <a:noFill/>
            <a:miter lim="800000"/>
            <a:headEnd/>
            <a:tailEnd/>
          </a:ln>
          <a:effectLst/>
        </p:spPr>
        <p:txBody>
          <a:bodyPr wrap="square">
            <a:spAutoFit/>
          </a:bodyPr>
          <a:lstStyle/>
          <a:p>
            <a:pPr>
              <a:defRPr/>
            </a:pPr>
            <a:r>
              <a:rPr lang="en-US" sz="600" dirty="0" smtClean="0">
                <a:solidFill>
                  <a:schemeClr val="bg1"/>
                </a:solidFill>
                <a:latin typeface="Arial" charset="0"/>
              </a:rPr>
              <a:t>ALTERA, ARRIA, CYCLONE, HARDCOPY, MAX, MEGACORE, NIOS, QUARTUS and STRATIX words and logos are trademarks of Altera Corporation and registered in the United</a:t>
            </a:r>
            <a:r>
              <a:rPr lang="en-US" sz="600" baseline="0" dirty="0" smtClean="0">
                <a:solidFill>
                  <a:schemeClr val="bg1"/>
                </a:solidFill>
                <a:latin typeface="Arial" charset="0"/>
              </a:rPr>
              <a:t> States and </a:t>
            </a:r>
            <a:r>
              <a:rPr lang="en-US" sz="600" dirty="0" smtClean="0">
                <a:solidFill>
                  <a:schemeClr val="bg1"/>
                </a:solidFill>
                <a:latin typeface="Arial" charset="0"/>
              </a:rPr>
              <a:t>are trademarks or registered trademarks in other countries.</a:t>
            </a:r>
          </a:p>
        </p:txBody>
      </p:sp>
      <p:sp>
        <p:nvSpPr>
          <p:cNvPr id="8" name="Rectangle 12"/>
          <p:cNvSpPr>
            <a:spLocks noChangeArrowheads="1"/>
          </p:cNvSpPr>
          <p:nvPr/>
        </p:nvSpPr>
        <p:spPr bwMode="auto">
          <a:xfrm>
            <a:off x="295275" y="633222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aseline="0" dirty="0" smtClean="0">
                <a:solidFill>
                  <a:schemeClr val="bg1"/>
                </a:solidFill>
              </a:rPr>
              <a:t> - </a:t>
            </a:r>
            <a:r>
              <a:rPr lang="en-US" sz="900" b="1" dirty="0" smtClean="0">
                <a:solidFill>
                  <a:schemeClr val="bg1"/>
                </a:solidFill>
              </a:rPr>
              <a:t>Public </a:t>
            </a:r>
            <a:endParaRPr lang="en-US" sz="900" b="1" dirty="0">
              <a:solidFill>
                <a:schemeClr val="bg1"/>
              </a:solidFill>
            </a:endParaRP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88F5744-7782-43C1-80D2-673CCD2FD9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7F29BA65-AA8E-4251-A0A2-A20754A84D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187450"/>
            <a:ext cx="83312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0838" y="3603625"/>
            <a:ext cx="83312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D5756A7-ED31-428C-9818-BBCBECDD27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0838" y="1187450"/>
            <a:ext cx="8331200" cy="467995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021FDA85-70E3-45D7-9B56-EB496349D0F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3559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40EF36B1-2C5C-44E4-85F0-89DCCE551E63}" type="slidenum">
              <a:rPr lang="en-US" smtClean="0"/>
              <a:pPr>
                <a:defRPr/>
              </a:pPr>
              <a:t>‹#›</a:t>
            </a:fld>
            <a:endParaRPr lang="en-US" dirty="0"/>
          </a:p>
        </p:txBody>
      </p:sp>
      <p:sp>
        <p:nvSpPr>
          <p:cNvPr id="98311" name="Rectangle 7"/>
          <p:cNvSpPr>
            <a:spLocks noChangeArrowheads="1"/>
          </p:cNvSpPr>
          <p:nvPr/>
        </p:nvSpPr>
        <p:spPr bwMode="auto">
          <a:xfrm>
            <a:off x="350838" y="6414505"/>
            <a:ext cx="4248150" cy="381000"/>
          </a:xfrm>
          <a:prstGeom prst="rect">
            <a:avLst/>
          </a:prstGeom>
          <a:noFill/>
          <a:ln w="9525">
            <a:noFill/>
            <a:miter lim="800000"/>
            <a:headEnd/>
            <a:tailEnd/>
          </a:ln>
          <a:effectLst/>
        </p:spPr>
        <p:txBody>
          <a:bodyPr/>
          <a:lstStyle/>
          <a:p>
            <a:pPr>
              <a:defRPr/>
            </a:pPr>
            <a:r>
              <a:rPr lang="en-US" sz="800" dirty="0"/>
              <a:t>© </a:t>
            </a:r>
            <a:r>
              <a:rPr lang="en-US" sz="800" dirty="0" smtClean="0"/>
              <a:t>2011 </a:t>
            </a:r>
            <a:r>
              <a:rPr lang="en-US" sz="800" dirty="0"/>
              <a:t>Altera </a:t>
            </a:r>
            <a:r>
              <a:rPr lang="en-US" sz="800" dirty="0" smtClean="0"/>
              <a:t>Corporation</a:t>
            </a:r>
            <a:r>
              <a:rPr lang="en-US" sz="800" baseline="0" dirty="0" smtClean="0"/>
              <a:t> - </a:t>
            </a:r>
            <a:r>
              <a:rPr lang="en-US" sz="800" b="1" baseline="0" dirty="0" smtClean="0"/>
              <a:t>P</a:t>
            </a:r>
            <a:r>
              <a:rPr lang="en-US" sz="800" b="1" dirty="0" smtClean="0"/>
              <a:t>ublic</a:t>
            </a:r>
            <a:endParaRPr lang="en-US" sz="800" b="1" dirty="0">
              <a:solidFill>
                <a:schemeClr val="folHlink"/>
              </a:solidFill>
            </a:endParaRPr>
          </a:p>
        </p:txBody>
      </p:sp>
      <p:pic>
        <p:nvPicPr>
          <p:cNvPr id="98324" name="Picture 7" descr="Untitled-5.png"/>
          <p:cNvPicPr>
            <a:picLocks noChangeAspect="1"/>
          </p:cNvPicPr>
          <p:nvPr/>
        </p:nvPicPr>
        <p:blipFill>
          <a:blip r:embed="rId9" cstate="email"/>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9.png"/><Relationship Id="rId7" Type="http://schemas.openxmlformats.org/officeDocument/2006/relationships/image" Target="../media/image16.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4.png"/><Relationship Id="rId7" Type="http://schemas.openxmlformats.org/officeDocument/2006/relationships/image" Target="../media/image16.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6.xml"/><Relationship Id="rId17" Type="http://schemas.openxmlformats.org/officeDocument/2006/relationships/image" Target="../media/image16.jpeg"/><Relationship Id="rId2" Type="http://schemas.openxmlformats.org/officeDocument/2006/relationships/tags" Target="../tags/tag2.xml"/><Relationship Id="rId16"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6.jpeg"/><Relationship Id="rId5" Type="http://schemas.openxmlformats.org/officeDocument/2006/relationships/tags" Target="../tags/tag15.xml"/><Relationship Id="rId15" Type="http://schemas.openxmlformats.org/officeDocument/2006/relationships/image" Target="../media/image20.jpeg"/><Relationship Id="rId10" Type="http://schemas.openxmlformats.org/officeDocument/2006/relationships/image" Target="../media/image12.png"/><Relationship Id="rId4" Type="http://schemas.openxmlformats.org/officeDocument/2006/relationships/tags" Target="../tags/tag14.xml"/><Relationship Id="rId9" Type="http://schemas.openxmlformats.org/officeDocument/2006/relationships/notesSlide" Target="../notesSlides/notesSlide7.xml"/><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398" y="1250950"/>
            <a:ext cx="7662335" cy="1143000"/>
          </a:xfrm>
        </p:spPr>
        <p:txBody>
          <a:bodyPr/>
          <a:lstStyle/>
          <a:p>
            <a:r>
              <a:rPr lang="en-US" dirty="0" smtClean="0"/>
              <a:t>Using Variable Precision </a:t>
            </a:r>
            <a:br>
              <a:rPr lang="en-US" dirty="0" smtClean="0"/>
            </a:br>
            <a:r>
              <a:rPr lang="en-US" dirty="0" smtClean="0"/>
              <a:t>DSP Block and Designing </a:t>
            </a:r>
            <a:br>
              <a:rPr lang="en-US" dirty="0" smtClean="0"/>
            </a:br>
            <a:r>
              <a:rPr lang="en-US" dirty="0" smtClean="0"/>
              <a:t>with Floating Point</a:t>
            </a:r>
            <a:endParaRPr lang="en-US" dirty="0"/>
          </a:p>
        </p:txBody>
      </p:sp>
      <p:sp>
        <p:nvSpPr>
          <p:cNvPr id="6" name="TextBox 5"/>
          <p:cNvSpPr txBox="1"/>
          <p:nvPr/>
        </p:nvSpPr>
        <p:spPr>
          <a:xfrm>
            <a:off x="8638733" y="6488668"/>
            <a:ext cx="505267" cy="369332"/>
          </a:xfrm>
          <a:prstGeom prst="rect">
            <a:avLst/>
          </a:prstGeom>
          <a:noFill/>
        </p:spPr>
        <p:txBody>
          <a:bodyPr wrap="none" rtlCol="0">
            <a:spAutoFit/>
          </a:bodyPr>
          <a:lstStyle/>
          <a:p>
            <a:r>
              <a:rPr lang="en-GB" dirty="0" smtClean="0"/>
              <a:t>1.1</a:t>
            </a:r>
            <a:endParaRPr lang="en-GB" dirty="0"/>
          </a:p>
        </p:txBody>
      </p:sp>
      <p:pic>
        <p:nvPicPr>
          <p:cNvPr id="7" name="Picture 6" descr="Awards_winner.png"/>
          <p:cNvPicPr>
            <a:picLocks noChangeAspect="1"/>
          </p:cNvPicPr>
          <p:nvPr/>
        </p:nvPicPr>
        <p:blipFill>
          <a:blip r:embed="rId3" cstate="email">
            <a:clrChange>
              <a:clrFrom>
                <a:srgbClr val="FFFFFF"/>
              </a:clrFrom>
              <a:clrTo>
                <a:srgbClr val="FFFFFF">
                  <a:alpha val="0"/>
                </a:srgbClr>
              </a:clrTo>
            </a:clrChange>
          </a:blip>
          <a:stretch>
            <a:fillRect/>
          </a:stretch>
        </p:blipFill>
        <p:spPr>
          <a:xfrm>
            <a:off x="5842643" y="5424407"/>
            <a:ext cx="1348572" cy="1185620"/>
          </a:xfrm>
          <a:prstGeom prst="rect">
            <a:avLst/>
          </a:prstGeom>
        </p:spPr>
      </p:pic>
      <p:sp>
        <p:nvSpPr>
          <p:cNvPr id="8" name="Subtitle 5"/>
          <p:cNvSpPr txBox="1">
            <a:spLocks/>
          </p:cNvSpPr>
          <p:nvPr/>
        </p:nvSpPr>
        <p:spPr bwMode="auto">
          <a:xfrm>
            <a:off x="533400" y="2738438"/>
            <a:ext cx="5867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defRPr/>
            </a:pPr>
            <a:r>
              <a:rPr kumimoji="0" lang="en-US" sz="2400" b="0" i="0" u="none" strike="noStrike" kern="0" cap="none" spc="0" normalizeH="0" baseline="0" noProof="0" dirty="0" smtClean="0">
                <a:ln>
                  <a:noFill/>
                </a:ln>
                <a:solidFill>
                  <a:srgbClr val="909090"/>
                </a:solidFill>
                <a:effectLst/>
                <a:uLnTx/>
                <a:uFillTx/>
                <a:latin typeface="+mn-lt"/>
                <a:ea typeface="+mn-ea"/>
                <a:cs typeface="+mn-cs"/>
              </a:rPr>
              <a:t>Technology </a:t>
            </a:r>
            <a:r>
              <a:rPr kumimoji="0" lang="en-US" sz="2400" b="0" i="0" u="none" strike="noStrike" kern="0" cap="none" spc="0" normalizeH="0" baseline="0" noProof="0" dirty="0" err="1" smtClean="0">
                <a:ln>
                  <a:noFill/>
                </a:ln>
                <a:solidFill>
                  <a:srgbClr val="909090"/>
                </a:solidFill>
                <a:effectLst/>
                <a:uLnTx/>
                <a:uFillTx/>
                <a:latin typeface="+mn-lt"/>
                <a:ea typeface="+mn-ea"/>
                <a:cs typeface="+mn-cs"/>
              </a:rPr>
              <a:t>Roadshow</a:t>
            </a:r>
            <a:r>
              <a:rPr kumimoji="0" lang="en-US" sz="2400" b="0" i="0" u="none" strike="noStrike" kern="0" cap="none" spc="0" normalizeH="0" baseline="0" noProof="0" dirty="0" smtClean="0">
                <a:ln>
                  <a:noFill/>
                </a:ln>
                <a:solidFill>
                  <a:srgbClr val="909090"/>
                </a:solidFill>
                <a:effectLst/>
                <a:uLnTx/>
                <a:uFillTx/>
                <a:latin typeface="+mn-lt"/>
                <a:ea typeface="+mn-ea"/>
                <a:cs typeface="+mn-cs"/>
              </a:rPr>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350838" y="273050"/>
            <a:ext cx="8577262" cy="914400"/>
          </a:xfrm>
        </p:spPr>
        <p:txBody>
          <a:bodyPr/>
          <a:lstStyle/>
          <a:p>
            <a:r>
              <a:rPr lang="en-US" dirty="0" smtClean="0"/>
              <a:t>Variable-Precision with </a:t>
            </a:r>
            <a:br>
              <a:rPr lang="en-US" dirty="0" smtClean="0"/>
            </a:br>
            <a:r>
              <a:rPr lang="en-US" dirty="0" smtClean="0"/>
              <a:t>64-Bit Cascade Bus</a:t>
            </a:r>
          </a:p>
        </p:txBody>
      </p:sp>
      <p:sp>
        <p:nvSpPr>
          <p:cNvPr id="11267" name="Slide Number Placeholder 3"/>
          <p:cNvSpPr>
            <a:spLocks noGrp="1"/>
          </p:cNvSpPr>
          <p:nvPr>
            <p:ph type="sldNum" sz="quarter" idx="10"/>
          </p:nvPr>
        </p:nvSpPr>
        <p:spPr>
          <a:noFill/>
        </p:spPr>
        <p:txBody>
          <a:bodyPr/>
          <a:lstStyle/>
          <a:p>
            <a:fld id="{D7D62949-75FF-449E-9923-9792D40DD734}" type="slidenum">
              <a:rPr lang="en-US" smtClean="0">
                <a:latin typeface="Arial" pitchFamily="34" charset="0"/>
              </a:rPr>
              <a:pPr/>
              <a:t>10</a:t>
            </a:fld>
            <a:endParaRPr lang="en-US" dirty="0" smtClean="0">
              <a:latin typeface="Arial" pitchFamily="34" charset="0"/>
            </a:endParaRPr>
          </a:p>
        </p:txBody>
      </p:sp>
      <p:grpSp>
        <p:nvGrpSpPr>
          <p:cNvPr id="3" name="Group 12"/>
          <p:cNvGrpSpPr>
            <a:grpSpLocks/>
          </p:cNvGrpSpPr>
          <p:nvPr/>
        </p:nvGrpSpPr>
        <p:grpSpPr bwMode="auto">
          <a:xfrm>
            <a:off x="5357072" y="1302634"/>
            <a:ext cx="3344863" cy="4640967"/>
            <a:chOff x="4683769" y="852426"/>
            <a:chExt cx="3344065" cy="4639887"/>
          </a:xfrm>
        </p:grpSpPr>
        <p:pic>
          <p:nvPicPr>
            <p:cNvPr id="11277" name="Picture 7"/>
            <p:cNvPicPr>
              <a:picLocks noChangeAspect="1" noChangeArrowheads="1"/>
            </p:cNvPicPr>
            <p:nvPr/>
          </p:nvPicPr>
          <p:blipFill>
            <a:blip r:embed="rId3" cstate="email"/>
            <a:srcRect/>
            <a:stretch>
              <a:fillRect/>
            </a:stretch>
          </p:blipFill>
          <p:spPr bwMode="auto">
            <a:xfrm>
              <a:off x="4688064" y="1281742"/>
              <a:ext cx="3339770" cy="1046664"/>
            </a:xfrm>
            <a:prstGeom prst="rect">
              <a:avLst/>
            </a:prstGeom>
            <a:noFill/>
            <a:ln w="9525">
              <a:noFill/>
              <a:miter lim="800000"/>
              <a:headEnd/>
              <a:tailEnd/>
            </a:ln>
          </p:spPr>
        </p:pic>
        <p:pic>
          <p:nvPicPr>
            <p:cNvPr id="11278" name="Picture 7"/>
            <p:cNvPicPr>
              <a:picLocks noChangeAspect="1" noChangeArrowheads="1"/>
            </p:cNvPicPr>
            <p:nvPr/>
          </p:nvPicPr>
          <p:blipFill>
            <a:blip r:embed="rId3" cstate="email"/>
            <a:srcRect/>
            <a:stretch>
              <a:fillRect/>
            </a:stretch>
          </p:blipFill>
          <p:spPr bwMode="auto">
            <a:xfrm>
              <a:off x="4685916" y="2335661"/>
              <a:ext cx="3339770" cy="1046664"/>
            </a:xfrm>
            <a:prstGeom prst="rect">
              <a:avLst/>
            </a:prstGeom>
            <a:noFill/>
            <a:ln w="9525">
              <a:noFill/>
              <a:miter lim="800000"/>
              <a:headEnd/>
              <a:tailEnd/>
            </a:ln>
          </p:spPr>
        </p:pic>
        <p:pic>
          <p:nvPicPr>
            <p:cNvPr id="11279" name="Picture 7"/>
            <p:cNvPicPr>
              <a:picLocks noChangeAspect="1" noChangeArrowheads="1"/>
            </p:cNvPicPr>
            <p:nvPr/>
          </p:nvPicPr>
          <p:blipFill>
            <a:blip r:embed="rId3" cstate="email"/>
            <a:srcRect/>
            <a:stretch>
              <a:fillRect/>
            </a:stretch>
          </p:blipFill>
          <p:spPr bwMode="auto">
            <a:xfrm>
              <a:off x="4685917" y="3391730"/>
              <a:ext cx="3339770" cy="1046664"/>
            </a:xfrm>
            <a:prstGeom prst="rect">
              <a:avLst/>
            </a:prstGeom>
            <a:noFill/>
            <a:ln w="9525">
              <a:noFill/>
              <a:miter lim="800000"/>
              <a:headEnd/>
              <a:tailEnd/>
            </a:ln>
          </p:spPr>
        </p:pic>
        <p:pic>
          <p:nvPicPr>
            <p:cNvPr id="11280" name="Picture 7"/>
            <p:cNvPicPr>
              <a:picLocks noChangeAspect="1" noChangeArrowheads="1"/>
            </p:cNvPicPr>
            <p:nvPr/>
          </p:nvPicPr>
          <p:blipFill>
            <a:blip r:embed="rId3" cstate="email"/>
            <a:srcRect/>
            <a:stretch>
              <a:fillRect/>
            </a:stretch>
          </p:blipFill>
          <p:spPr bwMode="auto">
            <a:xfrm>
              <a:off x="4683769" y="4445649"/>
              <a:ext cx="3339770" cy="1046664"/>
            </a:xfrm>
            <a:prstGeom prst="rect">
              <a:avLst/>
            </a:prstGeom>
            <a:noFill/>
            <a:ln w="9525">
              <a:noFill/>
              <a:miter lim="800000"/>
              <a:headEnd/>
              <a:tailEnd/>
            </a:ln>
          </p:spPr>
        </p:pic>
        <p:sp>
          <p:nvSpPr>
            <p:cNvPr id="11281" name="Text Box 67"/>
            <p:cNvSpPr txBox="1">
              <a:spLocks noChangeArrowheads="1"/>
            </p:cNvSpPr>
            <p:nvPr/>
          </p:nvSpPr>
          <p:spPr bwMode="auto">
            <a:xfrm>
              <a:off x="5024118" y="852426"/>
              <a:ext cx="2798976" cy="369246"/>
            </a:xfrm>
            <a:prstGeom prst="rect">
              <a:avLst/>
            </a:prstGeom>
            <a:noFill/>
            <a:ln w="9525">
              <a:noFill/>
              <a:miter lim="800000"/>
              <a:headEnd/>
              <a:tailEnd/>
            </a:ln>
          </p:spPr>
          <p:txBody>
            <a:bodyPr wrap="square">
              <a:spAutoFit/>
            </a:bodyPr>
            <a:lstStyle/>
            <a:p>
              <a:pPr eaLnBrk="0" hangingPunct="0">
                <a:spcBef>
                  <a:spcPct val="50000"/>
                </a:spcBef>
              </a:pPr>
              <a:r>
                <a:rPr lang="en-US" b="1" dirty="0" smtClean="0"/>
                <a:t>High-Precision Mode</a:t>
              </a:r>
              <a:endParaRPr lang="en-US" b="1" dirty="0"/>
            </a:p>
          </p:txBody>
        </p:sp>
      </p:grpSp>
      <p:grpSp>
        <p:nvGrpSpPr>
          <p:cNvPr id="4" name="Group 18"/>
          <p:cNvGrpSpPr>
            <a:grpSpLocks/>
          </p:cNvGrpSpPr>
          <p:nvPr/>
        </p:nvGrpSpPr>
        <p:grpSpPr bwMode="auto">
          <a:xfrm>
            <a:off x="498546" y="1337028"/>
            <a:ext cx="3344862" cy="4639558"/>
            <a:chOff x="929232" y="851862"/>
            <a:chExt cx="3344065" cy="4639145"/>
          </a:xfrm>
        </p:grpSpPr>
        <p:pic>
          <p:nvPicPr>
            <p:cNvPr id="11272" name="Picture 8"/>
            <p:cNvPicPr>
              <a:picLocks noChangeAspect="1" noChangeArrowheads="1"/>
            </p:cNvPicPr>
            <p:nvPr/>
          </p:nvPicPr>
          <p:blipFill>
            <a:blip r:embed="rId4" cstate="email"/>
            <a:srcRect/>
            <a:stretch>
              <a:fillRect/>
            </a:stretch>
          </p:blipFill>
          <p:spPr bwMode="auto">
            <a:xfrm>
              <a:off x="933527" y="1280436"/>
              <a:ext cx="3339770" cy="1046664"/>
            </a:xfrm>
            <a:prstGeom prst="rect">
              <a:avLst/>
            </a:prstGeom>
            <a:noFill/>
            <a:ln w="9525">
              <a:noFill/>
              <a:miter lim="800000"/>
              <a:headEnd/>
              <a:tailEnd/>
            </a:ln>
          </p:spPr>
        </p:pic>
        <p:pic>
          <p:nvPicPr>
            <p:cNvPr id="11273" name="Picture 8"/>
            <p:cNvPicPr>
              <a:picLocks noChangeAspect="1" noChangeArrowheads="1"/>
            </p:cNvPicPr>
            <p:nvPr/>
          </p:nvPicPr>
          <p:blipFill>
            <a:blip r:embed="rId4" cstate="email"/>
            <a:srcRect/>
            <a:stretch>
              <a:fillRect/>
            </a:stretch>
          </p:blipFill>
          <p:spPr bwMode="auto">
            <a:xfrm>
              <a:off x="931379" y="2334355"/>
              <a:ext cx="3339770" cy="1046664"/>
            </a:xfrm>
            <a:prstGeom prst="rect">
              <a:avLst/>
            </a:prstGeom>
            <a:noFill/>
            <a:ln w="9525">
              <a:noFill/>
              <a:miter lim="800000"/>
              <a:headEnd/>
              <a:tailEnd/>
            </a:ln>
          </p:spPr>
        </p:pic>
        <p:pic>
          <p:nvPicPr>
            <p:cNvPr id="11274" name="Picture 8"/>
            <p:cNvPicPr>
              <a:picLocks noChangeAspect="1" noChangeArrowheads="1"/>
            </p:cNvPicPr>
            <p:nvPr/>
          </p:nvPicPr>
          <p:blipFill>
            <a:blip r:embed="rId4" cstate="email"/>
            <a:srcRect/>
            <a:stretch>
              <a:fillRect/>
            </a:stretch>
          </p:blipFill>
          <p:spPr bwMode="auto">
            <a:xfrm>
              <a:off x="931380" y="3390424"/>
              <a:ext cx="3339770" cy="1046664"/>
            </a:xfrm>
            <a:prstGeom prst="rect">
              <a:avLst/>
            </a:prstGeom>
            <a:noFill/>
            <a:ln w="9525">
              <a:noFill/>
              <a:miter lim="800000"/>
              <a:headEnd/>
              <a:tailEnd/>
            </a:ln>
          </p:spPr>
        </p:pic>
        <p:pic>
          <p:nvPicPr>
            <p:cNvPr id="11275" name="Picture 8"/>
            <p:cNvPicPr>
              <a:picLocks noChangeAspect="1" noChangeArrowheads="1"/>
            </p:cNvPicPr>
            <p:nvPr/>
          </p:nvPicPr>
          <p:blipFill>
            <a:blip r:embed="rId4" cstate="email"/>
            <a:srcRect/>
            <a:stretch>
              <a:fillRect/>
            </a:stretch>
          </p:blipFill>
          <p:spPr bwMode="auto">
            <a:xfrm>
              <a:off x="929232" y="4444343"/>
              <a:ext cx="3339770" cy="1046664"/>
            </a:xfrm>
            <a:prstGeom prst="rect">
              <a:avLst/>
            </a:prstGeom>
            <a:noFill/>
            <a:ln w="9525">
              <a:noFill/>
              <a:miter lim="800000"/>
              <a:headEnd/>
              <a:tailEnd/>
            </a:ln>
          </p:spPr>
        </p:pic>
        <p:sp>
          <p:nvSpPr>
            <p:cNvPr id="11276" name="Text Box 67"/>
            <p:cNvSpPr txBox="1">
              <a:spLocks noChangeArrowheads="1"/>
            </p:cNvSpPr>
            <p:nvPr/>
          </p:nvSpPr>
          <p:spPr bwMode="auto">
            <a:xfrm>
              <a:off x="1253535" y="851862"/>
              <a:ext cx="2776404" cy="369299"/>
            </a:xfrm>
            <a:prstGeom prst="rect">
              <a:avLst/>
            </a:prstGeom>
            <a:noFill/>
            <a:ln w="9525">
              <a:noFill/>
              <a:miter lim="800000"/>
              <a:headEnd/>
              <a:tailEnd/>
            </a:ln>
          </p:spPr>
          <p:txBody>
            <a:bodyPr wrap="square">
              <a:spAutoFit/>
            </a:bodyPr>
            <a:lstStyle/>
            <a:p>
              <a:pPr eaLnBrk="0" hangingPunct="0">
                <a:spcBef>
                  <a:spcPct val="50000"/>
                </a:spcBef>
              </a:pPr>
              <a:r>
                <a:rPr lang="en-US" b="1" dirty="0" smtClean="0"/>
                <a:t>18-Bit Precision Mode</a:t>
              </a:r>
              <a:endParaRPr lang="en-US" b="1" dirty="0"/>
            </a:p>
          </p:txBody>
        </p:sp>
      </p:grpSp>
      <p:grpSp>
        <p:nvGrpSpPr>
          <p:cNvPr id="16" name="Group 15"/>
          <p:cNvGrpSpPr/>
          <p:nvPr/>
        </p:nvGrpSpPr>
        <p:grpSpPr>
          <a:xfrm>
            <a:off x="8007175" y="0"/>
            <a:ext cx="1297463" cy="1013254"/>
            <a:chOff x="4996248" y="3118022"/>
            <a:chExt cx="1297463" cy="1013254"/>
          </a:xfrm>
        </p:grpSpPr>
        <p:sp>
          <p:nvSpPr>
            <p:cNvPr id="17" name="Right Triangle 16"/>
            <p:cNvSpPr/>
            <p:nvPr/>
          </p:nvSpPr>
          <p:spPr bwMode="auto">
            <a:xfrm rot="10800000">
              <a:off x="4996248" y="3118022"/>
              <a:ext cx="1161535" cy="1013254"/>
            </a:xfrm>
            <a:prstGeom prst="r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268100" y="3118022"/>
              <a:ext cx="1025611" cy="307777"/>
            </a:xfrm>
            <a:prstGeom prst="rect">
              <a:avLst/>
            </a:prstGeom>
            <a:noFill/>
          </p:spPr>
          <p:txBody>
            <a:bodyPr wrap="square" rtlCol="0">
              <a:spAutoFit/>
            </a:bodyPr>
            <a:lstStyle/>
            <a:p>
              <a:r>
                <a:rPr lang="en-US" sz="1400" dirty="0" smtClean="0"/>
                <a:t>   28nm</a:t>
              </a:r>
              <a:endParaRPr lang="en-US" sz="1400" dirty="0"/>
            </a:p>
          </p:txBody>
        </p:sp>
        <p:pic>
          <p:nvPicPr>
            <p:cNvPr id="19" name="Picture 18" descr="StratixV_pms_jpg.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494019" y="3381294"/>
              <a:ext cx="546323" cy="151149"/>
            </a:xfrm>
            <a:prstGeom prst="rect">
              <a:avLst/>
            </a:prstGeom>
          </p:spPr>
        </p:pic>
        <p:pic>
          <p:nvPicPr>
            <p:cNvPr id="20" name="Picture 19" descr="CycloneV_pms_jpg.jpg"/>
            <p:cNvPicPr>
              <a:picLocks noChangeAspect="1"/>
            </p:cNvPicPr>
            <p:nvPr/>
          </p:nvPicPr>
          <p:blipFill>
            <a:blip r:embed="rId6" cstate="email">
              <a:clrChange>
                <a:clrFrom>
                  <a:srgbClr val="FFFFFF"/>
                </a:clrFrom>
                <a:clrTo>
                  <a:srgbClr val="FFFFFF">
                    <a:alpha val="0"/>
                  </a:srgbClr>
                </a:clrTo>
              </a:clrChange>
            </a:blip>
            <a:stretch>
              <a:fillRect/>
            </a:stretch>
          </p:blipFill>
          <p:spPr>
            <a:xfrm>
              <a:off x="5629275" y="3516874"/>
              <a:ext cx="530208" cy="147574"/>
            </a:xfrm>
            <a:prstGeom prst="rect">
              <a:avLst/>
            </a:prstGeom>
          </p:spPr>
        </p:pic>
        <p:pic>
          <p:nvPicPr>
            <p:cNvPr id="21" name="Picture 20" descr="ArriaV_cmyk_jpg.jpg"/>
            <p:cNvPicPr>
              <a:picLocks noChangeAspect="1"/>
            </p:cNvPicPr>
            <p:nvPr/>
          </p:nvPicPr>
          <p:blipFill>
            <a:blip r:embed="rId7" cstate="email">
              <a:clrChange>
                <a:clrFrom>
                  <a:srgbClr val="FFFFFF"/>
                </a:clrFrom>
                <a:clrTo>
                  <a:srgbClr val="FFFFFF">
                    <a:alpha val="0"/>
                  </a:srgbClr>
                </a:clrTo>
              </a:clrChange>
            </a:blip>
            <a:stretch>
              <a:fillRect/>
            </a:stretch>
          </p:blipFill>
          <p:spPr>
            <a:xfrm>
              <a:off x="5732144" y="3624224"/>
              <a:ext cx="417813" cy="13996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title"/>
          </p:nvPr>
        </p:nvSpPr>
        <p:spPr>
          <a:xfrm>
            <a:off x="350838" y="273050"/>
            <a:ext cx="8586787" cy="914400"/>
          </a:xfrm>
        </p:spPr>
        <p:txBody>
          <a:bodyPr/>
          <a:lstStyle/>
          <a:p>
            <a:r>
              <a:rPr lang="en-GB" altLang="ja-JP" dirty="0" smtClean="0">
                <a:ea typeface="ＭＳ Ｐゴシック"/>
                <a:cs typeface="ＭＳ Ｐゴシック"/>
              </a:rPr>
              <a:t>Hard Pre-Adder for Filters</a:t>
            </a:r>
            <a:br>
              <a:rPr lang="en-GB" altLang="ja-JP" dirty="0" smtClean="0">
                <a:ea typeface="ＭＳ Ｐゴシック"/>
                <a:cs typeface="ＭＳ Ｐゴシック"/>
              </a:rPr>
            </a:br>
            <a:endParaRPr lang="en-US" sz="2000" dirty="0" smtClean="0">
              <a:ea typeface="ＭＳ Ｐゴシック"/>
              <a:cs typeface="ＭＳ Ｐゴシック"/>
            </a:endParaRPr>
          </a:p>
        </p:txBody>
      </p:sp>
      <p:sp>
        <p:nvSpPr>
          <p:cNvPr id="33794" name="Slide Number Placeholder 4"/>
          <p:cNvSpPr>
            <a:spLocks noGrp="1"/>
          </p:cNvSpPr>
          <p:nvPr>
            <p:ph type="sldNum" sz="quarter" idx="10"/>
          </p:nvPr>
        </p:nvSpPr>
        <p:spPr>
          <a:noFill/>
        </p:spPr>
        <p:txBody>
          <a:bodyPr/>
          <a:lstStyle/>
          <a:p>
            <a:fld id="{3161EE6F-7275-4F51-B321-33CBBBE9042F}" type="slidenum">
              <a:rPr lang="en-US" smtClean="0">
                <a:latin typeface="Arial" pitchFamily="34" charset="0"/>
              </a:rPr>
              <a:pPr/>
              <a:t>11</a:t>
            </a:fld>
            <a:endParaRPr lang="en-US" smtClean="0">
              <a:latin typeface="Arial" pitchFamily="34" charset="0"/>
            </a:endParaRPr>
          </a:p>
        </p:txBody>
      </p:sp>
      <p:sp>
        <p:nvSpPr>
          <p:cNvPr id="33797" name="Line 6"/>
          <p:cNvSpPr>
            <a:spLocks noChangeShapeType="1"/>
          </p:cNvSpPr>
          <p:nvPr/>
        </p:nvSpPr>
        <p:spPr bwMode="auto">
          <a:xfrm flipV="1">
            <a:off x="736600" y="1977500"/>
            <a:ext cx="2843213" cy="0"/>
          </a:xfrm>
          <a:prstGeom prst="line">
            <a:avLst/>
          </a:prstGeom>
          <a:noFill/>
          <a:ln w="9525">
            <a:solidFill>
              <a:schemeClr val="tx1"/>
            </a:solidFill>
            <a:round/>
            <a:headEnd/>
            <a:tailEnd/>
          </a:ln>
        </p:spPr>
        <p:txBody>
          <a:bodyPr/>
          <a:lstStyle/>
          <a:p>
            <a:endParaRPr lang="en-US"/>
          </a:p>
        </p:txBody>
      </p:sp>
      <p:sp>
        <p:nvSpPr>
          <p:cNvPr id="33799" name="Line 8"/>
          <p:cNvSpPr>
            <a:spLocks noChangeShapeType="1"/>
          </p:cNvSpPr>
          <p:nvPr/>
        </p:nvSpPr>
        <p:spPr bwMode="auto">
          <a:xfrm>
            <a:off x="1354580" y="4480285"/>
            <a:ext cx="204788" cy="173037"/>
          </a:xfrm>
          <a:prstGeom prst="line">
            <a:avLst/>
          </a:prstGeom>
          <a:noFill/>
          <a:ln w="9525">
            <a:solidFill>
              <a:schemeClr val="tx1"/>
            </a:solidFill>
            <a:round/>
            <a:headEnd/>
            <a:tailEnd type="triangle" w="med" len="med"/>
          </a:ln>
        </p:spPr>
        <p:txBody>
          <a:bodyPr/>
          <a:lstStyle/>
          <a:p>
            <a:endParaRPr lang="en-US"/>
          </a:p>
        </p:txBody>
      </p:sp>
      <p:sp>
        <p:nvSpPr>
          <p:cNvPr id="33801" name="Line 10"/>
          <p:cNvSpPr>
            <a:spLocks noChangeShapeType="1"/>
          </p:cNvSpPr>
          <p:nvPr/>
        </p:nvSpPr>
        <p:spPr bwMode="auto">
          <a:xfrm flipH="1">
            <a:off x="1790518" y="4465295"/>
            <a:ext cx="171450" cy="187325"/>
          </a:xfrm>
          <a:prstGeom prst="line">
            <a:avLst/>
          </a:prstGeom>
          <a:noFill/>
          <a:ln w="9525">
            <a:solidFill>
              <a:schemeClr val="tx1"/>
            </a:solidFill>
            <a:round/>
            <a:headEnd/>
            <a:tailEnd type="triangle" w="med" len="med"/>
          </a:ln>
        </p:spPr>
        <p:txBody>
          <a:bodyPr/>
          <a:lstStyle/>
          <a:p>
            <a:endParaRPr lang="en-US"/>
          </a:p>
        </p:txBody>
      </p:sp>
      <p:sp>
        <p:nvSpPr>
          <p:cNvPr id="33803" name="Line 12"/>
          <p:cNvSpPr>
            <a:spLocks noChangeShapeType="1"/>
          </p:cNvSpPr>
          <p:nvPr/>
        </p:nvSpPr>
        <p:spPr bwMode="auto">
          <a:xfrm>
            <a:off x="2783070" y="4464852"/>
            <a:ext cx="203200" cy="179388"/>
          </a:xfrm>
          <a:prstGeom prst="line">
            <a:avLst/>
          </a:prstGeom>
          <a:noFill/>
          <a:ln w="9525">
            <a:solidFill>
              <a:schemeClr val="tx1"/>
            </a:solidFill>
            <a:round/>
            <a:headEnd/>
            <a:tailEnd type="triangle" w="med" len="med"/>
          </a:ln>
        </p:spPr>
        <p:txBody>
          <a:bodyPr/>
          <a:lstStyle/>
          <a:p>
            <a:endParaRPr lang="en-US"/>
          </a:p>
        </p:txBody>
      </p:sp>
      <p:sp>
        <p:nvSpPr>
          <p:cNvPr id="33804" name="Line 13"/>
          <p:cNvSpPr>
            <a:spLocks noChangeShapeType="1"/>
          </p:cNvSpPr>
          <p:nvPr/>
        </p:nvSpPr>
        <p:spPr bwMode="auto">
          <a:xfrm>
            <a:off x="2047875" y="1993375"/>
            <a:ext cx="0" cy="2139950"/>
          </a:xfrm>
          <a:prstGeom prst="line">
            <a:avLst/>
          </a:prstGeom>
          <a:noFill/>
          <a:ln w="9525">
            <a:solidFill>
              <a:schemeClr val="tx1"/>
            </a:solidFill>
            <a:round/>
            <a:headEnd/>
            <a:tailEnd type="triangle" w="med" len="med"/>
          </a:ln>
        </p:spPr>
        <p:txBody>
          <a:bodyPr/>
          <a:lstStyle/>
          <a:p>
            <a:endParaRPr lang="en-US"/>
          </a:p>
        </p:txBody>
      </p:sp>
      <p:sp>
        <p:nvSpPr>
          <p:cNvPr id="33805" name="Line 14"/>
          <p:cNvSpPr>
            <a:spLocks noChangeShapeType="1"/>
          </p:cNvSpPr>
          <p:nvPr/>
        </p:nvSpPr>
        <p:spPr bwMode="auto">
          <a:xfrm>
            <a:off x="2843213" y="1993375"/>
            <a:ext cx="0" cy="2176462"/>
          </a:xfrm>
          <a:prstGeom prst="line">
            <a:avLst/>
          </a:prstGeom>
          <a:noFill/>
          <a:ln w="9525">
            <a:solidFill>
              <a:schemeClr val="tx1"/>
            </a:solidFill>
            <a:round/>
            <a:headEnd/>
            <a:tailEnd type="triangle" w="med" len="med"/>
          </a:ln>
        </p:spPr>
        <p:txBody>
          <a:bodyPr/>
          <a:lstStyle/>
          <a:p>
            <a:endParaRPr lang="en-US"/>
          </a:p>
        </p:txBody>
      </p:sp>
      <p:sp>
        <p:nvSpPr>
          <p:cNvPr id="33806" name="Line 15"/>
          <p:cNvSpPr>
            <a:spLocks noChangeShapeType="1"/>
          </p:cNvSpPr>
          <p:nvPr/>
        </p:nvSpPr>
        <p:spPr bwMode="auto">
          <a:xfrm>
            <a:off x="3579813" y="1993375"/>
            <a:ext cx="0" cy="2163762"/>
          </a:xfrm>
          <a:prstGeom prst="line">
            <a:avLst/>
          </a:prstGeom>
          <a:noFill/>
          <a:ln w="9525">
            <a:solidFill>
              <a:schemeClr val="tx1"/>
            </a:solidFill>
            <a:round/>
            <a:headEnd/>
            <a:tailEnd type="triangle" w="med" len="med"/>
          </a:ln>
        </p:spPr>
        <p:txBody>
          <a:bodyPr/>
          <a:lstStyle/>
          <a:p>
            <a:endParaRPr lang="en-US"/>
          </a:p>
        </p:txBody>
      </p:sp>
      <p:sp>
        <p:nvSpPr>
          <p:cNvPr id="33808" name="Line 17"/>
          <p:cNvSpPr>
            <a:spLocks noChangeShapeType="1"/>
          </p:cNvSpPr>
          <p:nvPr/>
        </p:nvSpPr>
        <p:spPr bwMode="auto">
          <a:xfrm flipH="1">
            <a:off x="3233998" y="4486635"/>
            <a:ext cx="171450" cy="165100"/>
          </a:xfrm>
          <a:prstGeom prst="line">
            <a:avLst/>
          </a:prstGeom>
          <a:noFill/>
          <a:ln w="9525">
            <a:solidFill>
              <a:schemeClr val="tx1"/>
            </a:solidFill>
            <a:round/>
            <a:headEnd/>
            <a:tailEnd type="triangle" w="med" len="med"/>
          </a:ln>
        </p:spPr>
        <p:txBody>
          <a:bodyPr/>
          <a:lstStyle/>
          <a:p>
            <a:endParaRPr lang="en-US"/>
          </a:p>
        </p:txBody>
      </p:sp>
      <p:grpSp>
        <p:nvGrpSpPr>
          <p:cNvPr id="2" name="Group 18"/>
          <p:cNvGrpSpPr>
            <a:grpSpLocks/>
          </p:cNvGrpSpPr>
          <p:nvPr/>
        </p:nvGrpSpPr>
        <p:grpSpPr bwMode="auto">
          <a:xfrm>
            <a:off x="2339975" y="1752075"/>
            <a:ext cx="223838" cy="482600"/>
            <a:chOff x="1933" y="1536"/>
            <a:chExt cx="115" cy="246"/>
          </a:xfrm>
        </p:grpSpPr>
        <p:sp>
          <p:nvSpPr>
            <p:cNvPr id="33887" name="Rectangle 19"/>
            <p:cNvSpPr>
              <a:spLocks noChangeArrowheads="1"/>
            </p:cNvSpPr>
            <p:nvPr/>
          </p:nvSpPr>
          <p:spPr bwMode="auto">
            <a:xfrm>
              <a:off x="1933" y="1536"/>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88" name="Line 20"/>
            <p:cNvSpPr>
              <a:spLocks noChangeShapeType="1"/>
            </p:cNvSpPr>
            <p:nvPr/>
          </p:nvSpPr>
          <p:spPr bwMode="auto">
            <a:xfrm>
              <a:off x="1933" y="1712"/>
              <a:ext cx="38" cy="35"/>
            </a:xfrm>
            <a:prstGeom prst="line">
              <a:avLst/>
            </a:prstGeom>
            <a:noFill/>
            <a:ln w="9525">
              <a:noFill/>
              <a:round/>
              <a:headEnd/>
              <a:tailEnd/>
            </a:ln>
          </p:spPr>
          <p:txBody>
            <a:bodyPr/>
            <a:lstStyle/>
            <a:p>
              <a:endParaRPr lang="en-US"/>
            </a:p>
          </p:txBody>
        </p:sp>
        <p:sp>
          <p:nvSpPr>
            <p:cNvPr id="33889" name="Line 21"/>
            <p:cNvSpPr>
              <a:spLocks noChangeShapeType="1"/>
            </p:cNvSpPr>
            <p:nvPr/>
          </p:nvSpPr>
          <p:spPr bwMode="auto">
            <a:xfrm flipH="1">
              <a:off x="1933" y="1747"/>
              <a:ext cx="38" cy="35"/>
            </a:xfrm>
            <a:prstGeom prst="line">
              <a:avLst/>
            </a:prstGeom>
            <a:noFill/>
            <a:ln w="9525">
              <a:noFill/>
              <a:round/>
              <a:headEnd/>
              <a:tailEnd/>
            </a:ln>
          </p:spPr>
          <p:txBody>
            <a:bodyPr/>
            <a:lstStyle/>
            <a:p>
              <a:endParaRPr lang="en-US"/>
            </a:p>
          </p:txBody>
        </p:sp>
      </p:grpSp>
      <p:grpSp>
        <p:nvGrpSpPr>
          <p:cNvPr id="3" name="Group 22"/>
          <p:cNvGrpSpPr>
            <a:grpSpLocks/>
          </p:cNvGrpSpPr>
          <p:nvPr/>
        </p:nvGrpSpPr>
        <p:grpSpPr bwMode="auto">
          <a:xfrm>
            <a:off x="1590675" y="1752075"/>
            <a:ext cx="225425" cy="482600"/>
            <a:chOff x="790" y="1031"/>
            <a:chExt cx="115" cy="246"/>
          </a:xfrm>
        </p:grpSpPr>
        <p:sp>
          <p:nvSpPr>
            <p:cNvPr id="33884" name="Rectangle 23"/>
            <p:cNvSpPr>
              <a:spLocks noChangeArrowheads="1"/>
            </p:cNvSpPr>
            <p:nvPr/>
          </p:nvSpPr>
          <p:spPr bwMode="auto">
            <a:xfrm>
              <a:off x="790" y="1031"/>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85" name="Line 24"/>
            <p:cNvSpPr>
              <a:spLocks noChangeShapeType="1"/>
            </p:cNvSpPr>
            <p:nvPr/>
          </p:nvSpPr>
          <p:spPr bwMode="auto">
            <a:xfrm>
              <a:off x="790" y="1207"/>
              <a:ext cx="38" cy="35"/>
            </a:xfrm>
            <a:prstGeom prst="line">
              <a:avLst/>
            </a:prstGeom>
            <a:noFill/>
            <a:ln w="9525">
              <a:noFill/>
              <a:round/>
              <a:headEnd/>
              <a:tailEnd/>
            </a:ln>
          </p:spPr>
          <p:txBody>
            <a:bodyPr/>
            <a:lstStyle/>
            <a:p>
              <a:endParaRPr lang="en-US"/>
            </a:p>
          </p:txBody>
        </p:sp>
        <p:sp>
          <p:nvSpPr>
            <p:cNvPr id="33886" name="Line 25"/>
            <p:cNvSpPr>
              <a:spLocks noChangeShapeType="1"/>
            </p:cNvSpPr>
            <p:nvPr/>
          </p:nvSpPr>
          <p:spPr bwMode="auto">
            <a:xfrm flipH="1">
              <a:off x="790" y="1242"/>
              <a:ext cx="38" cy="35"/>
            </a:xfrm>
            <a:prstGeom prst="line">
              <a:avLst/>
            </a:prstGeom>
            <a:noFill/>
            <a:ln w="9525">
              <a:noFill/>
              <a:round/>
              <a:headEnd/>
              <a:tailEnd/>
            </a:ln>
          </p:spPr>
          <p:txBody>
            <a:bodyPr/>
            <a:lstStyle/>
            <a:p>
              <a:endParaRPr lang="en-US"/>
            </a:p>
          </p:txBody>
        </p:sp>
      </p:grpSp>
      <p:grpSp>
        <p:nvGrpSpPr>
          <p:cNvPr id="4" name="Group 26"/>
          <p:cNvGrpSpPr>
            <a:grpSpLocks/>
          </p:cNvGrpSpPr>
          <p:nvPr/>
        </p:nvGrpSpPr>
        <p:grpSpPr bwMode="auto">
          <a:xfrm>
            <a:off x="3094038" y="1752075"/>
            <a:ext cx="225425" cy="482600"/>
            <a:chOff x="2300" y="1536"/>
            <a:chExt cx="115" cy="246"/>
          </a:xfrm>
        </p:grpSpPr>
        <p:sp>
          <p:nvSpPr>
            <p:cNvPr id="33881" name="Rectangle 27"/>
            <p:cNvSpPr>
              <a:spLocks noChangeArrowheads="1"/>
            </p:cNvSpPr>
            <p:nvPr/>
          </p:nvSpPr>
          <p:spPr bwMode="auto">
            <a:xfrm>
              <a:off x="2300" y="1536"/>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82" name="Line 28"/>
            <p:cNvSpPr>
              <a:spLocks noChangeShapeType="1"/>
            </p:cNvSpPr>
            <p:nvPr/>
          </p:nvSpPr>
          <p:spPr bwMode="auto">
            <a:xfrm>
              <a:off x="2300" y="1712"/>
              <a:ext cx="38" cy="35"/>
            </a:xfrm>
            <a:prstGeom prst="line">
              <a:avLst/>
            </a:prstGeom>
            <a:noFill/>
            <a:ln w="9525">
              <a:noFill/>
              <a:round/>
              <a:headEnd/>
              <a:tailEnd/>
            </a:ln>
          </p:spPr>
          <p:txBody>
            <a:bodyPr/>
            <a:lstStyle/>
            <a:p>
              <a:endParaRPr lang="en-US"/>
            </a:p>
          </p:txBody>
        </p:sp>
        <p:sp>
          <p:nvSpPr>
            <p:cNvPr id="33883" name="Line 29"/>
            <p:cNvSpPr>
              <a:spLocks noChangeShapeType="1"/>
            </p:cNvSpPr>
            <p:nvPr/>
          </p:nvSpPr>
          <p:spPr bwMode="auto">
            <a:xfrm flipH="1">
              <a:off x="2300" y="1747"/>
              <a:ext cx="38" cy="35"/>
            </a:xfrm>
            <a:prstGeom prst="line">
              <a:avLst/>
            </a:prstGeom>
            <a:noFill/>
            <a:ln w="9525">
              <a:noFill/>
              <a:round/>
              <a:headEnd/>
              <a:tailEnd/>
            </a:ln>
          </p:spPr>
          <p:txBody>
            <a:bodyPr/>
            <a:lstStyle/>
            <a:p>
              <a:endParaRPr lang="en-US"/>
            </a:p>
          </p:txBody>
        </p:sp>
      </p:grpSp>
      <p:sp>
        <p:nvSpPr>
          <p:cNvPr id="33812" name="Rectangle 30"/>
          <p:cNvSpPr>
            <a:spLocks noChangeArrowheads="1"/>
          </p:cNvSpPr>
          <p:nvPr/>
        </p:nvSpPr>
        <p:spPr bwMode="auto">
          <a:xfrm>
            <a:off x="941388" y="3788837"/>
            <a:ext cx="280987" cy="282575"/>
          </a:xfrm>
          <a:prstGeom prst="rect">
            <a:avLst/>
          </a:prstGeom>
          <a:solidFill>
            <a:srgbClr val="FFCC00"/>
          </a:solidFill>
          <a:ln w="9525">
            <a:noFill/>
            <a:miter lim="800000"/>
            <a:headEnd/>
            <a:tailEnd/>
          </a:ln>
        </p:spPr>
        <p:txBody>
          <a:bodyPr wrap="none" anchor="ctr"/>
          <a:lstStyle/>
          <a:p>
            <a:pPr algn="ctr" eaLnBrk="0" hangingPunct="0"/>
            <a:r>
              <a:rPr lang="en-GB" sz="1400">
                <a:cs typeface="Arial" pitchFamily="34" charset="0"/>
              </a:rPr>
              <a:t>C0</a:t>
            </a:r>
            <a:endParaRPr lang="en-US" sz="1400">
              <a:cs typeface="Arial" pitchFamily="34" charset="0"/>
            </a:endParaRPr>
          </a:p>
        </p:txBody>
      </p:sp>
      <p:sp>
        <p:nvSpPr>
          <p:cNvPr id="33813" name="Rectangle 31"/>
          <p:cNvSpPr>
            <a:spLocks noChangeArrowheads="1"/>
          </p:cNvSpPr>
          <p:nvPr/>
        </p:nvSpPr>
        <p:spPr bwMode="auto">
          <a:xfrm>
            <a:off x="1597025" y="3788837"/>
            <a:ext cx="280988" cy="282575"/>
          </a:xfrm>
          <a:prstGeom prst="rect">
            <a:avLst/>
          </a:prstGeom>
          <a:solidFill>
            <a:srgbClr val="FFCC00"/>
          </a:solidFill>
          <a:ln w="9525">
            <a:noFill/>
            <a:miter lim="800000"/>
            <a:headEnd/>
            <a:tailEnd/>
          </a:ln>
        </p:spPr>
        <p:txBody>
          <a:bodyPr wrap="none" anchor="ctr"/>
          <a:lstStyle/>
          <a:p>
            <a:pPr algn="ctr" eaLnBrk="0" hangingPunct="0"/>
            <a:r>
              <a:rPr lang="en-GB" sz="1400">
                <a:cs typeface="Arial" pitchFamily="34" charset="0"/>
              </a:rPr>
              <a:t>C1</a:t>
            </a:r>
            <a:endParaRPr lang="en-US" sz="1400">
              <a:cs typeface="Arial" pitchFamily="34" charset="0"/>
            </a:endParaRPr>
          </a:p>
        </p:txBody>
      </p:sp>
      <p:sp>
        <p:nvSpPr>
          <p:cNvPr id="33814" name="Rectangle 32"/>
          <p:cNvSpPr>
            <a:spLocks noChangeArrowheads="1"/>
          </p:cNvSpPr>
          <p:nvPr/>
        </p:nvSpPr>
        <p:spPr bwMode="auto">
          <a:xfrm>
            <a:off x="2314575" y="3788837"/>
            <a:ext cx="280988" cy="282575"/>
          </a:xfrm>
          <a:prstGeom prst="rect">
            <a:avLst/>
          </a:prstGeom>
          <a:solidFill>
            <a:srgbClr val="FFCC00"/>
          </a:solidFill>
          <a:ln w="9525">
            <a:noFill/>
            <a:miter lim="800000"/>
            <a:headEnd/>
            <a:tailEnd/>
          </a:ln>
        </p:spPr>
        <p:txBody>
          <a:bodyPr wrap="none" anchor="ctr"/>
          <a:lstStyle/>
          <a:p>
            <a:pPr algn="ctr" eaLnBrk="0" hangingPunct="0"/>
            <a:r>
              <a:rPr lang="en-GB" sz="1400" dirty="0">
                <a:cs typeface="Arial" pitchFamily="34" charset="0"/>
              </a:rPr>
              <a:t>C1</a:t>
            </a:r>
            <a:endParaRPr lang="en-US" sz="1400" dirty="0">
              <a:cs typeface="Arial" pitchFamily="34" charset="0"/>
            </a:endParaRPr>
          </a:p>
        </p:txBody>
      </p:sp>
      <p:sp>
        <p:nvSpPr>
          <p:cNvPr id="33815" name="Rectangle 33"/>
          <p:cNvSpPr>
            <a:spLocks noChangeArrowheads="1"/>
          </p:cNvSpPr>
          <p:nvPr/>
        </p:nvSpPr>
        <p:spPr bwMode="auto">
          <a:xfrm>
            <a:off x="3094038" y="3780900"/>
            <a:ext cx="280987" cy="282575"/>
          </a:xfrm>
          <a:prstGeom prst="rect">
            <a:avLst/>
          </a:prstGeom>
          <a:solidFill>
            <a:srgbClr val="FFCC00"/>
          </a:solidFill>
          <a:ln w="9525">
            <a:noFill/>
            <a:miter lim="800000"/>
            <a:headEnd/>
            <a:tailEnd/>
          </a:ln>
        </p:spPr>
        <p:txBody>
          <a:bodyPr wrap="none" anchor="ctr"/>
          <a:lstStyle/>
          <a:p>
            <a:pPr algn="ctr" eaLnBrk="0" hangingPunct="0"/>
            <a:r>
              <a:rPr lang="en-GB" sz="1400">
                <a:cs typeface="Arial" pitchFamily="34" charset="0"/>
              </a:rPr>
              <a:t>C0</a:t>
            </a:r>
            <a:endParaRPr lang="en-US" sz="1400">
              <a:cs typeface="Arial" pitchFamily="34" charset="0"/>
            </a:endParaRPr>
          </a:p>
        </p:txBody>
      </p:sp>
      <p:sp>
        <p:nvSpPr>
          <p:cNvPr id="33816" name="Line 34"/>
          <p:cNvSpPr>
            <a:spLocks noChangeShapeType="1"/>
          </p:cNvSpPr>
          <p:nvPr/>
        </p:nvSpPr>
        <p:spPr bwMode="auto">
          <a:xfrm>
            <a:off x="1071563" y="4071412"/>
            <a:ext cx="88900" cy="179388"/>
          </a:xfrm>
          <a:prstGeom prst="line">
            <a:avLst/>
          </a:prstGeom>
          <a:noFill/>
          <a:ln w="9525">
            <a:solidFill>
              <a:schemeClr val="tx1"/>
            </a:solidFill>
            <a:round/>
            <a:headEnd/>
            <a:tailEnd type="triangle" w="med" len="med"/>
          </a:ln>
        </p:spPr>
        <p:txBody>
          <a:bodyPr/>
          <a:lstStyle/>
          <a:p>
            <a:endParaRPr lang="en-US"/>
          </a:p>
        </p:txBody>
      </p:sp>
      <p:sp>
        <p:nvSpPr>
          <p:cNvPr id="33817" name="Line 35"/>
          <p:cNvSpPr>
            <a:spLocks noChangeShapeType="1"/>
          </p:cNvSpPr>
          <p:nvPr/>
        </p:nvSpPr>
        <p:spPr bwMode="auto">
          <a:xfrm>
            <a:off x="1727200" y="4071412"/>
            <a:ext cx="88900" cy="179388"/>
          </a:xfrm>
          <a:prstGeom prst="line">
            <a:avLst/>
          </a:prstGeom>
          <a:noFill/>
          <a:ln w="9525">
            <a:solidFill>
              <a:schemeClr val="tx1"/>
            </a:solidFill>
            <a:round/>
            <a:headEnd/>
            <a:tailEnd type="triangle" w="med" len="med"/>
          </a:ln>
        </p:spPr>
        <p:txBody>
          <a:bodyPr/>
          <a:lstStyle/>
          <a:p>
            <a:endParaRPr lang="en-US"/>
          </a:p>
        </p:txBody>
      </p:sp>
      <p:sp>
        <p:nvSpPr>
          <p:cNvPr id="33818" name="Line 36"/>
          <p:cNvSpPr>
            <a:spLocks noChangeShapeType="1"/>
          </p:cNvSpPr>
          <p:nvPr/>
        </p:nvSpPr>
        <p:spPr bwMode="auto">
          <a:xfrm>
            <a:off x="2444750" y="4071412"/>
            <a:ext cx="88900" cy="179388"/>
          </a:xfrm>
          <a:prstGeom prst="line">
            <a:avLst/>
          </a:prstGeom>
          <a:noFill/>
          <a:ln w="9525">
            <a:solidFill>
              <a:schemeClr val="tx1"/>
            </a:solidFill>
            <a:round/>
            <a:headEnd/>
            <a:tailEnd type="triangle" w="med" len="med"/>
          </a:ln>
        </p:spPr>
        <p:txBody>
          <a:bodyPr/>
          <a:lstStyle/>
          <a:p>
            <a:endParaRPr lang="en-US"/>
          </a:p>
        </p:txBody>
      </p:sp>
      <p:sp>
        <p:nvSpPr>
          <p:cNvPr id="33819" name="Line 37"/>
          <p:cNvSpPr>
            <a:spLocks noChangeShapeType="1"/>
          </p:cNvSpPr>
          <p:nvPr/>
        </p:nvSpPr>
        <p:spPr bwMode="auto">
          <a:xfrm>
            <a:off x="3225800" y="4063475"/>
            <a:ext cx="87313" cy="179387"/>
          </a:xfrm>
          <a:prstGeom prst="line">
            <a:avLst/>
          </a:prstGeom>
          <a:noFill/>
          <a:ln w="9525">
            <a:solidFill>
              <a:schemeClr val="tx1"/>
            </a:solidFill>
            <a:round/>
            <a:headEnd/>
            <a:tailEnd type="triangle" w="med" len="med"/>
          </a:ln>
        </p:spPr>
        <p:txBody>
          <a:bodyPr/>
          <a:lstStyle/>
          <a:p>
            <a:endParaRPr lang="en-US"/>
          </a:p>
        </p:txBody>
      </p:sp>
      <p:sp>
        <p:nvSpPr>
          <p:cNvPr id="33820" name="Line 38"/>
          <p:cNvSpPr>
            <a:spLocks noChangeShapeType="1"/>
          </p:cNvSpPr>
          <p:nvPr/>
        </p:nvSpPr>
        <p:spPr bwMode="auto">
          <a:xfrm>
            <a:off x="1673668" y="5441425"/>
            <a:ext cx="525462" cy="0"/>
          </a:xfrm>
          <a:prstGeom prst="line">
            <a:avLst/>
          </a:prstGeom>
          <a:noFill/>
          <a:ln w="9525">
            <a:solidFill>
              <a:schemeClr val="tx1"/>
            </a:solidFill>
            <a:round/>
            <a:headEnd/>
            <a:tailEnd type="triangle" w="med" len="med"/>
          </a:ln>
        </p:spPr>
        <p:txBody>
          <a:bodyPr/>
          <a:lstStyle/>
          <a:p>
            <a:endParaRPr lang="en-US"/>
          </a:p>
        </p:txBody>
      </p:sp>
      <p:sp>
        <p:nvSpPr>
          <p:cNvPr id="33821" name="Line 39"/>
          <p:cNvSpPr>
            <a:spLocks noChangeShapeType="1"/>
          </p:cNvSpPr>
          <p:nvPr/>
        </p:nvSpPr>
        <p:spPr bwMode="auto">
          <a:xfrm>
            <a:off x="1668463" y="5198537"/>
            <a:ext cx="3175" cy="250825"/>
          </a:xfrm>
          <a:prstGeom prst="line">
            <a:avLst/>
          </a:prstGeom>
          <a:noFill/>
          <a:ln w="12700">
            <a:solidFill>
              <a:schemeClr val="tx1"/>
            </a:solidFill>
            <a:round/>
            <a:headEnd/>
            <a:tailEnd/>
          </a:ln>
        </p:spPr>
        <p:txBody>
          <a:bodyPr/>
          <a:lstStyle/>
          <a:p>
            <a:endParaRPr lang="en-US"/>
          </a:p>
        </p:txBody>
      </p:sp>
      <p:sp>
        <p:nvSpPr>
          <p:cNvPr id="33822" name="Line 40"/>
          <p:cNvSpPr>
            <a:spLocks noChangeShapeType="1"/>
          </p:cNvSpPr>
          <p:nvPr/>
        </p:nvSpPr>
        <p:spPr bwMode="auto">
          <a:xfrm>
            <a:off x="1671638" y="4907322"/>
            <a:ext cx="3175" cy="171450"/>
          </a:xfrm>
          <a:prstGeom prst="line">
            <a:avLst/>
          </a:prstGeom>
          <a:noFill/>
          <a:ln w="9525">
            <a:solidFill>
              <a:schemeClr val="tx1"/>
            </a:solidFill>
            <a:round/>
            <a:headEnd/>
            <a:tailEnd type="triangle" w="med" len="med"/>
          </a:ln>
        </p:spPr>
        <p:txBody>
          <a:bodyPr/>
          <a:lstStyle/>
          <a:p>
            <a:endParaRPr lang="en-US"/>
          </a:p>
        </p:txBody>
      </p:sp>
      <p:sp>
        <p:nvSpPr>
          <p:cNvPr id="33826" name="Rectangle 44"/>
          <p:cNvSpPr>
            <a:spLocks noChangeArrowheads="1"/>
          </p:cNvSpPr>
          <p:nvPr/>
        </p:nvSpPr>
        <p:spPr bwMode="auto">
          <a:xfrm rot="-5400000">
            <a:off x="1618457" y="4934218"/>
            <a:ext cx="112712" cy="428625"/>
          </a:xfrm>
          <a:prstGeom prst="rect">
            <a:avLst/>
          </a:prstGeom>
          <a:solidFill>
            <a:schemeClr val="accent1"/>
          </a:solidFill>
          <a:ln w="9525">
            <a:noFill/>
            <a:miter lim="800000"/>
            <a:headEnd/>
            <a:tailEnd/>
          </a:ln>
        </p:spPr>
        <p:txBody>
          <a:bodyPr wrap="none" anchor="ctr"/>
          <a:lstStyle/>
          <a:p>
            <a:pPr eaLnBrk="0" hangingPunct="0"/>
            <a:endParaRPr lang="en-US"/>
          </a:p>
        </p:txBody>
      </p:sp>
      <p:sp>
        <p:nvSpPr>
          <p:cNvPr id="33828" name="Line 46"/>
          <p:cNvSpPr>
            <a:spLocks noChangeShapeType="1"/>
          </p:cNvSpPr>
          <p:nvPr/>
        </p:nvSpPr>
        <p:spPr bwMode="auto">
          <a:xfrm>
            <a:off x="3114675" y="4915260"/>
            <a:ext cx="3175" cy="171450"/>
          </a:xfrm>
          <a:prstGeom prst="line">
            <a:avLst/>
          </a:prstGeom>
          <a:noFill/>
          <a:ln w="9525">
            <a:solidFill>
              <a:schemeClr val="tx1"/>
            </a:solidFill>
            <a:round/>
            <a:headEnd/>
            <a:tailEnd type="triangle" w="med" len="med"/>
          </a:ln>
        </p:spPr>
        <p:txBody>
          <a:bodyPr/>
          <a:lstStyle/>
          <a:p>
            <a:endParaRPr lang="en-US"/>
          </a:p>
        </p:txBody>
      </p:sp>
      <p:sp>
        <p:nvSpPr>
          <p:cNvPr id="33829" name="Line 47"/>
          <p:cNvSpPr>
            <a:spLocks noChangeShapeType="1"/>
          </p:cNvSpPr>
          <p:nvPr/>
        </p:nvSpPr>
        <p:spPr bwMode="auto">
          <a:xfrm flipH="1">
            <a:off x="2459740" y="5441425"/>
            <a:ext cx="652463" cy="0"/>
          </a:xfrm>
          <a:prstGeom prst="line">
            <a:avLst/>
          </a:prstGeom>
          <a:noFill/>
          <a:ln w="9525">
            <a:solidFill>
              <a:schemeClr val="tx1"/>
            </a:solidFill>
            <a:round/>
            <a:headEnd/>
            <a:tailEnd type="triangle" w="med" len="med"/>
          </a:ln>
        </p:spPr>
        <p:txBody>
          <a:bodyPr/>
          <a:lstStyle/>
          <a:p>
            <a:endParaRPr lang="en-US"/>
          </a:p>
        </p:txBody>
      </p:sp>
      <p:sp>
        <p:nvSpPr>
          <p:cNvPr id="33830" name="Line 48"/>
          <p:cNvSpPr>
            <a:spLocks noChangeShapeType="1"/>
          </p:cNvSpPr>
          <p:nvPr/>
        </p:nvSpPr>
        <p:spPr bwMode="auto">
          <a:xfrm>
            <a:off x="3114675" y="5183422"/>
            <a:ext cx="0" cy="264353"/>
          </a:xfrm>
          <a:prstGeom prst="line">
            <a:avLst/>
          </a:prstGeom>
          <a:noFill/>
          <a:ln w="12700">
            <a:solidFill>
              <a:schemeClr val="tx1"/>
            </a:solidFill>
            <a:round/>
            <a:headEnd/>
            <a:tailEnd/>
          </a:ln>
        </p:spPr>
        <p:txBody>
          <a:bodyPr/>
          <a:lstStyle/>
          <a:p>
            <a:endParaRPr lang="en-US"/>
          </a:p>
        </p:txBody>
      </p:sp>
      <p:sp>
        <p:nvSpPr>
          <p:cNvPr id="33831" name="Line 87"/>
          <p:cNvSpPr>
            <a:spLocks noChangeShapeType="1"/>
          </p:cNvSpPr>
          <p:nvPr/>
        </p:nvSpPr>
        <p:spPr bwMode="auto">
          <a:xfrm>
            <a:off x="1381125" y="1993375"/>
            <a:ext cx="0" cy="2139950"/>
          </a:xfrm>
          <a:prstGeom prst="line">
            <a:avLst/>
          </a:prstGeom>
          <a:noFill/>
          <a:ln w="9525">
            <a:solidFill>
              <a:schemeClr val="tx1"/>
            </a:solidFill>
            <a:round/>
            <a:headEnd/>
            <a:tailEnd type="triangle" w="med" len="med"/>
          </a:ln>
        </p:spPr>
        <p:txBody>
          <a:bodyPr/>
          <a:lstStyle/>
          <a:p>
            <a:endParaRPr lang="en-US"/>
          </a:p>
        </p:txBody>
      </p:sp>
      <p:sp>
        <p:nvSpPr>
          <p:cNvPr id="33832" name="Line 88"/>
          <p:cNvSpPr>
            <a:spLocks noChangeShapeType="1"/>
          </p:cNvSpPr>
          <p:nvPr/>
        </p:nvSpPr>
        <p:spPr bwMode="auto">
          <a:xfrm>
            <a:off x="2328863" y="5611464"/>
            <a:ext cx="1587" cy="250825"/>
          </a:xfrm>
          <a:prstGeom prst="line">
            <a:avLst/>
          </a:prstGeom>
          <a:noFill/>
          <a:ln w="12700">
            <a:solidFill>
              <a:schemeClr val="tx1"/>
            </a:solidFill>
            <a:round/>
            <a:headEnd/>
            <a:tailEnd type="triangle" w="med" len="med"/>
          </a:ln>
        </p:spPr>
        <p:txBody>
          <a:bodyPr/>
          <a:lstStyle/>
          <a:p>
            <a:endParaRPr lang="en-US"/>
          </a:p>
        </p:txBody>
      </p:sp>
      <p:sp>
        <p:nvSpPr>
          <p:cNvPr id="33833" name="Text Box 89"/>
          <p:cNvSpPr txBox="1">
            <a:spLocks noChangeArrowheads="1"/>
          </p:cNvSpPr>
          <p:nvPr/>
        </p:nvSpPr>
        <p:spPr bwMode="auto">
          <a:xfrm>
            <a:off x="638175" y="1666350"/>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3</a:t>
            </a:r>
          </a:p>
        </p:txBody>
      </p:sp>
      <p:sp>
        <p:nvSpPr>
          <p:cNvPr id="33834" name="Text Box 90"/>
          <p:cNvSpPr txBox="1">
            <a:spLocks noChangeArrowheads="1"/>
          </p:cNvSpPr>
          <p:nvPr/>
        </p:nvSpPr>
        <p:spPr bwMode="auto">
          <a:xfrm>
            <a:off x="1495425" y="1780650"/>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dirty="0">
                <a:cs typeface="Arial" pitchFamily="34" charset="0"/>
              </a:rPr>
              <a:t>D</a:t>
            </a:r>
            <a:r>
              <a:rPr lang="en-US" sz="1600" b="1" baseline="-25000" dirty="0">
                <a:cs typeface="Arial" pitchFamily="34" charset="0"/>
              </a:rPr>
              <a:t>2</a:t>
            </a:r>
          </a:p>
        </p:txBody>
      </p:sp>
      <p:sp>
        <p:nvSpPr>
          <p:cNvPr id="33835" name="Text Box 91"/>
          <p:cNvSpPr txBox="1">
            <a:spLocks noChangeArrowheads="1"/>
          </p:cNvSpPr>
          <p:nvPr/>
        </p:nvSpPr>
        <p:spPr bwMode="auto">
          <a:xfrm>
            <a:off x="2238375" y="1790175"/>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1</a:t>
            </a:r>
          </a:p>
        </p:txBody>
      </p:sp>
      <p:sp>
        <p:nvSpPr>
          <p:cNvPr id="33836" name="Text Box 92"/>
          <p:cNvSpPr txBox="1">
            <a:spLocks noChangeArrowheads="1"/>
          </p:cNvSpPr>
          <p:nvPr/>
        </p:nvSpPr>
        <p:spPr bwMode="auto">
          <a:xfrm>
            <a:off x="2990850" y="1790175"/>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0</a:t>
            </a:r>
          </a:p>
        </p:txBody>
      </p:sp>
      <p:grpSp>
        <p:nvGrpSpPr>
          <p:cNvPr id="5" name="Group 96"/>
          <p:cNvGrpSpPr>
            <a:grpSpLocks/>
          </p:cNvGrpSpPr>
          <p:nvPr/>
        </p:nvGrpSpPr>
        <p:grpSpPr bwMode="auto">
          <a:xfrm>
            <a:off x="3922713" y="1685578"/>
            <a:ext cx="4537075" cy="3979863"/>
            <a:chOff x="3922713" y="1098550"/>
            <a:chExt cx="4537075" cy="3979863"/>
          </a:xfrm>
        </p:grpSpPr>
        <p:sp>
          <p:nvSpPr>
            <p:cNvPr id="33864" name="Line 84"/>
            <p:cNvSpPr>
              <a:spLocks noChangeShapeType="1"/>
            </p:cNvSpPr>
            <p:nvPr/>
          </p:nvSpPr>
          <p:spPr bwMode="auto">
            <a:xfrm>
              <a:off x="7440613" y="4385022"/>
              <a:ext cx="0" cy="337791"/>
            </a:xfrm>
            <a:prstGeom prst="line">
              <a:avLst/>
            </a:prstGeom>
            <a:noFill/>
            <a:ln w="9525">
              <a:solidFill>
                <a:schemeClr val="tx1"/>
              </a:solidFill>
              <a:round/>
              <a:headEnd/>
              <a:tailEnd type="triangle" w="med" len="med"/>
            </a:ln>
          </p:spPr>
          <p:txBody>
            <a:bodyPr/>
            <a:lstStyle/>
            <a:p>
              <a:endParaRPr lang="en-US"/>
            </a:p>
          </p:txBody>
        </p:sp>
        <p:sp>
          <p:nvSpPr>
            <p:cNvPr id="33851" name="Line 62"/>
            <p:cNvSpPr>
              <a:spLocks noChangeShapeType="1"/>
            </p:cNvSpPr>
            <p:nvPr/>
          </p:nvSpPr>
          <p:spPr bwMode="auto">
            <a:xfrm flipH="1">
              <a:off x="7553326" y="4110038"/>
              <a:ext cx="171450" cy="165100"/>
            </a:xfrm>
            <a:prstGeom prst="line">
              <a:avLst/>
            </a:prstGeom>
            <a:noFill/>
            <a:ln w="9525">
              <a:solidFill>
                <a:schemeClr val="tx1"/>
              </a:solidFill>
              <a:round/>
              <a:headEnd/>
              <a:tailEnd type="triangle" w="med" len="med"/>
            </a:ln>
          </p:spPr>
          <p:txBody>
            <a:bodyPr/>
            <a:lstStyle/>
            <a:p>
              <a:endParaRPr lang="en-US"/>
            </a:p>
          </p:txBody>
        </p:sp>
        <p:sp>
          <p:nvSpPr>
            <p:cNvPr id="33842" name="Line 53"/>
            <p:cNvSpPr>
              <a:spLocks noChangeShapeType="1"/>
            </p:cNvSpPr>
            <p:nvPr/>
          </p:nvSpPr>
          <p:spPr bwMode="auto">
            <a:xfrm>
              <a:off x="7124701" y="4095750"/>
              <a:ext cx="203200" cy="179388"/>
            </a:xfrm>
            <a:prstGeom prst="line">
              <a:avLst/>
            </a:prstGeom>
            <a:noFill/>
            <a:ln w="9525">
              <a:solidFill>
                <a:schemeClr val="tx1"/>
              </a:solidFill>
              <a:round/>
              <a:headEnd/>
              <a:tailEnd type="triangle" w="med" len="med"/>
            </a:ln>
          </p:spPr>
          <p:txBody>
            <a:bodyPr/>
            <a:lstStyle/>
            <a:p>
              <a:endParaRPr lang="en-US"/>
            </a:p>
          </p:txBody>
        </p:sp>
        <p:sp>
          <p:nvSpPr>
            <p:cNvPr id="33838" name="Line 49"/>
            <p:cNvSpPr>
              <a:spLocks noChangeShapeType="1"/>
            </p:cNvSpPr>
            <p:nvPr/>
          </p:nvSpPr>
          <p:spPr bwMode="auto">
            <a:xfrm>
              <a:off x="5951538" y="1606550"/>
              <a:ext cx="2417762" cy="0"/>
            </a:xfrm>
            <a:prstGeom prst="line">
              <a:avLst/>
            </a:prstGeom>
            <a:noFill/>
            <a:ln w="9525">
              <a:solidFill>
                <a:schemeClr val="tx1"/>
              </a:solidFill>
              <a:round/>
              <a:headEnd/>
              <a:tailEnd/>
            </a:ln>
          </p:spPr>
          <p:txBody>
            <a:bodyPr/>
            <a:lstStyle/>
            <a:p>
              <a:endParaRPr lang="en-US"/>
            </a:p>
          </p:txBody>
        </p:sp>
        <p:sp>
          <p:nvSpPr>
            <p:cNvPr id="33839" name="Line 50"/>
            <p:cNvSpPr>
              <a:spLocks noChangeShapeType="1"/>
            </p:cNvSpPr>
            <p:nvPr/>
          </p:nvSpPr>
          <p:spPr bwMode="auto">
            <a:xfrm flipH="1">
              <a:off x="7446962" y="2290763"/>
              <a:ext cx="541337" cy="0"/>
            </a:xfrm>
            <a:prstGeom prst="line">
              <a:avLst/>
            </a:prstGeom>
            <a:noFill/>
            <a:ln w="9525">
              <a:solidFill>
                <a:schemeClr val="tx1"/>
              </a:solidFill>
              <a:round/>
              <a:headEnd/>
              <a:tailEnd type="triangle" w="med" len="med"/>
            </a:ln>
          </p:spPr>
          <p:txBody>
            <a:bodyPr/>
            <a:lstStyle/>
            <a:p>
              <a:endParaRPr lang="en-US"/>
            </a:p>
          </p:txBody>
        </p:sp>
        <p:sp>
          <p:nvSpPr>
            <p:cNvPr id="33840" name="Rectangle 51"/>
            <p:cNvSpPr>
              <a:spLocks noChangeArrowheads="1"/>
            </p:cNvSpPr>
            <p:nvPr/>
          </p:nvSpPr>
          <p:spPr bwMode="auto">
            <a:xfrm>
              <a:off x="6894513" y="2938463"/>
              <a:ext cx="350838" cy="187325"/>
            </a:xfrm>
            <a:prstGeom prst="rect">
              <a:avLst/>
            </a:prstGeom>
            <a:solidFill>
              <a:srgbClr val="0070C0"/>
            </a:solidFill>
            <a:ln w="9525">
              <a:noFill/>
              <a:miter lim="800000"/>
              <a:headEnd/>
              <a:tailEnd/>
            </a:ln>
          </p:spPr>
          <p:txBody>
            <a:bodyPr wrap="none" anchor="ctr"/>
            <a:lstStyle/>
            <a:p>
              <a:pPr algn="ctr" eaLnBrk="0" hangingPunct="0"/>
              <a:r>
                <a:rPr lang="en-US">
                  <a:solidFill>
                    <a:schemeClr val="bg1"/>
                  </a:solidFill>
                  <a:cs typeface="Arial" pitchFamily="34" charset="0"/>
                </a:rPr>
                <a:t>+</a:t>
              </a:r>
            </a:p>
          </p:txBody>
        </p:sp>
        <p:sp>
          <p:nvSpPr>
            <p:cNvPr id="33841" name="Oval 52"/>
            <p:cNvSpPr>
              <a:spLocks noChangeArrowheads="1"/>
            </p:cNvSpPr>
            <p:nvPr/>
          </p:nvSpPr>
          <p:spPr bwMode="auto">
            <a:xfrm>
              <a:off x="6862763" y="3784600"/>
              <a:ext cx="374650" cy="376238"/>
            </a:xfrm>
            <a:prstGeom prst="ellipse">
              <a:avLst/>
            </a:prstGeom>
            <a:solidFill>
              <a:srgbClr val="0070C0"/>
            </a:solidFill>
            <a:ln w="9525">
              <a:noFill/>
              <a:round/>
              <a:headEnd/>
              <a:tailEnd/>
            </a:ln>
          </p:spPr>
          <p:txBody>
            <a:bodyPr wrap="none" anchor="ctr"/>
            <a:lstStyle/>
            <a:p>
              <a:pPr algn="ctr" eaLnBrk="0" hangingPunct="0"/>
              <a:r>
                <a:rPr lang="en-US" b="1">
                  <a:solidFill>
                    <a:schemeClr val="bg1"/>
                  </a:solidFill>
                  <a:cs typeface="Arial" pitchFamily="34" charset="0"/>
                </a:rPr>
                <a:t>X</a:t>
              </a:r>
            </a:p>
          </p:txBody>
        </p:sp>
        <p:sp>
          <p:nvSpPr>
            <p:cNvPr id="33843" name="Rectangle 54"/>
            <p:cNvSpPr>
              <a:spLocks noChangeArrowheads="1"/>
            </p:cNvSpPr>
            <p:nvPr/>
          </p:nvSpPr>
          <p:spPr bwMode="auto">
            <a:xfrm>
              <a:off x="7642226" y="2938463"/>
              <a:ext cx="350838" cy="187325"/>
            </a:xfrm>
            <a:prstGeom prst="rect">
              <a:avLst/>
            </a:prstGeom>
            <a:solidFill>
              <a:srgbClr val="0070C0"/>
            </a:solidFill>
            <a:ln w="9525">
              <a:noFill/>
              <a:miter lim="800000"/>
              <a:headEnd/>
              <a:tailEnd/>
            </a:ln>
          </p:spPr>
          <p:txBody>
            <a:bodyPr wrap="none" anchor="ctr"/>
            <a:lstStyle/>
            <a:p>
              <a:pPr algn="ctr" eaLnBrk="0" hangingPunct="0"/>
              <a:r>
                <a:rPr lang="en-US" dirty="0">
                  <a:solidFill>
                    <a:schemeClr val="bg1"/>
                  </a:solidFill>
                  <a:cs typeface="Arial" pitchFamily="34" charset="0"/>
                </a:rPr>
                <a:t>+</a:t>
              </a:r>
            </a:p>
          </p:txBody>
        </p:sp>
        <p:sp>
          <p:nvSpPr>
            <p:cNvPr id="33844" name="Line 55"/>
            <p:cNvSpPr>
              <a:spLocks noChangeShapeType="1"/>
            </p:cNvSpPr>
            <p:nvPr/>
          </p:nvSpPr>
          <p:spPr bwMode="auto">
            <a:xfrm>
              <a:off x="7008813" y="1603722"/>
              <a:ext cx="0" cy="1334741"/>
            </a:xfrm>
            <a:prstGeom prst="line">
              <a:avLst/>
            </a:prstGeom>
            <a:noFill/>
            <a:ln w="9525">
              <a:solidFill>
                <a:schemeClr val="tx1"/>
              </a:solidFill>
              <a:round/>
              <a:headEnd/>
              <a:tailEnd type="triangle" w="med" len="med"/>
            </a:ln>
          </p:spPr>
          <p:txBody>
            <a:bodyPr/>
            <a:lstStyle/>
            <a:p>
              <a:endParaRPr lang="en-US"/>
            </a:p>
          </p:txBody>
        </p:sp>
        <p:sp>
          <p:nvSpPr>
            <p:cNvPr id="33845" name="Line 56"/>
            <p:cNvSpPr>
              <a:spLocks noChangeShapeType="1"/>
            </p:cNvSpPr>
            <p:nvPr/>
          </p:nvSpPr>
          <p:spPr bwMode="auto">
            <a:xfrm>
              <a:off x="7758113" y="1603722"/>
              <a:ext cx="0" cy="1334741"/>
            </a:xfrm>
            <a:prstGeom prst="line">
              <a:avLst/>
            </a:prstGeom>
            <a:noFill/>
            <a:ln w="9525">
              <a:solidFill>
                <a:schemeClr val="tx1"/>
              </a:solidFill>
              <a:round/>
              <a:headEnd/>
              <a:tailEnd type="triangle" w="med" len="med"/>
            </a:ln>
          </p:spPr>
          <p:txBody>
            <a:bodyPr/>
            <a:lstStyle/>
            <a:p>
              <a:endParaRPr lang="en-US"/>
            </a:p>
          </p:txBody>
        </p:sp>
        <p:sp>
          <p:nvSpPr>
            <p:cNvPr id="33846" name="Line 57"/>
            <p:cNvSpPr>
              <a:spLocks noChangeShapeType="1"/>
            </p:cNvSpPr>
            <p:nvPr/>
          </p:nvSpPr>
          <p:spPr bwMode="auto">
            <a:xfrm>
              <a:off x="7126288" y="2270473"/>
              <a:ext cx="0" cy="667990"/>
            </a:xfrm>
            <a:prstGeom prst="line">
              <a:avLst/>
            </a:prstGeom>
            <a:noFill/>
            <a:ln w="9525">
              <a:solidFill>
                <a:schemeClr val="tx1"/>
              </a:solidFill>
              <a:round/>
              <a:headEnd/>
              <a:tailEnd type="triangle" w="med" len="med"/>
            </a:ln>
          </p:spPr>
          <p:txBody>
            <a:bodyPr/>
            <a:lstStyle/>
            <a:p>
              <a:endParaRPr lang="en-US"/>
            </a:p>
          </p:txBody>
        </p:sp>
        <p:sp>
          <p:nvSpPr>
            <p:cNvPr id="33847" name="Line 58"/>
            <p:cNvSpPr>
              <a:spLocks noChangeShapeType="1"/>
            </p:cNvSpPr>
            <p:nvPr/>
          </p:nvSpPr>
          <p:spPr bwMode="auto">
            <a:xfrm>
              <a:off x="7862888" y="2290763"/>
              <a:ext cx="0" cy="647700"/>
            </a:xfrm>
            <a:prstGeom prst="line">
              <a:avLst/>
            </a:prstGeom>
            <a:noFill/>
            <a:ln w="9525">
              <a:solidFill>
                <a:schemeClr val="tx1"/>
              </a:solidFill>
              <a:round/>
              <a:headEnd/>
              <a:tailEnd type="triangle" w="med" len="med"/>
            </a:ln>
          </p:spPr>
          <p:txBody>
            <a:bodyPr/>
            <a:lstStyle/>
            <a:p>
              <a:endParaRPr lang="en-US"/>
            </a:p>
          </p:txBody>
        </p:sp>
        <p:sp>
          <p:nvSpPr>
            <p:cNvPr id="33848" name="Oval 59"/>
            <p:cNvSpPr>
              <a:spLocks noChangeArrowheads="1"/>
            </p:cNvSpPr>
            <p:nvPr/>
          </p:nvSpPr>
          <p:spPr bwMode="auto">
            <a:xfrm>
              <a:off x="7612063" y="3784600"/>
              <a:ext cx="373063" cy="376238"/>
            </a:xfrm>
            <a:prstGeom prst="ellipse">
              <a:avLst/>
            </a:prstGeom>
            <a:solidFill>
              <a:srgbClr val="0070C0"/>
            </a:solidFill>
            <a:ln w="9525">
              <a:noFill/>
              <a:round/>
              <a:headEnd/>
              <a:tailEnd/>
            </a:ln>
          </p:spPr>
          <p:txBody>
            <a:bodyPr wrap="none" anchor="ctr"/>
            <a:lstStyle/>
            <a:p>
              <a:pPr algn="ctr" eaLnBrk="0" hangingPunct="0"/>
              <a:r>
                <a:rPr lang="en-US" b="1">
                  <a:solidFill>
                    <a:schemeClr val="bg1"/>
                  </a:solidFill>
                  <a:cs typeface="Arial" pitchFamily="34" charset="0"/>
                </a:rPr>
                <a:t>X</a:t>
              </a:r>
            </a:p>
          </p:txBody>
        </p:sp>
        <p:sp>
          <p:nvSpPr>
            <p:cNvPr id="33849" name="Line 60"/>
            <p:cNvSpPr>
              <a:spLocks noChangeShapeType="1"/>
            </p:cNvSpPr>
            <p:nvPr/>
          </p:nvSpPr>
          <p:spPr bwMode="auto">
            <a:xfrm>
              <a:off x="7043738" y="3125788"/>
              <a:ext cx="0" cy="658813"/>
            </a:xfrm>
            <a:prstGeom prst="line">
              <a:avLst/>
            </a:prstGeom>
            <a:noFill/>
            <a:ln w="9525">
              <a:solidFill>
                <a:schemeClr val="tx1"/>
              </a:solidFill>
              <a:round/>
              <a:headEnd/>
              <a:tailEnd type="triangle" w="med" len="med"/>
            </a:ln>
          </p:spPr>
          <p:txBody>
            <a:bodyPr/>
            <a:lstStyle/>
            <a:p>
              <a:endParaRPr lang="en-US"/>
            </a:p>
          </p:txBody>
        </p:sp>
        <p:sp>
          <p:nvSpPr>
            <p:cNvPr id="33850" name="Line 61"/>
            <p:cNvSpPr>
              <a:spLocks noChangeShapeType="1"/>
            </p:cNvSpPr>
            <p:nvPr/>
          </p:nvSpPr>
          <p:spPr bwMode="auto">
            <a:xfrm>
              <a:off x="7793038" y="3125788"/>
              <a:ext cx="0" cy="658813"/>
            </a:xfrm>
            <a:prstGeom prst="line">
              <a:avLst/>
            </a:prstGeom>
            <a:noFill/>
            <a:ln w="9525">
              <a:solidFill>
                <a:schemeClr val="tx1"/>
              </a:solidFill>
              <a:round/>
              <a:headEnd/>
              <a:tailEnd type="triangle" w="med" len="med"/>
            </a:ln>
          </p:spPr>
          <p:txBody>
            <a:bodyPr/>
            <a:lstStyle/>
            <a:p>
              <a:endParaRPr lang="en-US"/>
            </a:p>
          </p:txBody>
        </p:sp>
        <p:sp>
          <p:nvSpPr>
            <p:cNvPr id="33852" name="Line 63"/>
            <p:cNvSpPr>
              <a:spLocks noChangeShapeType="1"/>
            </p:cNvSpPr>
            <p:nvPr/>
          </p:nvSpPr>
          <p:spPr bwMode="auto">
            <a:xfrm>
              <a:off x="7118351" y="2279650"/>
              <a:ext cx="184150" cy="0"/>
            </a:xfrm>
            <a:prstGeom prst="line">
              <a:avLst/>
            </a:prstGeom>
            <a:noFill/>
            <a:ln w="9525">
              <a:solidFill>
                <a:schemeClr val="tx1"/>
              </a:solidFill>
              <a:round/>
              <a:headEnd/>
              <a:tailEnd/>
            </a:ln>
          </p:spPr>
          <p:txBody>
            <a:bodyPr/>
            <a:lstStyle/>
            <a:p>
              <a:endParaRPr lang="en-US"/>
            </a:p>
          </p:txBody>
        </p:sp>
        <p:sp>
          <p:nvSpPr>
            <p:cNvPr id="33853" name="Freeform 64"/>
            <p:cNvSpPr>
              <a:spLocks/>
            </p:cNvSpPr>
            <p:nvPr/>
          </p:nvSpPr>
          <p:spPr bwMode="auto">
            <a:xfrm>
              <a:off x="8172451" y="1597372"/>
              <a:ext cx="187325" cy="682279"/>
            </a:xfrm>
            <a:custGeom>
              <a:avLst/>
              <a:gdLst>
                <a:gd name="T0" fmla="*/ 2147483647 w 96"/>
                <a:gd name="T1" fmla="*/ 0 h 336"/>
                <a:gd name="T2" fmla="*/ 2147483647 w 96"/>
                <a:gd name="T3" fmla="*/ 2147483647 h 336"/>
                <a:gd name="T4" fmla="*/ 0 w 96"/>
                <a:gd name="T5" fmla="*/ 2147483647 h 336"/>
                <a:gd name="T6" fmla="*/ 0 60000 65536"/>
                <a:gd name="T7" fmla="*/ 0 60000 65536"/>
                <a:gd name="T8" fmla="*/ 0 60000 65536"/>
                <a:gd name="T9" fmla="*/ 0 w 96"/>
                <a:gd name="T10" fmla="*/ 0 h 336"/>
                <a:gd name="T11" fmla="*/ 96 w 96"/>
                <a:gd name="T12" fmla="*/ 336 h 336"/>
              </a:gdLst>
              <a:ahLst/>
              <a:cxnLst>
                <a:cxn ang="T6">
                  <a:pos x="T0" y="T1"/>
                </a:cxn>
                <a:cxn ang="T7">
                  <a:pos x="T2" y="T3"/>
                </a:cxn>
                <a:cxn ang="T8">
                  <a:pos x="T4" y="T5"/>
                </a:cxn>
              </a:cxnLst>
              <a:rect l="T9" t="T10" r="T11" b="T12"/>
              <a:pathLst>
                <a:path w="96" h="336">
                  <a:moveTo>
                    <a:pt x="96" y="0"/>
                  </a:moveTo>
                  <a:lnTo>
                    <a:pt x="96" y="336"/>
                  </a:lnTo>
                  <a:lnTo>
                    <a:pt x="0" y="336"/>
                  </a:lnTo>
                </a:path>
              </a:pathLst>
            </a:custGeom>
            <a:noFill/>
            <a:ln w="9525">
              <a:solidFill>
                <a:schemeClr val="tx1"/>
              </a:solidFill>
              <a:round/>
              <a:headEnd/>
              <a:tailEnd type="triangle" w="med" len="med"/>
            </a:ln>
          </p:spPr>
          <p:txBody>
            <a:bodyPr/>
            <a:lstStyle/>
            <a:p>
              <a:endParaRPr lang="en-US"/>
            </a:p>
          </p:txBody>
        </p:sp>
        <p:grpSp>
          <p:nvGrpSpPr>
            <p:cNvPr id="6" name="Group 65"/>
            <p:cNvGrpSpPr>
              <a:grpSpLocks/>
            </p:cNvGrpSpPr>
            <p:nvPr/>
          </p:nvGrpSpPr>
          <p:grpSpPr bwMode="auto">
            <a:xfrm>
              <a:off x="7424738" y="1379538"/>
              <a:ext cx="223838" cy="482600"/>
              <a:chOff x="2300" y="1536"/>
              <a:chExt cx="115" cy="246"/>
            </a:xfrm>
          </p:grpSpPr>
          <p:sp>
            <p:nvSpPr>
              <p:cNvPr id="33878" name="Rectangle 66"/>
              <p:cNvSpPr>
                <a:spLocks noChangeArrowheads="1"/>
              </p:cNvSpPr>
              <p:nvPr/>
            </p:nvSpPr>
            <p:spPr bwMode="auto">
              <a:xfrm>
                <a:off x="2300" y="1536"/>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79" name="Line 67"/>
              <p:cNvSpPr>
                <a:spLocks noChangeShapeType="1"/>
              </p:cNvSpPr>
              <p:nvPr/>
            </p:nvSpPr>
            <p:spPr bwMode="auto">
              <a:xfrm>
                <a:off x="2300" y="1712"/>
                <a:ext cx="38" cy="35"/>
              </a:xfrm>
              <a:prstGeom prst="line">
                <a:avLst/>
              </a:prstGeom>
              <a:noFill/>
              <a:ln w="9525">
                <a:solidFill>
                  <a:schemeClr val="tx1"/>
                </a:solidFill>
                <a:round/>
                <a:headEnd/>
                <a:tailEnd/>
              </a:ln>
            </p:spPr>
            <p:txBody>
              <a:bodyPr/>
              <a:lstStyle/>
              <a:p>
                <a:endParaRPr lang="en-US"/>
              </a:p>
            </p:txBody>
          </p:sp>
          <p:sp>
            <p:nvSpPr>
              <p:cNvPr id="33880" name="Line 68"/>
              <p:cNvSpPr>
                <a:spLocks noChangeShapeType="1"/>
              </p:cNvSpPr>
              <p:nvPr/>
            </p:nvSpPr>
            <p:spPr bwMode="auto">
              <a:xfrm flipH="1">
                <a:off x="2300" y="1747"/>
                <a:ext cx="38" cy="35"/>
              </a:xfrm>
              <a:prstGeom prst="line">
                <a:avLst/>
              </a:prstGeom>
              <a:noFill/>
              <a:ln w="9525">
                <a:solidFill>
                  <a:schemeClr val="tx1"/>
                </a:solidFill>
                <a:round/>
                <a:headEnd/>
                <a:tailEnd/>
              </a:ln>
            </p:spPr>
            <p:txBody>
              <a:bodyPr/>
              <a:lstStyle/>
              <a:p>
                <a:endParaRPr lang="en-US"/>
              </a:p>
            </p:txBody>
          </p:sp>
        </p:grpSp>
        <p:grpSp>
          <p:nvGrpSpPr>
            <p:cNvPr id="7" name="Group 69"/>
            <p:cNvGrpSpPr>
              <a:grpSpLocks/>
            </p:cNvGrpSpPr>
            <p:nvPr/>
          </p:nvGrpSpPr>
          <p:grpSpPr bwMode="auto">
            <a:xfrm>
              <a:off x="7948613" y="2038350"/>
              <a:ext cx="223838" cy="482600"/>
              <a:chOff x="3034" y="1536"/>
              <a:chExt cx="115" cy="246"/>
            </a:xfrm>
          </p:grpSpPr>
          <p:sp>
            <p:nvSpPr>
              <p:cNvPr id="33875" name="Rectangle 70"/>
              <p:cNvSpPr>
                <a:spLocks noChangeArrowheads="1"/>
              </p:cNvSpPr>
              <p:nvPr/>
            </p:nvSpPr>
            <p:spPr bwMode="auto">
              <a:xfrm>
                <a:off x="3034" y="1536"/>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76" name="Line 71"/>
              <p:cNvSpPr>
                <a:spLocks noChangeShapeType="1"/>
              </p:cNvSpPr>
              <p:nvPr/>
            </p:nvSpPr>
            <p:spPr bwMode="auto">
              <a:xfrm>
                <a:off x="3034" y="1712"/>
                <a:ext cx="38" cy="35"/>
              </a:xfrm>
              <a:prstGeom prst="line">
                <a:avLst/>
              </a:prstGeom>
              <a:noFill/>
              <a:ln w="9525">
                <a:solidFill>
                  <a:schemeClr val="tx1"/>
                </a:solidFill>
                <a:round/>
                <a:headEnd/>
                <a:tailEnd/>
              </a:ln>
            </p:spPr>
            <p:txBody>
              <a:bodyPr/>
              <a:lstStyle/>
              <a:p>
                <a:endParaRPr lang="en-US"/>
              </a:p>
            </p:txBody>
          </p:sp>
          <p:sp>
            <p:nvSpPr>
              <p:cNvPr id="33877" name="Line 72"/>
              <p:cNvSpPr>
                <a:spLocks noChangeShapeType="1"/>
              </p:cNvSpPr>
              <p:nvPr/>
            </p:nvSpPr>
            <p:spPr bwMode="auto">
              <a:xfrm flipH="1">
                <a:off x="3034" y="1747"/>
                <a:ext cx="38" cy="35"/>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7223126" y="2049463"/>
              <a:ext cx="223838" cy="482600"/>
              <a:chOff x="3360" y="1536"/>
              <a:chExt cx="115" cy="246"/>
            </a:xfrm>
          </p:grpSpPr>
          <p:sp>
            <p:nvSpPr>
              <p:cNvPr id="33872" name="Rectangle 74"/>
              <p:cNvSpPr>
                <a:spLocks noChangeArrowheads="1"/>
              </p:cNvSpPr>
              <p:nvPr/>
            </p:nvSpPr>
            <p:spPr bwMode="auto">
              <a:xfrm>
                <a:off x="3360" y="1536"/>
                <a:ext cx="115" cy="246"/>
              </a:xfrm>
              <a:prstGeom prst="rect">
                <a:avLst/>
              </a:prstGeom>
              <a:solidFill>
                <a:schemeClr val="bg2"/>
              </a:solidFill>
              <a:ln w="9525">
                <a:noFill/>
                <a:miter lim="800000"/>
                <a:headEnd/>
                <a:tailEnd/>
              </a:ln>
            </p:spPr>
            <p:txBody>
              <a:bodyPr wrap="none" anchor="ctr"/>
              <a:lstStyle/>
              <a:p>
                <a:pPr eaLnBrk="0" hangingPunct="0"/>
                <a:endParaRPr lang="en-US"/>
              </a:p>
            </p:txBody>
          </p:sp>
          <p:sp>
            <p:nvSpPr>
              <p:cNvPr id="33873" name="Line 75"/>
              <p:cNvSpPr>
                <a:spLocks noChangeShapeType="1"/>
              </p:cNvSpPr>
              <p:nvPr/>
            </p:nvSpPr>
            <p:spPr bwMode="auto">
              <a:xfrm>
                <a:off x="3360" y="1712"/>
                <a:ext cx="38" cy="35"/>
              </a:xfrm>
              <a:prstGeom prst="line">
                <a:avLst/>
              </a:prstGeom>
              <a:noFill/>
              <a:ln w="9525">
                <a:solidFill>
                  <a:schemeClr val="tx1"/>
                </a:solidFill>
                <a:round/>
                <a:headEnd/>
                <a:tailEnd/>
              </a:ln>
            </p:spPr>
            <p:txBody>
              <a:bodyPr/>
              <a:lstStyle/>
              <a:p>
                <a:endParaRPr lang="en-US"/>
              </a:p>
            </p:txBody>
          </p:sp>
          <p:sp>
            <p:nvSpPr>
              <p:cNvPr id="33874" name="Line 76"/>
              <p:cNvSpPr>
                <a:spLocks noChangeShapeType="1"/>
              </p:cNvSpPr>
              <p:nvPr/>
            </p:nvSpPr>
            <p:spPr bwMode="auto">
              <a:xfrm flipH="1">
                <a:off x="3360" y="1747"/>
                <a:ext cx="38" cy="35"/>
              </a:xfrm>
              <a:prstGeom prst="line">
                <a:avLst/>
              </a:prstGeom>
              <a:noFill/>
              <a:ln w="9525">
                <a:solidFill>
                  <a:schemeClr val="tx1"/>
                </a:solidFill>
                <a:round/>
                <a:headEnd/>
                <a:tailEnd/>
              </a:ln>
            </p:spPr>
            <p:txBody>
              <a:bodyPr/>
              <a:lstStyle/>
              <a:p>
                <a:endParaRPr lang="en-US"/>
              </a:p>
            </p:txBody>
          </p:sp>
        </p:grpSp>
        <p:sp>
          <p:nvSpPr>
            <p:cNvPr id="33857" name="Rectangle 77"/>
            <p:cNvSpPr>
              <a:spLocks noChangeArrowheads="1"/>
            </p:cNvSpPr>
            <p:nvPr/>
          </p:nvSpPr>
          <p:spPr bwMode="auto">
            <a:xfrm>
              <a:off x="6643688" y="3416300"/>
              <a:ext cx="280988" cy="282575"/>
            </a:xfrm>
            <a:prstGeom prst="rect">
              <a:avLst/>
            </a:prstGeom>
            <a:solidFill>
              <a:srgbClr val="FFCC00"/>
            </a:solidFill>
            <a:ln w="9525">
              <a:noFill/>
              <a:miter lim="800000"/>
              <a:headEnd/>
              <a:tailEnd/>
            </a:ln>
          </p:spPr>
          <p:txBody>
            <a:bodyPr wrap="none" anchor="ctr"/>
            <a:lstStyle/>
            <a:p>
              <a:pPr algn="ctr" eaLnBrk="0" hangingPunct="0"/>
              <a:r>
                <a:rPr lang="en-GB" sz="1400">
                  <a:cs typeface="Arial" pitchFamily="34" charset="0"/>
                </a:rPr>
                <a:t>C0</a:t>
              </a:r>
              <a:endParaRPr lang="en-US" sz="1400">
                <a:cs typeface="Arial" pitchFamily="34" charset="0"/>
              </a:endParaRPr>
            </a:p>
          </p:txBody>
        </p:sp>
        <p:sp>
          <p:nvSpPr>
            <p:cNvPr id="33858" name="Rectangle 78"/>
            <p:cNvSpPr>
              <a:spLocks noChangeArrowheads="1"/>
            </p:cNvSpPr>
            <p:nvPr/>
          </p:nvSpPr>
          <p:spPr bwMode="auto">
            <a:xfrm>
              <a:off x="7424738" y="3408363"/>
              <a:ext cx="280988" cy="282575"/>
            </a:xfrm>
            <a:prstGeom prst="rect">
              <a:avLst/>
            </a:prstGeom>
            <a:solidFill>
              <a:srgbClr val="FFCC00"/>
            </a:solidFill>
            <a:ln w="9525">
              <a:noFill/>
              <a:miter lim="800000"/>
              <a:headEnd/>
              <a:tailEnd/>
            </a:ln>
          </p:spPr>
          <p:txBody>
            <a:bodyPr wrap="none" anchor="ctr"/>
            <a:lstStyle/>
            <a:p>
              <a:pPr algn="ctr" eaLnBrk="0" hangingPunct="0"/>
              <a:r>
                <a:rPr lang="en-GB" sz="1400" dirty="0">
                  <a:cs typeface="Arial" pitchFamily="34" charset="0"/>
                </a:rPr>
                <a:t>C1</a:t>
              </a:r>
              <a:endParaRPr lang="en-US" sz="1400" dirty="0">
                <a:cs typeface="Arial" pitchFamily="34" charset="0"/>
              </a:endParaRPr>
            </a:p>
          </p:txBody>
        </p:sp>
        <p:sp>
          <p:nvSpPr>
            <p:cNvPr id="33859" name="Line 79"/>
            <p:cNvSpPr>
              <a:spLocks noChangeShapeType="1"/>
            </p:cNvSpPr>
            <p:nvPr/>
          </p:nvSpPr>
          <p:spPr bwMode="auto">
            <a:xfrm>
              <a:off x="6775451" y="3698875"/>
              <a:ext cx="87313" cy="179388"/>
            </a:xfrm>
            <a:prstGeom prst="line">
              <a:avLst/>
            </a:prstGeom>
            <a:noFill/>
            <a:ln w="9525">
              <a:solidFill>
                <a:schemeClr val="tx1"/>
              </a:solidFill>
              <a:round/>
              <a:headEnd/>
              <a:tailEnd type="triangle" w="med" len="med"/>
            </a:ln>
          </p:spPr>
          <p:txBody>
            <a:bodyPr/>
            <a:lstStyle/>
            <a:p>
              <a:endParaRPr lang="en-US"/>
            </a:p>
          </p:txBody>
        </p:sp>
        <p:sp>
          <p:nvSpPr>
            <p:cNvPr id="33860" name="Line 80"/>
            <p:cNvSpPr>
              <a:spLocks noChangeShapeType="1"/>
            </p:cNvSpPr>
            <p:nvPr/>
          </p:nvSpPr>
          <p:spPr bwMode="auto">
            <a:xfrm>
              <a:off x="7554913" y="3690938"/>
              <a:ext cx="87313" cy="179388"/>
            </a:xfrm>
            <a:prstGeom prst="line">
              <a:avLst/>
            </a:prstGeom>
            <a:noFill/>
            <a:ln w="9525">
              <a:solidFill>
                <a:schemeClr val="tx1"/>
              </a:solidFill>
              <a:round/>
              <a:headEnd/>
              <a:tailEnd type="triangle" w="med" len="med"/>
            </a:ln>
          </p:spPr>
          <p:txBody>
            <a:bodyPr/>
            <a:lstStyle/>
            <a:p>
              <a:endParaRPr lang="en-US"/>
            </a:p>
          </p:txBody>
        </p:sp>
        <p:sp>
          <p:nvSpPr>
            <p:cNvPr id="33861" name="Rectangle 81"/>
            <p:cNvSpPr>
              <a:spLocks noChangeArrowheads="1"/>
            </p:cNvSpPr>
            <p:nvPr/>
          </p:nvSpPr>
          <p:spPr bwMode="auto">
            <a:xfrm>
              <a:off x="7323138" y="4273550"/>
              <a:ext cx="239713" cy="276225"/>
            </a:xfrm>
            <a:prstGeom prst="rect">
              <a:avLst/>
            </a:prstGeom>
            <a:solidFill>
              <a:srgbClr val="0070C0"/>
            </a:solidFill>
            <a:ln w="9525">
              <a:noFill/>
              <a:miter lim="800000"/>
              <a:headEnd/>
              <a:tailEnd/>
            </a:ln>
          </p:spPr>
          <p:txBody>
            <a:bodyPr wrap="none" anchor="ctr"/>
            <a:lstStyle/>
            <a:p>
              <a:pPr algn="ctr" eaLnBrk="0" hangingPunct="0"/>
              <a:r>
                <a:rPr lang="en-US" dirty="0">
                  <a:solidFill>
                    <a:schemeClr val="bg1"/>
                  </a:solidFill>
                  <a:cs typeface="Arial" pitchFamily="34" charset="0"/>
                </a:rPr>
                <a:t>+</a:t>
              </a:r>
            </a:p>
          </p:txBody>
        </p:sp>
        <p:sp>
          <p:nvSpPr>
            <p:cNvPr id="33862" name="Oval 82"/>
            <p:cNvSpPr>
              <a:spLocks noChangeArrowheads="1"/>
            </p:cNvSpPr>
            <p:nvPr/>
          </p:nvSpPr>
          <p:spPr bwMode="auto">
            <a:xfrm>
              <a:off x="6513513" y="2657475"/>
              <a:ext cx="1946275" cy="642938"/>
            </a:xfrm>
            <a:prstGeom prst="ellipse">
              <a:avLst/>
            </a:prstGeom>
            <a:noFill/>
            <a:ln w="28575">
              <a:solidFill>
                <a:schemeClr val="folHlink"/>
              </a:solidFill>
              <a:round/>
              <a:headEnd/>
              <a:tailEnd/>
            </a:ln>
          </p:spPr>
          <p:txBody>
            <a:bodyPr wrap="none" anchor="ctr"/>
            <a:lstStyle/>
            <a:p>
              <a:pPr eaLnBrk="0" hangingPunct="0"/>
              <a:endParaRPr lang="en-US"/>
            </a:p>
          </p:txBody>
        </p:sp>
        <p:sp>
          <p:nvSpPr>
            <p:cNvPr id="33863" name="Rectangle 83"/>
            <p:cNvSpPr>
              <a:spLocks noChangeArrowheads="1"/>
            </p:cNvSpPr>
            <p:nvPr/>
          </p:nvSpPr>
          <p:spPr bwMode="auto">
            <a:xfrm rot="-5400000">
              <a:off x="7392988" y="4567238"/>
              <a:ext cx="111125" cy="430213"/>
            </a:xfrm>
            <a:prstGeom prst="rect">
              <a:avLst/>
            </a:prstGeom>
            <a:solidFill>
              <a:srgbClr val="0070C0"/>
            </a:solidFill>
            <a:ln w="9525">
              <a:noFill/>
              <a:miter lim="800000"/>
              <a:headEnd/>
              <a:tailEnd/>
            </a:ln>
          </p:spPr>
          <p:txBody>
            <a:bodyPr wrap="none" anchor="ctr"/>
            <a:lstStyle/>
            <a:p>
              <a:pPr eaLnBrk="0" hangingPunct="0"/>
              <a:endParaRPr lang="en-US"/>
            </a:p>
          </p:txBody>
        </p:sp>
        <p:sp>
          <p:nvSpPr>
            <p:cNvPr id="33865" name="Line 85"/>
            <p:cNvSpPr>
              <a:spLocks noChangeShapeType="1"/>
            </p:cNvSpPr>
            <p:nvPr/>
          </p:nvSpPr>
          <p:spPr bwMode="auto">
            <a:xfrm>
              <a:off x="7442201" y="4827588"/>
              <a:ext cx="1588" cy="250825"/>
            </a:xfrm>
            <a:prstGeom prst="line">
              <a:avLst/>
            </a:prstGeom>
            <a:noFill/>
            <a:ln w="12700">
              <a:solidFill>
                <a:schemeClr val="tx1"/>
              </a:solidFill>
              <a:round/>
              <a:headEnd/>
              <a:tailEnd type="triangle" w="med" len="med"/>
            </a:ln>
          </p:spPr>
          <p:txBody>
            <a:bodyPr/>
            <a:lstStyle/>
            <a:p>
              <a:endParaRPr lang="en-US"/>
            </a:p>
          </p:txBody>
        </p:sp>
        <p:sp>
          <p:nvSpPr>
            <p:cNvPr id="33866" name="Text Box 93"/>
            <p:cNvSpPr txBox="1">
              <a:spLocks noChangeArrowheads="1"/>
            </p:cNvSpPr>
            <p:nvPr/>
          </p:nvSpPr>
          <p:spPr bwMode="auto">
            <a:xfrm>
              <a:off x="5886451" y="1303338"/>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3</a:t>
              </a:r>
            </a:p>
          </p:txBody>
        </p:sp>
        <p:sp>
          <p:nvSpPr>
            <p:cNvPr id="33867" name="Text Box 94"/>
            <p:cNvSpPr txBox="1">
              <a:spLocks noChangeArrowheads="1"/>
            </p:cNvSpPr>
            <p:nvPr/>
          </p:nvSpPr>
          <p:spPr bwMode="auto">
            <a:xfrm>
              <a:off x="7334251" y="1408113"/>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2</a:t>
              </a:r>
            </a:p>
          </p:txBody>
        </p:sp>
        <p:sp>
          <p:nvSpPr>
            <p:cNvPr id="33868" name="Text Box 95"/>
            <p:cNvSpPr txBox="1">
              <a:spLocks noChangeArrowheads="1"/>
            </p:cNvSpPr>
            <p:nvPr/>
          </p:nvSpPr>
          <p:spPr bwMode="auto">
            <a:xfrm>
              <a:off x="7124701" y="2074863"/>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0</a:t>
              </a:r>
            </a:p>
          </p:txBody>
        </p:sp>
        <p:sp>
          <p:nvSpPr>
            <p:cNvPr id="33869" name="Text Box 96"/>
            <p:cNvSpPr txBox="1">
              <a:spLocks noChangeArrowheads="1"/>
            </p:cNvSpPr>
            <p:nvPr/>
          </p:nvSpPr>
          <p:spPr bwMode="auto">
            <a:xfrm>
              <a:off x="7848601" y="2103438"/>
              <a:ext cx="407988" cy="33655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1600" b="1">
                  <a:cs typeface="Arial" pitchFamily="34" charset="0"/>
                </a:rPr>
                <a:t>D</a:t>
              </a:r>
              <a:r>
                <a:rPr lang="en-US" sz="1600" b="1" baseline="-25000">
                  <a:cs typeface="Arial" pitchFamily="34" charset="0"/>
                </a:rPr>
                <a:t>1</a:t>
              </a:r>
            </a:p>
          </p:txBody>
        </p:sp>
        <p:sp>
          <p:nvSpPr>
            <p:cNvPr id="319586" name="AutoShape 98"/>
            <p:cNvSpPr>
              <a:spLocks noChangeArrowheads="1"/>
            </p:cNvSpPr>
            <p:nvPr/>
          </p:nvSpPr>
          <p:spPr bwMode="auto">
            <a:xfrm>
              <a:off x="3922713" y="1098550"/>
              <a:ext cx="2241550" cy="3914775"/>
            </a:xfrm>
            <a:prstGeom prst="rightArrow">
              <a:avLst>
                <a:gd name="adj1" fmla="val 50000"/>
                <a:gd name="adj2" fmla="val 25000"/>
              </a:avLst>
            </a:prstGeom>
            <a:solidFill>
              <a:schemeClr val="bg1">
                <a:lumMod val="85000"/>
              </a:schemeClr>
            </a:solidFill>
            <a:ln w="9525" algn="ctr">
              <a:noFill/>
              <a:miter lim="800000"/>
              <a:headEnd/>
              <a:tailEnd/>
            </a:ln>
            <a:effectLst/>
          </p:spPr>
          <p:txBody>
            <a:bodyPr wrap="none" anchor="ctr"/>
            <a:lstStyle/>
            <a:p>
              <a:pPr eaLnBrk="0" hangingPunct="0">
                <a:defRPr/>
              </a:pPr>
              <a:endParaRPr lang="en-US">
                <a:latin typeface="Arial" charset="0"/>
              </a:endParaRPr>
            </a:p>
          </p:txBody>
        </p:sp>
        <p:pic>
          <p:nvPicPr>
            <p:cNvPr id="1029" name="Picture 5"/>
            <p:cNvPicPr>
              <a:picLocks noChangeAspect="1" noChangeArrowheads="1"/>
            </p:cNvPicPr>
            <p:nvPr/>
          </p:nvPicPr>
          <p:blipFill>
            <a:blip r:embed="rId3" cstate="email"/>
            <a:srcRect/>
            <a:stretch>
              <a:fillRect/>
            </a:stretch>
          </p:blipFill>
          <p:spPr bwMode="auto">
            <a:xfrm>
              <a:off x="3965575" y="2268538"/>
              <a:ext cx="1773238" cy="154781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98" name="Text Box 24"/>
          <p:cNvSpPr txBox="1">
            <a:spLocks noChangeArrowheads="1"/>
          </p:cNvSpPr>
          <p:nvPr/>
        </p:nvSpPr>
        <p:spPr bwMode="auto">
          <a:xfrm>
            <a:off x="316089" y="5839709"/>
            <a:ext cx="8365066" cy="400110"/>
          </a:xfrm>
          <a:prstGeom prst="rect">
            <a:avLst/>
          </a:prstGeom>
          <a:noFill/>
          <a:ln w="9525">
            <a:noFill/>
            <a:miter lim="800000"/>
            <a:headEnd/>
            <a:tailEnd/>
          </a:ln>
        </p:spPr>
        <p:txBody>
          <a:bodyPr wrap="square">
            <a:spAutoFit/>
          </a:bodyPr>
          <a:lstStyle/>
          <a:p>
            <a:pPr algn="ctr" eaLnBrk="0" hangingPunct="0">
              <a:defRPr/>
            </a:pPr>
            <a:r>
              <a:rPr lang="en-US" sz="2000" b="1" i="1" dirty="0" smtClean="0">
                <a:solidFill>
                  <a:schemeClr val="accent4"/>
                </a:solidFill>
                <a:latin typeface="Arial Black" pitchFamily="34" charset="0"/>
              </a:rPr>
              <a:t>Pre-Adder Reduces Multiplier Count by Half</a:t>
            </a:r>
            <a:endParaRPr lang="en-US" sz="2000" b="1" i="1" dirty="0">
              <a:solidFill>
                <a:schemeClr val="accent4"/>
              </a:solidFill>
              <a:latin typeface="Arial Black" pitchFamily="34" charset="0"/>
            </a:endParaRPr>
          </a:p>
        </p:txBody>
      </p:sp>
      <p:sp>
        <p:nvSpPr>
          <p:cNvPr id="33798" name="Oval 7"/>
          <p:cNvSpPr>
            <a:spLocks noChangeArrowheads="1"/>
          </p:cNvSpPr>
          <p:nvPr/>
        </p:nvSpPr>
        <p:spPr bwMode="auto">
          <a:xfrm>
            <a:off x="1128713" y="4157137"/>
            <a:ext cx="374650" cy="376238"/>
          </a:xfrm>
          <a:prstGeom prst="ellipse">
            <a:avLst/>
          </a:prstGeom>
          <a:solidFill>
            <a:srgbClr val="0070C0"/>
          </a:solidFill>
          <a:ln w="9525">
            <a:noFill/>
            <a:round/>
            <a:headEnd/>
            <a:tailEnd/>
          </a:ln>
        </p:spPr>
        <p:txBody>
          <a:bodyPr wrap="none" anchor="ctr"/>
          <a:lstStyle/>
          <a:p>
            <a:pPr algn="ctr" eaLnBrk="0" hangingPunct="0"/>
            <a:r>
              <a:rPr lang="en-US" b="1" dirty="0">
                <a:solidFill>
                  <a:schemeClr val="bg1"/>
                </a:solidFill>
                <a:cs typeface="Arial" pitchFamily="34" charset="0"/>
              </a:rPr>
              <a:t>X</a:t>
            </a:r>
          </a:p>
        </p:txBody>
      </p:sp>
      <p:sp>
        <p:nvSpPr>
          <p:cNvPr id="33800" name="Oval 9"/>
          <p:cNvSpPr>
            <a:spLocks noChangeArrowheads="1"/>
          </p:cNvSpPr>
          <p:nvPr/>
        </p:nvSpPr>
        <p:spPr bwMode="auto">
          <a:xfrm>
            <a:off x="1784350" y="4157137"/>
            <a:ext cx="374650" cy="376238"/>
          </a:xfrm>
          <a:prstGeom prst="ellipse">
            <a:avLst/>
          </a:prstGeom>
          <a:solidFill>
            <a:srgbClr val="0070C0"/>
          </a:solidFill>
          <a:ln w="9525">
            <a:noFill/>
            <a:round/>
            <a:headEnd/>
            <a:tailEnd/>
          </a:ln>
        </p:spPr>
        <p:txBody>
          <a:bodyPr wrap="none" anchor="ctr"/>
          <a:lstStyle/>
          <a:p>
            <a:pPr algn="ctr" eaLnBrk="0" hangingPunct="0"/>
            <a:r>
              <a:rPr lang="en-US" b="1" dirty="0">
                <a:solidFill>
                  <a:schemeClr val="bg1"/>
                </a:solidFill>
                <a:cs typeface="Arial" pitchFamily="34" charset="0"/>
              </a:rPr>
              <a:t>X</a:t>
            </a:r>
          </a:p>
        </p:txBody>
      </p:sp>
      <p:sp>
        <p:nvSpPr>
          <p:cNvPr id="33802" name="Oval 11"/>
          <p:cNvSpPr>
            <a:spLocks noChangeArrowheads="1"/>
          </p:cNvSpPr>
          <p:nvPr/>
        </p:nvSpPr>
        <p:spPr bwMode="auto">
          <a:xfrm>
            <a:off x="2533650" y="4157137"/>
            <a:ext cx="373063" cy="376238"/>
          </a:xfrm>
          <a:prstGeom prst="ellipse">
            <a:avLst/>
          </a:prstGeom>
          <a:solidFill>
            <a:srgbClr val="0070C0"/>
          </a:solidFill>
          <a:ln w="9525">
            <a:noFill/>
            <a:round/>
            <a:headEnd/>
            <a:tailEnd/>
          </a:ln>
        </p:spPr>
        <p:txBody>
          <a:bodyPr wrap="none" anchor="ctr"/>
          <a:lstStyle/>
          <a:p>
            <a:pPr algn="ctr" eaLnBrk="0" hangingPunct="0"/>
            <a:r>
              <a:rPr lang="en-US" b="1">
                <a:solidFill>
                  <a:schemeClr val="bg1"/>
                </a:solidFill>
                <a:cs typeface="Arial" pitchFamily="34" charset="0"/>
              </a:rPr>
              <a:t>X</a:t>
            </a:r>
          </a:p>
        </p:txBody>
      </p:sp>
      <p:sp>
        <p:nvSpPr>
          <p:cNvPr id="33807" name="Oval 16"/>
          <p:cNvSpPr>
            <a:spLocks noChangeArrowheads="1"/>
          </p:cNvSpPr>
          <p:nvPr/>
        </p:nvSpPr>
        <p:spPr bwMode="auto">
          <a:xfrm>
            <a:off x="3281363" y="4157137"/>
            <a:ext cx="374650" cy="376238"/>
          </a:xfrm>
          <a:prstGeom prst="ellipse">
            <a:avLst/>
          </a:prstGeom>
          <a:solidFill>
            <a:srgbClr val="0070C0"/>
          </a:solidFill>
          <a:ln w="9525">
            <a:noFill/>
            <a:round/>
            <a:headEnd/>
            <a:tailEnd/>
          </a:ln>
        </p:spPr>
        <p:txBody>
          <a:bodyPr wrap="none" anchor="ctr"/>
          <a:lstStyle/>
          <a:p>
            <a:pPr algn="ctr" eaLnBrk="0" hangingPunct="0"/>
            <a:r>
              <a:rPr lang="en-US" b="1">
                <a:solidFill>
                  <a:schemeClr val="bg1"/>
                </a:solidFill>
                <a:cs typeface="Arial" pitchFamily="34" charset="0"/>
              </a:rPr>
              <a:t>X</a:t>
            </a:r>
          </a:p>
        </p:txBody>
      </p:sp>
      <p:sp>
        <p:nvSpPr>
          <p:cNvPr id="33823" name="Rectangle 41"/>
          <p:cNvSpPr>
            <a:spLocks noChangeArrowheads="1"/>
          </p:cNvSpPr>
          <p:nvPr/>
        </p:nvSpPr>
        <p:spPr bwMode="auto">
          <a:xfrm>
            <a:off x="1555750" y="4654025"/>
            <a:ext cx="239713" cy="276225"/>
          </a:xfrm>
          <a:prstGeom prst="rect">
            <a:avLst/>
          </a:prstGeom>
          <a:solidFill>
            <a:srgbClr val="0070C0"/>
          </a:solidFill>
          <a:ln w="9525">
            <a:noFill/>
            <a:miter lim="800000"/>
            <a:headEnd/>
            <a:tailEnd/>
          </a:ln>
        </p:spPr>
        <p:txBody>
          <a:bodyPr wrap="none" anchor="ctr"/>
          <a:lstStyle/>
          <a:p>
            <a:pPr algn="ctr" eaLnBrk="0" hangingPunct="0"/>
            <a:r>
              <a:rPr lang="en-US">
                <a:solidFill>
                  <a:schemeClr val="bg1"/>
                </a:solidFill>
                <a:cs typeface="Arial" pitchFamily="34" charset="0"/>
              </a:rPr>
              <a:t>+</a:t>
            </a:r>
          </a:p>
        </p:txBody>
      </p:sp>
      <p:sp>
        <p:nvSpPr>
          <p:cNvPr id="33824" name="Rectangle 42"/>
          <p:cNvSpPr>
            <a:spLocks noChangeArrowheads="1"/>
          </p:cNvSpPr>
          <p:nvPr/>
        </p:nvSpPr>
        <p:spPr bwMode="auto">
          <a:xfrm>
            <a:off x="2205038" y="5344587"/>
            <a:ext cx="239712" cy="277813"/>
          </a:xfrm>
          <a:prstGeom prst="rect">
            <a:avLst/>
          </a:prstGeom>
          <a:solidFill>
            <a:srgbClr val="0070C0"/>
          </a:solidFill>
          <a:ln w="9525">
            <a:noFill/>
            <a:miter lim="800000"/>
            <a:headEnd/>
            <a:tailEnd/>
          </a:ln>
        </p:spPr>
        <p:txBody>
          <a:bodyPr wrap="none" anchor="ctr"/>
          <a:lstStyle/>
          <a:p>
            <a:pPr algn="ctr" eaLnBrk="0" hangingPunct="0"/>
            <a:r>
              <a:rPr lang="en-US">
                <a:solidFill>
                  <a:schemeClr val="bg1"/>
                </a:solidFill>
                <a:cs typeface="Arial" pitchFamily="34" charset="0"/>
              </a:rPr>
              <a:t>+</a:t>
            </a:r>
          </a:p>
        </p:txBody>
      </p:sp>
      <p:sp>
        <p:nvSpPr>
          <p:cNvPr id="33825" name="Rectangle 43"/>
          <p:cNvSpPr>
            <a:spLocks noChangeArrowheads="1"/>
          </p:cNvSpPr>
          <p:nvPr/>
        </p:nvSpPr>
        <p:spPr bwMode="auto">
          <a:xfrm>
            <a:off x="2994025" y="4646087"/>
            <a:ext cx="239713" cy="276225"/>
          </a:xfrm>
          <a:prstGeom prst="rect">
            <a:avLst/>
          </a:prstGeom>
          <a:solidFill>
            <a:srgbClr val="0070C0"/>
          </a:solidFill>
          <a:ln w="9525">
            <a:noFill/>
            <a:miter lim="800000"/>
            <a:headEnd/>
            <a:tailEnd/>
          </a:ln>
        </p:spPr>
        <p:txBody>
          <a:bodyPr wrap="none" anchor="ctr"/>
          <a:lstStyle/>
          <a:p>
            <a:pPr algn="ctr" eaLnBrk="0" hangingPunct="0"/>
            <a:r>
              <a:rPr lang="en-US">
                <a:solidFill>
                  <a:schemeClr val="bg1"/>
                </a:solidFill>
                <a:cs typeface="Arial" pitchFamily="34" charset="0"/>
              </a:rPr>
              <a:t>+</a:t>
            </a:r>
          </a:p>
        </p:txBody>
      </p:sp>
      <p:sp>
        <p:nvSpPr>
          <p:cNvPr id="33827" name="Rectangle 45"/>
          <p:cNvSpPr>
            <a:spLocks noChangeArrowheads="1"/>
          </p:cNvSpPr>
          <p:nvPr/>
        </p:nvSpPr>
        <p:spPr bwMode="auto">
          <a:xfrm rot="-5400000">
            <a:off x="3062288" y="4933424"/>
            <a:ext cx="111125" cy="428625"/>
          </a:xfrm>
          <a:prstGeom prst="rect">
            <a:avLst/>
          </a:prstGeom>
          <a:solidFill>
            <a:schemeClr val="accent1"/>
          </a:solidFill>
          <a:ln w="9525">
            <a:noFill/>
            <a:miter lim="800000"/>
            <a:headEnd/>
            <a:tailEnd/>
          </a:ln>
        </p:spPr>
        <p:txBody>
          <a:bodyPr wrap="none" anchor="ctr"/>
          <a:lstStyle/>
          <a:p>
            <a:pPr eaLnBrk="0" hangingPunct="0"/>
            <a:endParaRPr lang="en-US"/>
          </a:p>
        </p:txBody>
      </p:sp>
      <p:grpSp>
        <p:nvGrpSpPr>
          <p:cNvPr id="100" name="Group 99"/>
          <p:cNvGrpSpPr/>
          <p:nvPr/>
        </p:nvGrpSpPr>
        <p:grpSpPr>
          <a:xfrm>
            <a:off x="8007175" y="0"/>
            <a:ext cx="1297463" cy="1013254"/>
            <a:chOff x="4996248" y="3118022"/>
            <a:chExt cx="1297463" cy="1013254"/>
          </a:xfrm>
        </p:grpSpPr>
        <p:sp>
          <p:nvSpPr>
            <p:cNvPr id="101" name="Right Triangle 100"/>
            <p:cNvSpPr/>
            <p:nvPr/>
          </p:nvSpPr>
          <p:spPr bwMode="auto">
            <a:xfrm rot="10800000">
              <a:off x="4996248" y="3118022"/>
              <a:ext cx="1161535" cy="1013254"/>
            </a:xfrm>
            <a:prstGeom prst="r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 name="TextBox 101"/>
            <p:cNvSpPr txBox="1"/>
            <p:nvPr/>
          </p:nvSpPr>
          <p:spPr>
            <a:xfrm>
              <a:off x="5268100" y="3118022"/>
              <a:ext cx="1025611" cy="307777"/>
            </a:xfrm>
            <a:prstGeom prst="rect">
              <a:avLst/>
            </a:prstGeom>
            <a:noFill/>
          </p:spPr>
          <p:txBody>
            <a:bodyPr wrap="square" rtlCol="0">
              <a:spAutoFit/>
            </a:bodyPr>
            <a:lstStyle/>
            <a:p>
              <a:r>
                <a:rPr lang="en-US" sz="1400" dirty="0" smtClean="0"/>
                <a:t>   28nm</a:t>
              </a:r>
              <a:endParaRPr lang="en-US" sz="1400" dirty="0"/>
            </a:p>
          </p:txBody>
        </p:sp>
        <p:pic>
          <p:nvPicPr>
            <p:cNvPr id="103" name="Picture 102" descr="StratixV_pms_jpg.jpg"/>
            <p:cNvPicPr>
              <a:picLocks noChangeAspect="1"/>
            </p:cNvPicPr>
            <p:nvPr/>
          </p:nvPicPr>
          <p:blipFill>
            <a:blip r:embed="rId4" cstate="email">
              <a:clrChange>
                <a:clrFrom>
                  <a:srgbClr val="FFFFFF"/>
                </a:clrFrom>
                <a:clrTo>
                  <a:srgbClr val="FFFFFF">
                    <a:alpha val="0"/>
                  </a:srgbClr>
                </a:clrTo>
              </a:clrChange>
            </a:blip>
            <a:stretch>
              <a:fillRect/>
            </a:stretch>
          </p:blipFill>
          <p:spPr>
            <a:xfrm>
              <a:off x="5494019" y="3381294"/>
              <a:ext cx="546323" cy="151149"/>
            </a:xfrm>
            <a:prstGeom prst="rect">
              <a:avLst/>
            </a:prstGeom>
          </p:spPr>
        </p:pic>
        <p:pic>
          <p:nvPicPr>
            <p:cNvPr id="104" name="Picture 103" descr="CycloneV_pms_jpg.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629275" y="3516874"/>
              <a:ext cx="530208" cy="147574"/>
            </a:xfrm>
            <a:prstGeom prst="rect">
              <a:avLst/>
            </a:prstGeom>
          </p:spPr>
        </p:pic>
        <p:pic>
          <p:nvPicPr>
            <p:cNvPr id="105" name="Picture 104" descr="ArriaV_cmyk_jpg.jpg"/>
            <p:cNvPicPr>
              <a:picLocks noChangeAspect="1"/>
            </p:cNvPicPr>
            <p:nvPr/>
          </p:nvPicPr>
          <p:blipFill>
            <a:blip r:embed="rId6" cstate="email">
              <a:clrChange>
                <a:clrFrom>
                  <a:srgbClr val="FFFFFF"/>
                </a:clrFrom>
                <a:clrTo>
                  <a:srgbClr val="FFFFFF">
                    <a:alpha val="0"/>
                  </a:srgbClr>
                </a:clrTo>
              </a:clrChange>
            </a:blip>
            <a:stretch>
              <a:fillRect/>
            </a:stretch>
          </p:blipFill>
          <p:spPr>
            <a:xfrm>
              <a:off x="5732144" y="3624224"/>
              <a:ext cx="417813" cy="13996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left)">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0837" y="273050"/>
            <a:ext cx="8793163" cy="914400"/>
          </a:xfrm>
        </p:spPr>
        <p:txBody>
          <a:bodyPr/>
          <a:lstStyle/>
          <a:p>
            <a:r>
              <a:rPr lang="en-US" dirty="0" smtClean="0"/>
              <a:t>Harden Internal Co-efficient Register Banks</a:t>
            </a:r>
          </a:p>
        </p:txBody>
      </p:sp>
      <p:sp>
        <p:nvSpPr>
          <p:cNvPr id="22531" name="Rectangle 3"/>
          <p:cNvSpPr>
            <a:spLocks noGrp="1" noChangeArrowheads="1"/>
          </p:cNvSpPr>
          <p:nvPr>
            <p:ph type="body" idx="4294967295"/>
          </p:nvPr>
        </p:nvSpPr>
        <p:spPr>
          <a:xfrm>
            <a:off x="536575" y="4081463"/>
            <a:ext cx="8607425" cy="1785937"/>
          </a:xfrm>
        </p:spPr>
        <p:txBody>
          <a:bodyPr/>
          <a:lstStyle/>
          <a:p>
            <a:pPr>
              <a:lnSpc>
                <a:spcPct val="90000"/>
              </a:lnSpc>
            </a:pPr>
            <a:r>
              <a:rPr lang="en-US" sz="2000" dirty="0" smtClean="0"/>
              <a:t>Dual, independent 18-bit or single 27-bit wide banks</a:t>
            </a:r>
          </a:p>
          <a:p>
            <a:pPr>
              <a:lnSpc>
                <a:spcPct val="90000"/>
              </a:lnSpc>
            </a:pPr>
            <a:r>
              <a:rPr lang="en-US" sz="2000" dirty="0" smtClean="0"/>
              <a:t>Both are eight registers deep</a:t>
            </a:r>
          </a:p>
          <a:p>
            <a:pPr>
              <a:lnSpc>
                <a:spcPct val="90000"/>
              </a:lnSpc>
            </a:pPr>
            <a:r>
              <a:rPr lang="en-US" sz="2000" dirty="0" smtClean="0"/>
              <a:t>Dynamic, independent register addressing </a:t>
            </a:r>
          </a:p>
          <a:p>
            <a:pPr>
              <a:lnSpc>
                <a:spcPct val="90000"/>
              </a:lnSpc>
            </a:pPr>
            <a:r>
              <a:rPr lang="en-US" sz="2000" dirty="0" smtClean="0"/>
              <a:t>Eases timing closure and eliminates external registers</a:t>
            </a:r>
          </a:p>
          <a:p>
            <a:pPr>
              <a:lnSpc>
                <a:spcPct val="90000"/>
              </a:lnSpc>
            </a:pPr>
            <a:r>
              <a:rPr lang="en-US" sz="2000" dirty="0" smtClean="0"/>
              <a:t>Enough coefficients for most parallel systolic multi-channel FIR filters</a:t>
            </a:r>
          </a:p>
        </p:txBody>
      </p:sp>
      <p:grpSp>
        <p:nvGrpSpPr>
          <p:cNvPr id="2" name="Group 65"/>
          <p:cNvGrpSpPr>
            <a:grpSpLocks/>
          </p:cNvGrpSpPr>
          <p:nvPr/>
        </p:nvGrpSpPr>
        <p:grpSpPr bwMode="auto">
          <a:xfrm>
            <a:off x="473075" y="1017588"/>
            <a:ext cx="2022475" cy="2741612"/>
            <a:chOff x="298" y="711"/>
            <a:chExt cx="1274" cy="1727"/>
          </a:xfrm>
        </p:grpSpPr>
        <p:sp>
          <p:nvSpPr>
            <p:cNvPr id="22563" name="Text Box 29"/>
            <p:cNvSpPr txBox="1">
              <a:spLocks noChangeArrowheads="1"/>
            </p:cNvSpPr>
            <p:nvPr/>
          </p:nvSpPr>
          <p:spPr bwMode="auto">
            <a:xfrm>
              <a:off x="310" y="907"/>
              <a:ext cx="196" cy="231"/>
            </a:xfrm>
            <a:prstGeom prst="rect">
              <a:avLst/>
            </a:prstGeom>
            <a:noFill/>
            <a:ln w="9525">
              <a:noFill/>
              <a:miter lim="800000"/>
              <a:headEnd/>
              <a:tailEnd/>
            </a:ln>
          </p:spPr>
          <p:txBody>
            <a:bodyPr wrap="none">
              <a:spAutoFit/>
            </a:bodyPr>
            <a:lstStyle/>
            <a:p>
              <a:r>
                <a:rPr lang="en-US"/>
                <a:t>0</a:t>
              </a:r>
            </a:p>
          </p:txBody>
        </p:sp>
        <p:sp>
          <p:nvSpPr>
            <p:cNvPr id="22564" name="Text Box 30"/>
            <p:cNvSpPr txBox="1">
              <a:spLocks noChangeArrowheads="1"/>
            </p:cNvSpPr>
            <p:nvPr/>
          </p:nvSpPr>
          <p:spPr bwMode="auto">
            <a:xfrm>
              <a:off x="314" y="1095"/>
              <a:ext cx="196" cy="231"/>
            </a:xfrm>
            <a:prstGeom prst="rect">
              <a:avLst/>
            </a:prstGeom>
            <a:noFill/>
            <a:ln w="9525">
              <a:noFill/>
              <a:miter lim="800000"/>
              <a:headEnd/>
              <a:tailEnd/>
            </a:ln>
          </p:spPr>
          <p:txBody>
            <a:bodyPr wrap="none">
              <a:spAutoFit/>
            </a:bodyPr>
            <a:lstStyle/>
            <a:p>
              <a:r>
                <a:rPr lang="en-US"/>
                <a:t>1</a:t>
              </a:r>
            </a:p>
          </p:txBody>
        </p:sp>
        <p:sp>
          <p:nvSpPr>
            <p:cNvPr id="22565" name="Text Box 31"/>
            <p:cNvSpPr txBox="1">
              <a:spLocks noChangeArrowheads="1"/>
            </p:cNvSpPr>
            <p:nvPr/>
          </p:nvSpPr>
          <p:spPr bwMode="auto">
            <a:xfrm>
              <a:off x="306" y="1279"/>
              <a:ext cx="196" cy="231"/>
            </a:xfrm>
            <a:prstGeom prst="rect">
              <a:avLst/>
            </a:prstGeom>
            <a:noFill/>
            <a:ln w="9525">
              <a:noFill/>
              <a:miter lim="800000"/>
              <a:headEnd/>
              <a:tailEnd/>
            </a:ln>
          </p:spPr>
          <p:txBody>
            <a:bodyPr wrap="none">
              <a:spAutoFit/>
            </a:bodyPr>
            <a:lstStyle/>
            <a:p>
              <a:r>
                <a:rPr lang="en-US"/>
                <a:t>2</a:t>
              </a:r>
            </a:p>
          </p:txBody>
        </p:sp>
        <p:sp>
          <p:nvSpPr>
            <p:cNvPr id="22566" name="Text Box 32"/>
            <p:cNvSpPr txBox="1">
              <a:spLocks noChangeArrowheads="1"/>
            </p:cNvSpPr>
            <p:nvPr/>
          </p:nvSpPr>
          <p:spPr bwMode="auto">
            <a:xfrm>
              <a:off x="310" y="1467"/>
              <a:ext cx="196" cy="231"/>
            </a:xfrm>
            <a:prstGeom prst="rect">
              <a:avLst/>
            </a:prstGeom>
            <a:noFill/>
            <a:ln w="9525">
              <a:noFill/>
              <a:miter lim="800000"/>
              <a:headEnd/>
              <a:tailEnd/>
            </a:ln>
          </p:spPr>
          <p:txBody>
            <a:bodyPr wrap="none">
              <a:spAutoFit/>
            </a:bodyPr>
            <a:lstStyle/>
            <a:p>
              <a:r>
                <a:rPr lang="en-US"/>
                <a:t>3</a:t>
              </a:r>
            </a:p>
          </p:txBody>
        </p:sp>
        <p:sp>
          <p:nvSpPr>
            <p:cNvPr id="22567" name="Text Box 33"/>
            <p:cNvSpPr txBox="1">
              <a:spLocks noChangeArrowheads="1"/>
            </p:cNvSpPr>
            <p:nvPr/>
          </p:nvSpPr>
          <p:spPr bwMode="auto">
            <a:xfrm>
              <a:off x="302" y="1647"/>
              <a:ext cx="196" cy="231"/>
            </a:xfrm>
            <a:prstGeom prst="rect">
              <a:avLst/>
            </a:prstGeom>
            <a:noFill/>
            <a:ln w="9525">
              <a:noFill/>
              <a:miter lim="800000"/>
              <a:headEnd/>
              <a:tailEnd/>
            </a:ln>
          </p:spPr>
          <p:txBody>
            <a:bodyPr wrap="none">
              <a:spAutoFit/>
            </a:bodyPr>
            <a:lstStyle/>
            <a:p>
              <a:r>
                <a:rPr lang="en-US"/>
                <a:t>4</a:t>
              </a:r>
            </a:p>
          </p:txBody>
        </p:sp>
        <p:sp>
          <p:nvSpPr>
            <p:cNvPr id="22568" name="Text Box 34"/>
            <p:cNvSpPr txBox="1">
              <a:spLocks noChangeArrowheads="1"/>
            </p:cNvSpPr>
            <p:nvPr/>
          </p:nvSpPr>
          <p:spPr bwMode="auto">
            <a:xfrm>
              <a:off x="306" y="1835"/>
              <a:ext cx="196" cy="231"/>
            </a:xfrm>
            <a:prstGeom prst="rect">
              <a:avLst/>
            </a:prstGeom>
            <a:noFill/>
            <a:ln w="9525">
              <a:noFill/>
              <a:miter lim="800000"/>
              <a:headEnd/>
              <a:tailEnd/>
            </a:ln>
          </p:spPr>
          <p:txBody>
            <a:bodyPr wrap="none">
              <a:spAutoFit/>
            </a:bodyPr>
            <a:lstStyle/>
            <a:p>
              <a:r>
                <a:rPr lang="en-US"/>
                <a:t>5</a:t>
              </a:r>
            </a:p>
          </p:txBody>
        </p:sp>
        <p:sp>
          <p:nvSpPr>
            <p:cNvPr id="22569" name="Text Box 35"/>
            <p:cNvSpPr txBox="1">
              <a:spLocks noChangeArrowheads="1"/>
            </p:cNvSpPr>
            <p:nvPr/>
          </p:nvSpPr>
          <p:spPr bwMode="auto">
            <a:xfrm>
              <a:off x="298" y="2019"/>
              <a:ext cx="196" cy="231"/>
            </a:xfrm>
            <a:prstGeom prst="rect">
              <a:avLst/>
            </a:prstGeom>
            <a:noFill/>
            <a:ln w="9525">
              <a:noFill/>
              <a:miter lim="800000"/>
              <a:headEnd/>
              <a:tailEnd/>
            </a:ln>
          </p:spPr>
          <p:txBody>
            <a:bodyPr wrap="none">
              <a:spAutoFit/>
            </a:bodyPr>
            <a:lstStyle/>
            <a:p>
              <a:r>
                <a:rPr lang="en-US"/>
                <a:t>6</a:t>
              </a:r>
            </a:p>
          </p:txBody>
        </p:sp>
        <p:sp>
          <p:nvSpPr>
            <p:cNvPr id="22570" name="Text Box 36"/>
            <p:cNvSpPr txBox="1">
              <a:spLocks noChangeArrowheads="1"/>
            </p:cNvSpPr>
            <p:nvPr/>
          </p:nvSpPr>
          <p:spPr bwMode="auto">
            <a:xfrm>
              <a:off x="302" y="2207"/>
              <a:ext cx="196" cy="231"/>
            </a:xfrm>
            <a:prstGeom prst="rect">
              <a:avLst/>
            </a:prstGeom>
            <a:noFill/>
            <a:ln w="9525">
              <a:noFill/>
              <a:miter lim="800000"/>
              <a:headEnd/>
              <a:tailEnd/>
            </a:ln>
          </p:spPr>
          <p:txBody>
            <a:bodyPr wrap="none">
              <a:spAutoFit/>
            </a:bodyPr>
            <a:lstStyle/>
            <a:p>
              <a:r>
                <a:rPr lang="en-US"/>
                <a:t>7</a:t>
              </a:r>
            </a:p>
          </p:txBody>
        </p:sp>
        <p:sp>
          <p:nvSpPr>
            <p:cNvPr id="22571" name="Line 37"/>
            <p:cNvSpPr>
              <a:spLocks noChangeShapeType="1"/>
            </p:cNvSpPr>
            <p:nvPr/>
          </p:nvSpPr>
          <p:spPr bwMode="auto">
            <a:xfrm>
              <a:off x="484" y="872"/>
              <a:ext cx="1084" cy="0"/>
            </a:xfrm>
            <a:prstGeom prst="line">
              <a:avLst/>
            </a:prstGeom>
            <a:noFill/>
            <a:ln w="28575">
              <a:solidFill>
                <a:schemeClr val="tx1"/>
              </a:solidFill>
              <a:round/>
              <a:headEnd type="arrow" w="med" len="med"/>
              <a:tailEnd type="arrow" w="med" len="med"/>
            </a:ln>
          </p:spPr>
          <p:txBody>
            <a:bodyPr/>
            <a:lstStyle/>
            <a:p>
              <a:endParaRPr lang="en-US"/>
            </a:p>
          </p:txBody>
        </p:sp>
        <p:sp>
          <p:nvSpPr>
            <p:cNvPr id="22572" name="Text Box 38"/>
            <p:cNvSpPr txBox="1">
              <a:spLocks noChangeArrowheads="1"/>
            </p:cNvSpPr>
            <p:nvPr/>
          </p:nvSpPr>
          <p:spPr bwMode="auto">
            <a:xfrm>
              <a:off x="758" y="711"/>
              <a:ext cx="475" cy="192"/>
            </a:xfrm>
            <a:prstGeom prst="rect">
              <a:avLst/>
            </a:prstGeom>
            <a:noFill/>
            <a:ln w="9525">
              <a:noFill/>
              <a:miter lim="800000"/>
              <a:headEnd/>
              <a:tailEnd/>
            </a:ln>
          </p:spPr>
          <p:txBody>
            <a:bodyPr wrap="none">
              <a:spAutoFit/>
            </a:bodyPr>
            <a:lstStyle/>
            <a:p>
              <a:r>
                <a:rPr lang="en-US" sz="1400" b="1"/>
                <a:t>18-bits</a:t>
              </a:r>
            </a:p>
          </p:txBody>
        </p:sp>
        <p:grpSp>
          <p:nvGrpSpPr>
            <p:cNvPr id="3" name="Group 46"/>
            <p:cNvGrpSpPr>
              <a:grpSpLocks/>
            </p:cNvGrpSpPr>
            <p:nvPr/>
          </p:nvGrpSpPr>
          <p:grpSpPr bwMode="auto">
            <a:xfrm>
              <a:off x="476" y="934"/>
              <a:ext cx="1096" cy="1465"/>
              <a:chOff x="476" y="934"/>
              <a:chExt cx="1096" cy="1465"/>
            </a:xfrm>
          </p:grpSpPr>
          <p:sp>
            <p:nvSpPr>
              <p:cNvPr id="22574" name="Rectangle 5"/>
              <p:cNvSpPr>
                <a:spLocks noChangeArrowheads="1"/>
              </p:cNvSpPr>
              <p:nvPr/>
            </p:nvSpPr>
            <p:spPr bwMode="auto">
              <a:xfrm>
                <a:off x="476" y="93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75" name="Rectangle 6"/>
              <p:cNvSpPr>
                <a:spLocks noChangeArrowheads="1"/>
              </p:cNvSpPr>
              <p:nvPr/>
            </p:nvSpPr>
            <p:spPr bwMode="auto">
              <a:xfrm>
                <a:off x="476" y="1118"/>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76" name="Rectangle 40"/>
              <p:cNvSpPr>
                <a:spLocks noChangeArrowheads="1"/>
              </p:cNvSpPr>
              <p:nvPr/>
            </p:nvSpPr>
            <p:spPr bwMode="auto">
              <a:xfrm>
                <a:off x="476" y="1300"/>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77" name="Rectangle 41"/>
              <p:cNvSpPr>
                <a:spLocks noChangeArrowheads="1"/>
              </p:cNvSpPr>
              <p:nvPr/>
            </p:nvSpPr>
            <p:spPr bwMode="auto">
              <a:xfrm>
                <a:off x="476" y="148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78" name="Rectangle 42"/>
              <p:cNvSpPr>
                <a:spLocks noChangeArrowheads="1"/>
              </p:cNvSpPr>
              <p:nvPr/>
            </p:nvSpPr>
            <p:spPr bwMode="auto">
              <a:xfrm>
                <a:off x="476" y="166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79" name="Rectangle 43"/>
              <p:cNvSpPr>
                <a:spLocks noChangeArrowheads="1"/>
              </p:cNvSpPr>
              <p:nvPr/>
            </p:nvSpPr>
            <p:spPr bwMode="auto">
              <a:xfrm>
                <a:off x="476" y="1853"/>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80" name="Rectangle 44"/>
              <p:cNvSpPr>
                <a:spLocks noChangeArrowheads="1"/>
              </p:cNvSpPr>
              <p:nvPr/>
            </p:nvSpPr>
            <p:spPr bwMode="auto">
              <a:xfrm>
                <a:off x="476" y="2035"/>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81" name="Rectangle 45"/>
              <p:cNvSpPr>
                <a:spLocks noChangeArrowheads="1"/>
              </p:cNvSpPr>
              <p:nvPr/>
            </p:nvSpPr>
            <p:spPr bwMode="auto">
              <a:xfrm>
                <a:off x="476" y="221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grpSp>
      </p:grpSp>
      <p:grpSp>
        <p:nvGrpSpPr>
          <p:cNvPr id="4" name="Group 47"/>
          <p:cNvGrpSpPr>
            <a:grpSpLocks/>
          </p:cNvGrpSpPr>
          <p:nvPr/>
        </p:nvGrpSpPr>
        <p:grpSpPr bwMode="auto">
          <a:xfrm>
            <a:off x="2541588" y="1382713"/>
            <a:ext cx="1739900" cy="2325687"/>
            <a:chOff x="476" y="934"/>
            <a:chExt cx="1096" cy="1465"/>
          </a:xfrm>
        </p:grpSpPr>
        <p:sp>
          <p:nvSpPr>
            <p:cNvPr id="22555" name="Rectangle 48"/>
            <p:cNvSpPr>
              <a:spLocks noChangeArrowheads="1"/>
            </p:cNvSpPr>
            <p:nvPr/>
          </p:nvSpPr>
          <p:spPr bwMode="auto">
            <a:xfrm>
              <a:off x="476" y="93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6" name="Rectangle 49"/>
            <p:cNvSpPr>
              <a:spLocks noChangeArrowheads="1"/>
            </p:cNvSpPr>
            <p:nvPr/>
          </p:nvSpPr>
          <p:spPr bwMode="auto">
            <a:xfrm>
              <a:off x="476" y="1118"/>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7" name="Rectangle 50"/>
            <p:cNvSpPr>
              <a:spLocks noChangeArrowheads="1"/>
            </p:cNvSpPr>
            <p:nvPr/>
          </p:nvSpPr>
          <p:spPr bwMode="auto">
            <a:xfrm>
              <a:off x="476" y="1300"/>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8" name="Rectangle 51"/>
            <p:cNvSpPr>
              <a:spLocks noChangeArrowheads="1"/>
            </p:cNvSpPr>
            <p:nvPr/>
          </p:nvSpPr>
          <p:spPr bwMode="auto">
            <a:xfrm>
              <a:off x="476" y="148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9" name="Rectangle 52"/>
            <p:cNvSpPr>
              <a:spLocks noChangeArrowheads="1"/>
            </p:cNvSpPr>
            <p:nvPr/>
          </p:nvSpPr>
          <p:spPr bwMode="auto">
            <a:xfrm>
              <a:off x="476" y="166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60" name="Rectangle 53"/>
            <p:cNvSpPr>
              <a:spLocks noChangeArrowheads="1"/>
            </p:cNvSpPr>
            <p:nvPr/>
          </p:nvSpPr>
          <p:spPr bwMode="auto">
            <a:xfrm>
              <a:off x="476" y="1853"/>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61" name="Rectangle 54"/>
            <p:cNvSpPr>
              <a:spLocks noChangeArrowheads="1"/>
            </p:cNvSpPr>
            <p:nvPr/>
          </p:nvSpPr>
          <p:spPr bwMode="auto">
            <a:xfrm>
              <a:off x="476" y="2035"/>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62" name="Rectangle 55"/>
            <p:cNvSpPr>
              <a:spLocks noChangeArrowheads="1"/>
            </p:cNvSpPr>
            <p:nvPr/>
          </p:nvSpPr>
          <p:spPr bwMode="auto">
            <a:xfrm>
              <a:off x="476" y="221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grpSp>
      <p:grpSp>
        <p:nvGrpSpPr>
          <p:cNvPr id="5" name="Group 66"/>
          <p:cNvGrpSpPr>
            <a:grpSpLocks/>
          </p:cNvGrpSpPr>
          <p:nvPr/>
        </p:nvGrpSpPr>
        <p:grpSpPr bwMode="auto">
          <a:xfrm>
            <a:off x="5665788" y="1146175"/>
            <a:ext cx="3098800" cy="2741613"/>
            <a:chOff x="298" y="711"/>
            <a:chExt cx="1274" cy="1727"/>
          </a:xfrm>
        </p:grpSpPr>
        <p:sp>
          <p:nvSpPr>
            <p:cNvPr id="22536" name="Text Box 67"/>
            <p:cNvSpPr txBox="1">
              <a:spLocks noChangeArrowheads="1"/>
            </p:cNvSpPr>
            <p:nvPr/>
          </p:nvSpPr>
          <p:spPr bwMode="auto">
            <a:xfrm>
              <a:off x="310" y="907"/>
              <a:ext cx="128" cy="231"/>
            </a:xfrm>
            <a:prstGeom prst="rect">
              <a:avLst/>
            </a:prstGeom>
            <a:noFill/>
            <a:ln w="9525">
              <a:noFill/>
              <a:miter lim="800000"/>
              <a:headEnd/>
              <a:tailEnd/>
            </a:ln>
          </p:spPr>
          <p:txBody>
            <a:bodyPr wrap="none">
              <a:spAutoFit/>
            </a:bodyPr>
            <a:lstStyle/>
            <a:p>
              <a:r>
                <a:rPr lang="en-US"/>
                <a:t>0</a:t>
              </a:r>
            </a:p>
          </p:txBody>
        </p:sp>
        <p:sp>
          <p:nvSpPr>
            <p:cNvPr id="22537" name="Text Box 68"/>
            <p:cNvSpPr txBox="1">
              <a:spLocks noChangeArrowheads="1"/>
            </p:cNvSpPr>
            <p:nvPr/>
          </p:nvSpPr>
          <p:spPr bwMode="auto">
            <a:xfrm>
              <a:off x="314" y="1095"/>
              <a:ext cx="128" cy="231"/>
            </a:xfrm>
            <a:prstGeom prst="rect">
              <a:avLst/>
            </a:prstGeom>
            <a:noFill/>
            <a:ln w="9525">
              <a:noFill/>
              <a:miter lim="800000"/>
              <a:headEnd/>
              <a:tailEnd/>
            </a:ln>
          </p:spPr>
          <p:txBody>
            <a:bodyPr wrap="none">
              <a:spAutoFit/>
            </a:bodyPr>
            <a:lstStyle/>
            <a:p>
              <a:r>
                <a:rPr lang="en-US"/>
                <a:t>1</a:t>
              </a:r>
            </a:p>
          </p:txBody>
        </p:sp>
        <p:sp>
          <p:nvSpPr>
            <p:cNvPr id="22538" name="Text Box 69"/>
            <p:cNvSpPr txBox="1">
              <a:spLocks noChangeArrowheads="1"/>
            </p:cNvSpPr>
            <p:nvPr/>
          </p:nvSpPr>
          <p:spPr bwMode="auto">
            <a:xfrm>
              <a:off x="306" y="1279"/>
              <a:ext cx="128" cy="231"/>
            </a:xfrm>
            <a:prstGeom prst="rect">
              <a:avLst/>
            </a:prstGeom>
            <a:noFill/>
            <a:ln w="9525">
              <a:noFill/>
              <a:miter lim="800000"/>
              <a:headEnd/>
              <a:tailEnd/>
            </a:ln>
          </p:spPr>
          <p:txBody>
            <a:bodyPr wrap="none">
              <a:spAutoFit/>
            </a:bodyPr>
            <a:lstStyle/>
            <a:p>
              <a:r>
                <a:rPr lang="en-US"/>
                <a:t>2</a:t>
              </a:r>
            </a:p>
          </p:txBody>
        </p:sp>
        <p:sp>
          <p:nvSpPr>
            <p:cNvPr id="22539" name="Text Box 70"/>
            <p:cNvSpPr txBox="1">
              <a:spLocks noChangeArrowheads="1"/>
            </p:cNvSpPr>
            <p:nvPr/>
          </p:nvSpPr>
          <p:spPr bwMode="auto">
            <a:xfrm>
              <a:off x="310" y="1467"/>
              <a:ext cx="128" cy="231"/>
            </a:xfrm>
            <a:prstGeom prst="rect">
              <a:avLst/>
            </a:prstGeom>
            <a:noFill/>
            <a:ln w="9525">
              <a:noFill/>
              <a:miter lim="800000"/>
              <a:headEnd/>
              <a:tailEnd/>
            </a:ln>
          </p:spPr>
          <p:txBody>
            <a:bodyPr wrap="none">
              <a:spAutoFit/>
            </a:bodyPr>
            <a:lstStyle/>
            <a:p>
              <a:r>
                <a:rPr lang="en-US"/>
                <a:t>3</a:t>
              </a:r>
            </a:p>
          </p:txBody>
        </p:sp>
        <p:sp>
          <p:nvSpPr>
            <p:cNvPr id="22540" name="Text Box 71"/>
            <p:cNvSpPr txBox="1">
              <a:spLocks noChangeArrowheads="1"/>
            </p:cNvSpPr>
            <p:nvPr/>
          </p:nvSpPr>
          <p:spPr bwMode="auto">
            <a:xfrm>
              <a:off x="302" y="1647"/>
              <a:ext cx="128" cy="231"/>
            </a:xfrm>
            <a:prstGeom prst="rect">
              <a:avLst/>
            </a:prstGeom>
            <a:noFill/>
            <a:ln w="9525">
              <a:noFill/>
              <a:miter lim="800000"/>
              <a:headEnd/>
              <a:tailEnd/>
            </a:ln>
          </p:spPr>
          <p:txBody>
            <a:bodyPr wrap="none">
              <a:spAutoFit/>
            </a:bodyPr>
            <a:lstStyle/>
            <a:p>
              <a:r>
                <a:rPr lang="en-US"/>
                <a:t>4</a:t>
              </a:r>
            </a:p>
          </p:txBody>
        </p:sp>
        <p:sp>
          <p:nvSpPr>
            <p:cNvPr id="22541" name="Text Box 72"/>
            <p:cNvSpPr txBox="1">
              <a:spLocks noChangeArrowheads="1"/>
            </p:cNvSpPr>
            <p:nvPr/>
          </p:nvSpPr>
          <p:spPr bwMode="auto">
            <a:xfrm>
              <a:off x="306" y="1835"/>
              <a:ext cx="128" cy="231"/>
            </a:xfrm>
            <a:prstGeom prst="rect">
              <a:avLst/>
            </a:prstGeom>
            <a:noFill/>
            <a:ln w="9525">
              <a:noFill/>
              <a:miter lim="800000"/>
              <a:headEnd/>
              <a:tailEnd/>
            </a:ln>
          </p:spPr>
          <p:txBody>
            <a:bodyPr wrap="none">
              <a:spAutoFit/>
            </a:bodyPr>
            <a:lstStyle/>
            <a:p>
              <a:r>
                <a:rPr lang="en-US"/>
                <a:t>5</a:t>
              </a:r>
            </a:p>
          </p:txBody>
        </p:sp>
        <p:sp>
          <p:nvSpPr>
            <p:cNvPr id="22542" name="Text Box 73"/>
            <p:cNvSpPr txBox="1">
              <a:spLocks noChangeArrowheads="1"/>
            </p:cNvSpPr>
            <p:nvPr/>
          </p:nvSpPr>
          <p:spPr bwMode="auto">
            <a:xfrm>
              <a:off x="298" y="2019"/>
              <a:ext cx="128" cy="231"/>
            </a:xfrm>
            <a:prstGeom prst="rect">
              <a:avLst/>
            </a:prstGeom>
            <a:noFill/>
            <a:ln w="9525">
              <a:noFill/>
              <a:miter lim="800000"/>
              <a:headEnd/>
              <a:tailEnd/>
            </a:ln>
          </p:spPr>
          <p:txBody>
            <a:bodyPr wrap="none">
              <a:spAutoFit/>
            </a:bodyPr>
            <a:lstStyle/>
            <a:p>
              <a:r>
                <a:rPr lang="en-US"/>
                <a:t>6</a:t>
              </a:r>
            </a:p>
          </p:txBody>
        </p:sp>
        <p:sp>
          <p:nvSpPr>
            <p:cNvPr id="22543" name="Text Box 74"/>
            <p:cNvSpPr txBox="1">
              <a:spLocks noChangeArrowheads="1"/>
            </p:cNvSpPr>
            <p:nvPr/>
          </p:nvSpPr>
          <p:spPr bwMode="auto">
            <a:xfrm>
              <a:off x="302" y="2207"/>
              <a:ext cx="128" cy="231"/>
            </a:xfrm>
            <a:prstGeom prst="rect">
              <a:avLst/>
            </a:prstGeom>
            <a:noFill/>
            <a:ln w="9525">
              <a:noFill/>
              <a:miter lim="800000"/>
              <a:headEnd/>
              <a:tailEnd/>
            </a:ln>
          </p:spPr>
          <p:txBody>
            <a:bodyPr wrap="none">
              <a:spAutoFit/>
            </a:bodyPr>
            <a:lstStyle/>
            <a:p>
              <a:r>
                <a:rPr lang="en-US"/>
                <a:t>7</a:t>
              </a:r>
            </a:p>
          </p:txBody>
        </p:sp>
        <p:sp>
          <p:nvSpPr>
            <p:cNvPr id="22544" name="Line 75"/>
            <p:cNvSpPr>
              <a:spLocks noChangeShapeType="1"/>
            </p:cNvSpPr>
            <p:nvPr/>
          </p:nvSpPr>
          <p:spPr bwMode="auto">
            <a:xfrm>
              <a:off x="484" y="872"/>
              <a:ext cx="1084" cy="0"/>
            </a:xfrm>
            <a:prstGeom prst="line">
              <a:avLst/>
            </a:prstGeom>
            <a:noFill/>
            <a:ln w="28575">
              <a:solidFill>
                <a:schemeClr val="tx1"/>
              </a:solidFill>
              <a:round/>
              <a:headEnd type="arrow" w="med" len="med"/>
              <a:tailEnd type="arrow" w="med" len="med"/>
            </a:ln>
          </p:spPr>
          <p:txBody>
            <a:bodyPr/>
            <a:lstStyle/>
            <a:p>
              <a:endParaRPr lang="en-US"/>
            </a:p>
          </p:txBody>
        </p:sp>
        <p:sp>
          <p:nvSpPr>
            <p:cNvPr id="22545" name="Text Box 76"/>
            <p:cNvSpPr txBox="1">
              <a:spLocks noChangeArrowheads="1"/>
            </p:cNvSpPr>
            <p:nvPr/>
          </p:nvSpPr>
          <p:spPr bwMode="auto">
            <a:xfrm>
              <a:off x="758" y="711"/>
              <a:ext cx="475" cy="192"/>
            </a:xfrm>
            <a:prstGeom prst="rect">
              <a:avLst/>
            </a:prstGeom>
            <a:noFill/>
            <a:ln w="9525">
              <a:noFill/>
              <a:miter lim="800000"/>
              <a:headEnd/>
              <a:tailEnd/>
            </a:ln>
          </p:spPr>
          <p:txBody>
            <a:bodyPr>
              <a:spAutoFit/>
            </a:bodyPr>
            <a:lstStyle/>
            <a:p>
              <a:r>
                <a:rPr lang="en-US" sz="1400" b="1"/>
                <a:t>27-bits</a:t>
              </a:r>
            </a:p>
          </p:txBody>
        </p:sp>
        <p:grpSp>
          <p:nvGrpSpPr>
            <p:cNvPr id="6" name="Group 77"/>
            <p:cNvGrpSpPr>
              <a:grpSpLocks/>
            </p:cNvGrpSpPr>
            <p:nvPr/>
          </p:nvGrpSpPr>
          <p:grpSpPr bwMode="auto">
            <a:xfrm>
              <a:off x="476" y="934"/>
              <a:ext cx="1096" cy="1465"/>
              <a:chOff x="476" y="934"/>
              <a:chExt cx="1096" cy="1465"/>
            </a:xfrm>
          </p:grpSpPr>
          <p:sp>
            <p:nvSpPr>
              <p:cNvPr id="22547" name="Rectangle 78"/>
              <p:cNvSpPr>
                <a:spLocks noChangeArrowheads="1"/>
              </p:cNvSpPr>
              <p:nvPr/>
            </p:nvSpPr>
            <p:spPr bwMode="auto">
              <a:xfrm>
                <a:off x="476" y="93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48" name="Rectangle 79"/>
              <p:cNvSpPr>
                <a:spLocks noChangeArrowheads="1"/>
              </p:cNvSpPr>
              <p:nvPr/>
            </p:nvSpPr>
            <p:spPr bwMode="auto">
              <a:xfrm>
                <a:off x="476" y="1118"/>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49" name="Rectangle 80"/>
              <p:cNvSpPr>
                <a:spLocks noChangeArrowheads="1"/>
              </p:cNvSpPr>
              <p:nvPr/>
            </p:nvSpPr>
            <p:spPr bwMode="auto">
              <a:xfrm>
                <a:off x="476" y="1300"/>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0" name="Rectangle 81"/>
              <p:cNvSpPr>
                <a:spLocks noChangeArrowheads="1"/>
              </p:cNvSpPr>
              <p:nvPr/>
            </p:nvSpPr>
            <p:spPr bwMode="auto">
              <a:xfrm>
                <a:off x="476" y="1484"/>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1" name="Rectangle 82"/>
              <p:cNvSpPr>
                <a:spLocks noChangeArrowheads="1"/>
              </p:cNvSpPr>
              <p:nvPr/>
            </p:nvSpPr>
            <p:spPr bwMode="auto">
              <a:xfrm>
                <a:off x="476" y="166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2" name="Rectangle 83"/>
              <p:cNvSpPr>
                <a:spLocks noChangeArrowheads="1"/>
              </p:cNvSpPr>
              <p:nvPr/>
            </p:nvSpPr>
            <p:spPr bwMode="auto">
              <a:xfrm>
                <a:off x="476" y="1853"/>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3" name="Rectangle 84"/>
              <p:cNvSpPr>
                <a:spLocks noChangeArrowheads="1"/>
              </p:cNvSpPr>
              <p:nvPr/>
            </p:nvSpPr>
            <p:spPr bwMode="auto">
              <a:xfrm>
                <a:off x="476" y="2035"/>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sp>
            <p:nvSpPr>
              <p:cNvPr id="22554" name="Rectangle 85"/>
              <p:cNvSpPr>
                <a:spLocks noChangeArrowheads="1"/>
              </p:cNvSpPr>
              <p:nvPr/>
            </p:nvSpPr>
            <p:spPr bwMode="auto">
              <a:xfrm>
                <a:off x="476" y="2219"/>
                <a:ext cx="1096" cy="180"/>
              </a:xfrm>
              <a:prstGeom prst="rect">
                <a:avLst/>
              </a:prstGeom>
              <a:solidFill>
                <a:srgbClr val="CC6600"/>
              </a:solidFill>
              <a:ln w="9525" algn="ctr">
                <a:solidFill>
                  <a:schemeClr val="tx1"/>
                </a:solidFill>
                <a:miter lim="800000"/>
                <a:headEnd/>
                <a:tailEnd/>
              </a:ln>
            </p:spPr>
            <p:txBody>
              <a:bodyPr wrap="none" anchor="ctr"/>
              <a:lstStyle/>
              <a:p>
                <a:endParaRPr lang="en-US"/>
              </a:p>
            </p:txBody>
          </p:sp>
        </p:grpSp>
      </p:grpSp>
      <p:sp>
        <p:nvSpPr>
          <p:cNvPr id="22535" name="Text Box 87"/>
          <p:cNvSpPr txBox="1">
            <a:spLocks noChangeArrowheads="1"/>
          </p:cNvSpPr>
          <p:nvPr/>
        </p:nvSpPr>
        <p:spPr bwMode="auto">
          <a:xfrm>
            <a:off x="4464050" y="2281238"/>
            <a:ext cx="990600" cy="579437"/>
          </a:xfrm>
          <a:prstGeom prst="rect">
            <a:avLst/>
          </a:prstGeom>
          <a:noFill/>
          <a:ln w="9525">
            <a:noFill/>
            <a:miter lim="800000"/>
            <a:headEnd/>
            <a:tailEnd/>
          </a:ln>
        </p:spPr>
        <p:txBody>
          <a:bodyPr>
            <a:spAutoFit/>
          </a:bodyPr>
          <a:lstStyle/>
          <a:p>
            <a:pPr algn="ctr">
              <a:spcBef>
                <a:spcPct val="50000"/>
              </a:spcBef>
            </a:pPr>
            <a:r>
              <a:rPr lang="en-US" sz="3200" b="1"/>
              <a:t>OR</a:t>
            </a:r>
          </a:p>
        </p:txBody>
      </p:sp>
      <p:grpSp>
        <p:nvGrpSpPr>
          <p:cNvPr id="61" name="Group 60"/>
          <p:cNvGrpSpPr/>
          <p:nvPr/>
        </p:nvGrpSpPr>
        <p:grpSpPr>
          <a:xfrm>
            <a:off x="8007175" y="0"/>
            <a:ext cx="1297463" cy="1013254"/>
            <a:chOff x="4996248" y="3118022"/>
            <a:chExt cx="1297463" cy="1013254"/>
          </a:xfrm>
        </p:grpSpPr>
        <p:sp>
          <p:nvSpPr>
            <p:cNvPr id="62" name="Right Triangle 61"/>
            <p:cNvSpPr/>
            <p:nvPr/>
          </p:nvSpPr>
          <p:spPr bwMode="auto">
            <a:xfrm rot="10800000">
              <a:off x="4996248" y="3118022"/>
              <a:ext cx="1161535" cy="1013254"/>
            </a:xfrm>
            <a:prstGeom prst="r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TextBox 62"/>
            <p:cNvSpPr txBox="1"/>
            <p:nvPr/>
          </p:nvSpPr>
          <p:spPr>
            <a:xfrm>
              <a:off x="5268100" y="3118022"/>
              <a:ext cx="1025611" cy="307777"/>
            </a:xfrm>
            <a:prstGeom prst="rect">
              <a:avLst/>
            </a:prstGeom>
            <a:noFill/>
          </p:spPr>
          <p:txBody>
            <a:bodyPr wrap="square" rtlCol="0">
              <a:spAutoFit/>
            </a:bodyPr>
            <a:lstStyle/>
            <a:p>
              <a:r>
                <a:rPr lang="en-US" sz="1400" dirty="0" smtClean="0"/>
                <a:t>   28nm</a:t>
              </a:r>
              <a:endParaRPr lang="en-US" sz="1400" dirty="0"/>
            </a:p>
          </p:txBody>
        </p:sp>
        <p:pic>
          <p:nvPicPr>
            <p:cNvPr id="64" name="Picture 63" descr="StratixV_pms_jpg.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494019" y="3381294"/>
              <a:ext cx="546323" cy="151149"/>
            </a:xfrm>
            <a:prstGeom prst="rect">
              <a:avLst/>
            </a:prstGeom>
          </p:spPr>
        </p:pic>
        <p:pic>
          <p:nvPicPr>
            <p:cNvPr id="65" name="Picture 64" descr="CycloneV_pms_jpg.jpg"/>
            <p:cNvPicPr>
              <a:picLocks noChangeAspect="1"/>
            </p:cNvPicPr>
            <p:nvPr/>
          </p:nvPicPr>
          <p:blipFill>
            <a:blip r:embed="rId4" cstate="email">
              <a:clrChange>
                <a:clrFrom>
                  <a:srgbClr val="FFFFFF"/>
                </a:clrFrom>
                <a:clrTo>
                  <a:srgbClr val="FFFFFF">
                    <a:alpha val="0"/>
                  </a:srgbClr>
                </a:clrTo>
              </a:clrChange>
            </a:blip>
            <a:stretch>
              <a:fillRect/>
            </a:stretch>
          </p:blipFill>
          <p:spPr>
            <a:xfrm>
              <a:off x="5629275" y="3516874"/>
              <a:ext cx="530208" cy="147574"/>
            </a:xfrm>
            <a:prstGeom prst="rect">
              <a:avLst/>
            </a:prstGeom>
          </p:spPr>
        </p:pic>
        <p:pic>
          <p:nvPicPr>
            <p:cNvPr id="66" name="Picture 65" descr="ArriaV_cmyk_jpg.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732144" y="3624224"/>
              <a:ext cx="417813" cy="139968"/>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ja-JP" dirty="0" smtClean="0">
                <a:ea typeface="ＭＳ Ｐゴシック" pitchFamily="34" charset="-128"/>
              </a:rPr>
              <a:t>Harden Biased Rounding Block</a:t>
            </a:r>
            <a:endParaRPr lang="en-US" dirty="0" smtClean="0">
              <a:ea typeface="ＭＳ Ｐゴシック" pitchFamily="34" charset="-128"/>
            </a:endParaRPr>
          </a:p>
        </p:txBody>
      </p:sp>
      <p:sp>
        <p:nvSpPr>
          <p:cNvPr id="23555" name="Rectangle 3"/>
          <p:cNvSpPr>
            <a:spLocks noChangeArrowheads="1"/>
          </p:cNvSpPr>
          <p:nvPr/>
        </p:nvSpPr>
        <p:spPr bwMode="auto">
          <a:xfrm>
            <a:off x="5867400" y="2339975"/>
            <a:ext cx="3033713" cy="1949450"/>
          </a:xfrm>
          <a:prstGeom prst="rect">
            <a:avLst/>
          </a:prstGeom>
          <a:noFill/>
          <a:ln w="9525" algn="ctr">
            <a:noFill/>
            <a:miter lim="800000"/>
            <a:headEnd/>
            <a:tailEnd/>
          </a:ln>
        </p:spPr>
        <p:txBody>
          <a:bodyPr>
            <a:spAutoFit/>
          </a:bodyPr>
          <a:lstStyle/>
          <a:p>
            <a:pPr eaLnBrk="0" hangingPunct="0">
              <a:spcBef>
                <a:spcPct val="20000"/>
              </a:spcBef>
              <a:buClr>
                <a:srgbClr val="003399"/>
              </a:buClr>
              <a:buSzPct val="100000"/>
              <a:buFont typeface="Times New Roman" pitchFamily="18" charset="0"/>
              <a:buChar char="•"/>
            </a:pPr>
            <a:r>
              <a:rPr lang="en-US" sz="2100" b="1">
                <a:cs typeface="Arial" charset="0"/>
              </a:rPr>
              <a:t> Step 1: Add 0.5</a:t>
            </a:r>
          </a:p>
          <a:p>
            <a:pPr eaLnBrk="0" hangingPunct="0">
              <a:spcBef>
                <a:spcPct val="20000"/>
              </a:spcBef>
              <a:buClr>
                <a:srgbClr val="003399"/>
              </a:buClr>
              <a:buSzPct val="100000"/>
              <a:buFont typeface="Times New Roman" pitchFamily="18" charset="0"/>
              <a:buChar char="•"/>
            </a:pPr>
            <a:endParaRPr lang="en-US" sz="2100" b="1">
              <a:cs typeface="Arial" charset="0"/>
            </a:endParaRPr>
          </a:p>
          <a:p>
            <a:pPr eaLnBrk="0" hangingPunct="0">
              <a:spcBef>
                <a:spcPct val="20000"/>
              </a:spcBef>
              <a:buClr>
                <a:srgbClr val="003399"/>
              </a:buClr>
              <a:buSzPct val="100000"/>
              <a:buFont typeface="Times New Roman" pitchFamily="18" charset="0"/>
              <a:buChar char="•"/>
            </a:pPr>
            <a:r>
              <a:rPr lang="en-US" sz="2100" b="1">
                <a:cs typeface="Arial" charset="0"/>
              </a:rPr>
              <a:t> Step 2: Truncate</a:t>
            </a:r>
          </a:p>
          <a:p>
            <a:pPr eaLnBrk="0" hangingPunct="0">
              <a:spcBef>
                <a:spcPct val="20000"/>
              </a:spcBef>
              <a:buClr>
                <a:srgbClr val="003399"/>
              </a:buClr>
              <a:buSzPct val="100000"/>
              <a:buFont typeface="Times New Roman" pitchFamily="18" charset="0"/>
              <a:buChar char="•"/>
            </a:pPr>
            <a:endParaRPr lang="en-US" sz="2100" b="1">
              <a:cs typeface="Arial" charset="0"/>
            </a:endParaRPr>
          </a:p>
          <a:p>
            <a:pPr eaLnBrk="0" hangingPunct="0">
              <a:spcBef>
                <a:spcPct val="20000"/>
              </a:spcBef>
              <a:buClr>
                <a:srgbClr val="003399"/>
              </a:buClr>
              <a:buSzPct val="100000"/>
              <a:buFont typeface="Times New Roman" pitchFamily="18" charset="0"/>
              <a:buNone/>
            </a:pPr>
            <a:endParaRPr lang="en-US" sz="2100" b="1">
              <a:cs typeface="Arial" charset="0"/>
            </a:endParaRPr>
          </a:p>
        </p:txBody>
      </p:sp>
      <p:sp>
        <p:nvSpPr>
          <p:cNvPr id="23556" name="Text Box 4"/>
          <p:cNvSpPr txBox="1">
            <a:spLocks noChangeArrowheads="1"/>
          </p:cNvSpPr>
          <p:nvPr/>
        </p:nvSpPr>
        <p:spPr bwMode="auto">
          <a:xfrm>
            <a:off x="438150" y="4800600"/>
            <a:ext cx="6115050" cy="581025"/>
          </a:xfrm>
          <a:prstGeom prst="rect">
            <a:avLst/>
          </a:prstGeom>
          <a:noFill/>
          <a:ln w="9525">
            <a:noFill/>
            <a:miter lim="800000"/>
            <a:headEnd/>
            <a:tailEnd/>
          </a:ln>
        </p:spPr>
        <p:txBody>
          <a:bodyPr>
            <a:spAutoFit/>
          </a:bodyPr>
          <a:lstStyle/>
          <a:p>
            <a:pPr>
              <a:spcBef>
                <a:spcPct val="50000"/>
              </a:spcBef>
            </a:pPr>
            <a:r>
              <a:rPr lang="en-US" sz="1600"/>
              <a:t>Simplest rounding method, has hardware support in Variable Precision DSP Block </a:t>
            </a:r>
          </a:p>
        </p:txBody>
      </p:sp>
      <p:sp>
        <p:nvSpPr>
          <p:cNvPr id="23557" name="Text Box 5"/>
          <p:cNvSpPr txBox="1">
            <a:spLocks noChangeArrowheads="1"/>
          </p:cNvSpPr>
          <p:nvPr/>
        </p:nvSpPr>
        <p:spPr bwMode="auto">
          <a:xfrm>
            <a:off x="581025" y="1476375"/>
            <a:ext cx="1800225" cy="2843213"/>
          </a:xfrm>
          <a:prstGeom prst="rect">
            <a:avLst/>
          </a:prstGeom>
          <a:noFill/>
          <a:ln w="9525">
            <a:noFill/>
            <a:miter lim="800000"/>
            <a:headEnd/>
            <a:tailEnd/>
          </a:ln>
        </p:spPr>
        <p:txBody>
          <a:bodyPr>
            <a:spAutoFit/>
          </a:bodyPr>
          <a:lstStyle/>
          <a:p>
            <a:pPr>
              <a:spcBef>
                <a:spcPct val="50000"/>
              </a:spcBef>
            </a:pPr>
            <a:r>
              <a:rPr lang="en-US"/>
              <a:t>Example 1</a:t>
            </a:r>
          </a:p>
          <a:p>
            <a:pPr>
              <a:spcBef>
                <a:spcPct val="50000"/>
              </a:spcBef>
            </a:pPr>
            <a:r>
              <a:rPr lang="en-US"/>
              <a:t> 44.2</a:t>
            </a:r>
          </a:p>
          <a:p>
            <a:pPr>
              <a:spcBef>
                <a:spcPct val="50000"/>
              </a:spcBef>
            </a:pPr>
            <a:r>
              <a:rPr lang="en-US"/>
              <a:t>+ 0.5</a:t>
            </a:r>
          </a:p>
          <a:p>
            <a:pPr>
              <a:spcBef>
                <a:spcPct val="50000"/>
              </a:spcBef>
            </a:pPr>
            <a:r>
              <a:rPr lang="en-US"/>
              <a:t>= 44.7</a:t>
            </a:r>
          </a:p>
          <a:p>
            <a:pPr>
              <a:spcBef>
                <a:spcPct val="50000"/>
              </a:spcBef>
            </a:pPr>
            <a:r>
              <a:rPr lang="en-US"/>
              <a:t>After truncation</a:t>
            </a:r>
          </a:p>
          <a:p>
            <a:pPr>
              <a:spcBef>
                <a:spcPct val="50000"/>
              </a:spcBef>
            </a:pPr>
            <a:r>
              <a:rPr lang="en-US"/>
              <a:t>= 44</a:t>
            </a:r>
          </a:p>
          <a:p>
            <a:pPr>
              <a:spcBef>
                <a:spcPct val="50000"/>
              </a:spcBef>
            </a:pPr>
            <a:endParaRPr lang="en-US"/>
          </a:p>
        </p:txBody>
      </p:sp>
      <p:sp>
        <p:nvSpPr>
          <p:cNvPr id="23558" name="Text Box 6"/>
          <p:cNvSpPr txBox="1">
            <a:spLocks noChangeArrowheads="1"/>
          </p:cNvSpPr>
          <p:nvPr/>
        </p:nvSpPr>
        <p:spPr bwMode="auto">
          <a:xfrm>
            <a:off x="3076575" y="1495425"/>
            <a:ext cx="1800225" cy="2843213"/>
          </a:xfrm>
          <a:prstGeom prst="rect">
            <a:avLst/>
          </a:prstGeom>
          <a:noFill/>
          <a:ln w="9525">
            <a:noFill/>
            <a:miter lim="800000"/>
            <a:headEnd/>
            <a:tailEnd/>
          </a:ln>
        </p:spPr>
        <p:txBody>
          <a:bodyPr>
            <a:spAutoFit/>
          </a:bodyPr>
          <a:lstStyle/>
          <a:p>
            <a:pPr>
              <a:spcBef>
                <a:spcPct val="50000"/>
              </a:spcBef>
            </a:pPr>
            <a:r>
              <a:rPr lang="en-US"/>
              <a:t>Example 2</a:t>
            </a:r>
          </a:p>
          <a:p>
            <a:pPr>
              <a:spcBef>
                <a:spcPct val="50000"/>
              </a:spcBef>
            </a:pPr>
            <a:r>
              <a:rPr lang="en-US"/>
              <a:t> 44.6</a:t>
            </a:r>
          </a:p>
          <a:p>
            <a:pPr>
              <a:spcBef>
                <a:spcPct val="50000"/>
              </a:spcBef>
            </a:pPr>
            <a:r>
              <a:rPr lang="en-US"/>
              <a:t>+ 0.5</a:t>
            </a:r>
          </a:p>
          <a:p>
            <a:pPr>
              <a:spcBef>
                <a:spcPct val="50000"/>
              </a:spcBef>
            </a:pPr>
            <a:r>
              <a:rPr lang="en-US"/>
              <a:t>= 45.1</a:t>
            </a:r>
          </a:p>
          <a:p>
            <a:pPr>
              <a:spcBef>
                <a:spcPct val="50000"/>
              </a:spcBef>
            </a:pPr>
            <a:r>
              <a:rPr lang="en-US"/>
              <a:t>After truncation</a:t>
            </a:r>
          </a:p>
          <a:p>
            <a:pPr>
              <a:spcBef>
                <a:spcPct val="50000"/>
              </a:spcBef>
            </a:pPr>
            <a:r>
              <a:rPr lang="en-US"/>
              <a:t>= 45</a:t>
            </a:r>
          </a:p>
          <a:p>
            <a:pPr>
              <a:spcBef>
                <a:spcPct val="50000"/>
              </a:spcBef>
            </a:pPr>
            <a:endParaRPr lang="en-US"/>
          </a:p>
        </p:txBody>
      </p:sp>
      <p:grpSp>
        <p:nvGrpSpPr>
          <p:cNvPr id="9" name="Group 8"/>
          <p:cNvGrpSpPr/>
          <p:nvPr/>
        </p:nvGrpSpPr>
        <p:grpSpPr>
          <a:xfrm>
            <a:off x="7982464" y="0"/>
            <a:ext cx="1297463" cy="1013254"/>
            <a:chOff x="7982464" y="0"/>
            <a:chExt cx="1297463" cy="1013254"/>
          </a:xfrm>
        </p:grpSpPr>
        <p:sp>
          <p:nvSpPr>
            <p:cNvPr id="10" name="Right Triangle 9"/>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12" name="Picture 11" descr="CycloneV_pms_jpg.jpg"/>
            <p:cNvPicPr>
              <a:picLocks noChangeAspect="1"/>
            </p:cNvPicPr>
            <p:nvPr/>
          </p:nvPicPr>
          <p:blipFill>
            <a:blip r:embed="rId3"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13" name="Picture 12" descr="ArriaV_cmyk_jpg.jpg"/>
            <p:cNvPicPr>
              <a:picLocks noChangeAspect="1"/>
            </p:cNvPicPr>
            <p:nvPr/>
          </p:nvPicPr>
          <p:blipFill>
            <a:blip r:embed="rId4"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65681" y="1818057"/>
            <a:ext cx="6903959" cy="4114800"/>
          </a:xfrm>
          <a:prstGeom prst="rect">
            <a:avLst/>
          </a:prstGeom>
          <a:gradFill rotWithShape="1">
            <a:gsLst>
              <a:gs pos="0">
                <a:srgbClr val="EAEAEA">
                  <a:alpha val="29999"/>
                </a:srgbClr>
              </a:gs>
              <a:gs pos="100000">
                <a:srgbClr val="B8B8B8">
                  <a:alpha val="29999"/>
                </a:srgbClr>
              </a:gs>
            </a:gsLst>
            <a:path path="shape">
              <a:fillToRect l="50000" t="50000" r="50000" b="50000"/>
            </a:path>
          </a:gradFill>
          <a:ln w="9525" algn="ctr">
            <a:noFill/>
            <a:miter lim="800000"/>
            <a:headEnd/>
            <a:tailEnd/>
          </a:ln>
        </p:spPr>
        <p:txBody>
          <a:bodyPr wrap="none" anchor="ctr"/>
          <a:lstStyle/>
          <a:p>
            <a:endParaRPr lang="en-US"/>
          </a:p>
        </p:txBody>
      </p:sp>
      <p:sp>
        <p:nvSpPr>
          <p:cNvPr id="27651" name="Rectangle 3"/>
          <p:cNvSpPr>
            <a:spLocks noGrp="1" noChangeArrowheads="1"/>
          </p:cNvSpPr>
          <p:nvPr>
            <p:ph type="title"/>
          </p:nvPr>
        </p:nvSpPr>
        <p:spPr>
          <a:xfrm>
            <a:off x="305683" y="250473"/>
            <a:ext cx="8331200" cy="914400"/>
          </a:xfrm>
        </p:spPr>
        <p:txBody>
          <a:bodyPr/>
          <a:lstStyle/>
          <a:p>
            <a:r>
              <a:rPr lang="en-GB" altLang="ja-JP" dirty="0" smtClean="0">
                <a:ea typeface="ＭＳ Ｐゴシック"/>
                <a:cs typeface="ＭＳ Ｐゴシック"/>
              </a:rPr>
              <a:t>Systolic Parallel Filter Mode (1/2) </a:t>
            </a:r>
            <a:r>
              <a:rPr lang="en-GB" altLang="ja-JP" sz="2800" dirty="0" smtClean="0">
                <a:ea typeface="ＭＳ Ｐゴシック"/>
                <a:cs typeface="ＭＳ Ｐゴシック"/>
              </a:rPr>
              <a:t/>
            </a:r>
            <a:br>
              <a:rPr lang="en-GB" altLang="ja-JP" sz="2800" dirty="0" smtClean="0">
                <a:ea typeface="ＭＳ Ｐゴシック"/>
                <a:cs typeface="ＭＳ Ｐゴシック"/>
              </a:rPr>
            </a:br>
            <a:endParaRPr lang="en-US" sz="2000" dirty="0" smtClean="0">
              <a:ea typeface="ＭＳ Ｐゴシック"/>
              <a:cs typeface="ＭＳ Ｐゴシック"/>
            </a:endParaRPr>
          </a:p>
        </p:txBody>
      </p:sp>
      <p:sp>
        <p:nvSpPr>
          <p:cNvPr id="81" name="Rectangle 3"/>
          <p:cNvSpPr>
            <a:spLocks noGrp="1" noChangeArrowheads="1"/>
          </p:cNvSpPr>
          <p:nvPr>
            <p:ph idx="1"/>
          </p:nvPr>
        </p:nvSpPr>
        <p:spPr>
          <a:xfrm>
            <a:off x="339549" y="1085851"/>
            <a:ext cx="8331200" cy="720372"/>
          </a:xfrm>
        </p:spPr>
        <p:txBody>
          <a:bodyPr/>
          <a:lstStyle/>
          <a:p>
            <a:pPr marL="231775" indent="-231775"/>
            <a:r>
              <a:rPr lang="en-US" sz="2000" dirty="0" smtClean="0"/>
              <a:t>18-bit precision mode, using pre-adder and internal coefficient</a:t>
            </a:r>
          </a:p>
        </p:txBody>
      </p:sp>
      <p:sp>
        <p:nvSpPr>
          <p:cNvPr id="82" name="Slide Number Placeholder 3"/>
          <p:cNvSpPr>
            <a:spLocks noGrp="1"/>
          </p:cNvSpPr>
          <p:nvPr>
            <p:ph type="sldNum" sz="quarter" idx="10"/>
          </p:nvPr>
        </p:nvSpPr>
        <p:spPr>
          <a:noFill/>
        </p:spPr>
        <p:txBody>
          <a:bodyPr/>
          <a:lstStyle/>
          <a:p>
            <a:fld id="{D7D62949-75FF-449E-9923-9792D40DD734}" type="slidenum">
              <a:rPr lang="en-US" smtClean="0">
                <a:latin typeface="Arial" pitchFamily="34" charset="0"/>
              </a:rPr>
              <a:pPr/>
              <a:t>14</a:t>
            </a:fld>
            <a:endParaRPr lang="en-US" smtClean="0">
              <a:latin typeface="Arial" pitchFamily="34" charset="0"/>
            </a:endParaRPr>
          </a:p>
        </p:txBody>
      </p:sp>
      <p:sp>
        <p:nvSpPr>
          <p:cNvPr id="27652" name="Text Box 4"/>
          <p:cNvSpPr txBox="1">
            <a:spLocks noChangeArrowheads="1"/>
          </p:cNvSpPr>
          <p:nvPr/>
        </p:nvSpPr>
        <p:spPr bwMode="auto">
          <a:xfrm>
            <a:off x="7882016" y="4935751"/>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44 </a:t>
            </a:r>
            <a:r>
              <a:rPr lang="en-US" dirty="0" smtClean="0">
                <a:cs typeface="Arial" pitchFamily="34" charset="0"/>
              </a:rPr>
              <a:t>Bits</a:t>
            </a:r>
            <a:endParaRPr lang="en-US" dirty="0">
              <a:cs typeface="Arial" pitchFamily="34" charset="0"/>
            </a:endParaRPr>
          </a:p>
        </p:txBody>
      </p:sp>
      <p:sp>
        <p:nvSpPr>
          <p:cNvPr id="27654" name="Rectangle 8"/>
          <p:cNvSpPr>
            <a:spLocks noChangeArrowheads="1"/>
          </p:cNvSpPr>
          <p:nvPr/>
        </p:nvSpPr>
        <p:spPr bwMode="auto">
          <a:xfrm>
            <a:off x="2146744" y="1933945"/>
            <a:ext cx="490537" cy="698500"/>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Char char="•"/>
            </a:pPr>
            <a:endParaRPr lang="en-US">
              <a:cs typeface="Arial" pitchFamily="34" charset="0"/>
            </a:endParaRPr>
          </a:p>
        </p:txBody>
      </p:sp>
      <p:sp>
        <p:nvSpPr>
          <p:cNvPr id="27655" name="Line 9"/>
          <p:cNvSpPr>
            <a:spLocks noChangeShapeType="1"/>
          </p:cNvSpPr>
          <p:nvPr/>
        </p:nvSpPr>
        <p:spPr bwMode="auto">
          <a:xfrm flipH="1">
            <a:off x="5785294" y="1754557"/>
            <a:ext cx="0" cy="493713"/>
          </a:xfrm>
          <a:prstGeom prst="line">
            <a:avLst/>
          </a:prstGeom>
          <a:noFill/>
          <a:ln w="38100">
            <a:solidFill>
              <a:schemeClr val="tx1"/>
            </a:solidFill>
            <a:round/>
            <a:headEnd/>
            <a:tailEnd type="triangle" w="med" len="med"/>
          </a:ln>
        </p:spPr>
        <p:txBody>
          <a:bodyPr/>
          <a:lstStyle/>
          <a:p>
            <a:endParaRPr lang="en-US"/>
          </a:p>
        </p:txBody>
      </p:sp>
      <p:sp>
        <p:nvSpPr>
          <p:cNvPr id="27656" name="Line 10"/>
          <p:cNvSpPr>
            <a:spLocks noChangeShapeType="1"/>
          </p:cNvSpPr>
          <p:nvPr/>
        </p:nvSpPr>
        <p:spPr bwMode="auto">
          <a:xfrm flipV="1">
            <a:off x="5659881" y="1914895"/>
            <a:ext cx="254000" cy="131762"/>
          </a:xfrm>
          <a:prstGeom prst="line">
            <a:avLst/>
          </a:prstGeom>
          <a:noFill/>
          <a:ln w="57150">
            <a:solidFill>
              <a:schemeClr val="tx1"/>
            </a:solidFill>
            <a:round/>
            <a:headEnd/>
            <a:tailEnd/>
          </a:ln>
        </p:spPr>
        <p:txBody>
          <a:bodyPr/>
          <a:lstStyle/>
          <a:p>
            <a:endParaRPr lang="en-US"/>
          </a:p>
        </p:txBody>
      </p:sp>
      <p:sp>
        <p:nvSpPr>
          <p:cNvPr id="27657" name="Text Box 11"/>
          <p:cNvSpPr txBox="1">
            <a:spLocks noChangeArrowheads="1"/>
          </p:cNvSpPr>
          <p:nvPr/>
        </p:nvSpPr>
        <p:spPr bwMode="auto">
          <a:xfrm>
            <a:off x="4762944" y="1813295"/>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44 </a:t>
            </a:r>
            <a:r>
              <a:rPr lang="en-US" dirty="0" smtClean="0">
                <a:cs typeface="Arial" pitchFamily="34" charset="0"/>
              </a:rPr>
              <a:t>Bits</a:t>
            </a:r>
            <a:endParaRPr lang="en-US" dirty="0">
              <a:cs typeface="Arial" pitchFamily="34" charset="0"/>
            </a:endParaRPr>
          </a:p>
        </p:txBody>
      </p:sp>
      <p:sp>
        <p:nvSpPr>
          <p:cNvPr id="27659" name="Rectangle 15"/>
          <p:cNvSpPr>
            <a:spLocks noChangeArrowheads="1"/>
          </p:cNvSpPr>
          <p:nvPr/>
        </p:nvSpPr>
        <p:spPr bwMode="auto">
          <a:xfrm>
            <a:off x="2146744" y="4696195"/>
            <a:ext cx="490537" cy="736600"/>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Char char="•"/>
            </a:pPr>
            <a:endParaRPr lang="en-US">
              <a:cs typeface="Arial" pitchFamily="34" charset="0"/>
            </a:endParaRPr>
          </a:p>
        </p:txBody>
      </p:sp>
      <p:sp>
        <p:nvSpPr>
          <p:cNvPr id="27660" name="Line 16"/>
          <p:cNvSpPr>
            <a:spLocks noChangeShapeType="1"/>
          </p:cNvSpPr>
          <p:nvPr/>
        </p:nvSpPr>
        <p:spPr bwMode="auto">
          <a:xfrm>
            <a:off x="2646806" y="5002582"/>
            <a:ext cx="246296" cy="0"/>
          </a:xfrm>
          <a:prstGeom prst="line">
            <a:avLst/>
          </a:prstGeom>
          <a:noFill/>
          <a:ln w="38100">
            <a:solidFill>
              <a:schemeClr val="tx1"/>
            </a:solidFill>
            <a:round/>
            <a:headEnd/>
            <a:tailEnd type="triangle" w="med" len="med"/>
          </a:ln>
        </p:spPr>
        <p:txBody>
          <a:bodyPr/>
          <a:lstStyle/>
          <a:p>
            <a:endParaRPr lang="en-US"/>
          </a:p>
        </p:txBody>
      </p:sp>
      <p:sp>
        <p:nvSpPr>
          <p:cNvPr id="27661" name="Line 17"/>
          <p:cNvSpPr>
            <a:spLocks noChangeShapeType="1"/>
          </p:cNvSpPr>
          <p:nvPr/>
        </p:nvSpPr>
        <p:spPr bwMode="auto">
          <a:xfrm>
            <a:off x="2646805" y="2411782"/>
            <a:ext cx="246297" cy="0"/>
          </a:xfrm>
          <a:prstGeom prst="line">
            <a:avLst/>
          </a:prstGeom>
          <a:noFill/>
          <a:ln w="38100">
            <a:solidFill>
              <a:schemeClr val="tx1"/>
            </a:solidFill>
            <a:round/>
            <a:headEnd/>
            <a:tailEnd type="triangle" w="med" len="med"/>
          </a:ln>
        </p:spPr>
        <p:txBody>
          <a:bodyPr/>
          <a:lstStyle/>
          <a:p>
            <a:endParaRPr lang="en-US"/>
          </a:p>
        </p:txBody>
      </p:sp>
      <p:sp>
        <p:nvSpPr>
          <p:cNvPr id="27662" name="Line 18"/>
          <p:cNvSpPr>
            <a:spLocks noChangeShapeType="1"/>
          </p:cNvSpPr>
          <p:nvPr/>
        </p:nvSpPr>
        <p:spPr bwMode="auto">
          <a:xfrm flipV="1">
            <a:off x="3192906" y="2741982"/>
            <a:ext cx="0" cy="558800"/>
          </a:xfrm>
          <a:prstGeom prst="line">
            <a:avLst/>
          </a:prstGeom>
          <a:noFill/>
          <a:ln w="38100">
            <a:solidFill>
              <a:schemeClr val="tx1"/>
            </a:solidFill>
            <a:round/>
            <a:headEnd/>
            <a:tailEnd type="triangle" w="med" len="med"/>
          </a:ln>
        </p:spPr>
        <p:txBody>
          <a:bodyPr/>
          <a:lstStyle/>
          <a:p>
            <a:endParaRPr lang="en-US"/>
          </a:p>
        </p:txBody>
      </p:sp>
      <p:grpSp>
        <p:nvGrpSpPr>
          <p:cNvPr id="4" name="Group 19"/>
          <p:cNvGrpSpPr>
            <a:grpSpLocks/>
          </p:cNvGrpSpPr>
          <p:nvPr/>
        </p:nvGrpSpPr>
        <p:grpSpPr bwMode="auto">
          <a:xfrm>
            <a:off x="2075306" y="2724520"/>
            <a:ext cx="595313" cy="665162"/>
            <a:chOff x="2352" y="785"/>
            <a:chExt cx="791" cy="763"/>
          </a:xfrm>
          <a:solidFill>
            <a:schemeClr val="accent2">
              <a:lumMod val="20000"/>
              <a:lumOff val="80000"/>
            </a:schemeClr>
          </a:solidFill>
        </p:grpSpPr>
        <p:sp>
          <p:nvSpPr>
            <p:cNvPr id="27716" name="Rectangle 20"/>
            <p:cNvSpPr>
              <a:spLocks noChangeArrowheads="1"/>
            </p:cNvSpPr>
            <p:nvPr/>
          </p:nvSpPr>
          <p:spPr bwMode="auto">
            <a:xfrm>
              <a:off x="2352" y="785"/>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7" name="Rectangle 21"/>
            <p:cNvSpPr>
              <a:spLocks noChangeArrowheads="1"/>
            </p:cNvSpPr>
            <p:nvPr/>
          </p:nvSpPr>
          <p:spPr bwMode="auto">
            <a:xfrm>
              <a:off x="2355" y="881"/>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8" name="Rectangle 22"/>
            <p:cNvSpPr>
              <a:spLocks noChangeArrowheads="1"/>
            </p:cNvSpPr>
            <p:nvPr/>
          </p:nvSpPr>
          <p:spPr bwMode="auto">
            <a:xfrm>
              <a:off x="2354" y="974"/>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9" name="Rectangle 23"/>
            <p:cNvSpPr>
              <a:spLocks noChangeArrowheads="1"/>
            </p:cNvSpPr>
            <p:nvPr/>
          </p:nvSpPr>
          <p:spPr bwMode="auto">
            <a:xfrm>
              <a:off x="2353" y="1070"/>
              <a:ext cx="788" cy="94"/>
            </a:xfrm>
            <a:prstGeom prst="rect">
              <a:avLst/>
            </a:prstGeom>
            <a:grpFill/>
            <a:ln w="9525" algn="ctr">
              <a:solidFill>
                <a:schemeClr val="tx1"/>
              </a:solidFill>
              <a:miter lim="800000"/>
              <a:headEnd/>
              <a:tailEnd/>
            </a:ln>
          </p:spPr>
          <p:txBody>
            <a:bodyPr wrap="none" anchor="ctr"/>
            <a:lstStyle/>
            <a:p>
              <a:endParaRPr lang="en-US"/>
            </a:p>
          </p:txBody>
        </p:sp>
        <p:sp>
          <p:nvSpPr>
            <p:cNvPr id="27720" name="Rectangle 24"/>
            <p:cNvSpPr>
              <a:spLocks noChangeArrowheads="1"/>
            </p:cNvSpPr>
            <p:nvPr/>
          </p:nvSpPr>
          <p:spPr bwMode="auto">
            <a:xfrm>
              <a:off x="2355" y="1169"/>
              <a:ext cx="788" cy="94"/>
            </a:xfrm>
            <a:prstGeom prst="rect">
              <a:avLst/>
            </a:prstGeom>
            <a:grpFill/>
            <a:ln w="9525" algn="ctr">
              <a:solidFill>
                <a:schemeClr val="tx1"/>
              </a:solidFill>
              <a:miter lim="800000"/>
              <a:headEnd/>
              <a:tailEnd/>
            </a:ln>
          </p:spPr>
          <p:txBody>
            <a:bodyPr wrap="none" anchor="ctr"/>
            <a:lstStyle/>
            <a:p>
              <a:endParaRPr lang="en-US"/>
            </a:p>
          </p:txBody>
        </p:sp>
        <p:sp>
          <p:nvSpPr>
            <p:cNvPr id="27721" name="Rectangle 25"/>
            <p:cNvSpPr>
              <a:spLocks noChangeArrowheads="1"/>
            </p:cNvSpPr>
            <p:nvPr/>
          </p:nvSpPr>
          <p:spPr bwMode="auto">
            <a:xfrm>
              <a:off x="2354" y="1265"/>
              <a:ext cx="788" cy="94"/>
            </a:xfrm>
            <a:prstGeom prst="rect">
              <a:avLst/>
            </a:prstGeom>
            <a:grpFill/>
            <a:ln w="9525" algn="ctr">
              <a:solidFill>
                <a:schemeClr val="tx1"/>
              </a:solidFill>
              <a:miter lim="800000"/>
              <a:headEnd/>
              <a:tailEnd/>
            </a:ln>
          </p:spPr>
          <p:txBody>
            <a:bodyPr wrap="none" anchor="ctr"/>
            <a:lstStyle/>
            <a:p>
              <a:endParaRPr lang="en-US"/>
            </a:p>
          </p:txBody>
        </p:sp>
        <p:sp>
          <p:nvSpPr>
            <p:cNvPr id="27722" name="Rectangle 26"/>
            <p:cNvSpPr>
              <a:spLocks noChangeArrowheads="1"/>
            </p:cNvSpPr>
            <p:nvPr/>
          </p:nvSpPr>
          <p:spPr bwMode="auto">
            <a:xfrm>
              <a:off x="2353" y="1358"/>
              <a:ext cx="788" cy="94"/>
            </a:xfrm>
            <a:prstGeom prst="rect">
              <a:avLst/>
            </a:prstGeom>
            <a:grpFill/>
            <a:ln w="9525" algn="ctr">
              <a:solidFill>
                <a:schemeClr val="tx1"/>
              </a:solidFill>
              <a:miter lim="800000"/>
              <a:headEnd/>
              <a:tailEnd/>
            </a:ln>
          </p:spPr>
          <p:txBody>
            <a:bodyPr wrap="none" anchor="ctr"/>
            <a:lstStyle/>
            <a:p>
              <a:endParaRPr lang="en-US"/>
            </a:p>
          </p:txBody>
        </p:sp>
        <p:sp>
          <p:nvSpPr>
            <p:cNvPr id="27723" name="Rectangle 27"/>
            <p:cNvSpPr>
              <a:spLocks noChangeArrowheads="1"/>
            </p:cNvSpPr>
            <p:nvPr/>
          </p:nvSpPr>
          <p:spPr bwMode="auto">
            <a:xfrm>
              <a:off x="2352" y="1454"/>
              <a:ext cx="788" cy="94"/>
            </a:xfrm>
            <a:prstGeom prst="rect">
              <a:avLst/>
            </a:prstGeom>
            <a:grpFill/>
            <a:ln w="9525" algn="ctr">
              <a:solidFill>
                <a:schemeClr val="tx1"/>
              </a:solidFill>
              <a:miter lim="800000"/>
              <a:headEnd/>
              <a:tailEnd/>
            </a:ln>
          </p:spPr>
          <p:txBody>
            <a:bodyPr wrap="none" anchor="ctr"/>
            <a:lstStyle/>
            <a:p>
              <a:endParaRPr lang="en-US"/>
            </a:p>
          </p:txBody>
        </p:sp>
      </p:grpSp>
      <p:grpSp>
        <p:nvGrpSpPr>
          <p:cNvPr id="5" name="Group 28"/>
          <p:cNvGrpSpPr>
            <a:grpSpLocks/>
          </p:cNvGrpSpPr>
          <p:nvPr/>
        </p:nvGrpSpPr>
        <p:grpSpPr bwMode="auto">
          <a:xfrm>
            <a:off x="2075306" y="3931020"/>
            <a:ext cx="595313" cy="665162"/>
            <a:chOff x="2352" y="785"/>
            <a:chExt cx="791" cy="763"/>
          </a:xfrm>
          <a:solidFill>
            <a:schemeClr val="accent2">
              <a:lumMod val="20000"/>
              <a:lumOff val="80000"/>
            </a:schemeClr>
          </a:solidFill>
        </p:grpSpPr>
        <p:sp>
          <p:nvSpPr>
            <p:cNvPr id="27708" name="Rectangle 29"/>
            <p:cNvSpPr>
              <a:spLocks noChangeArrowheads="1"/>
            </p:cNvSpPr>
            <p:nvPr/>
          </p:nvSpPr>
          <p:spPr bwMode="auto">
            <a:xfrm>
              <a:off x="2352" y="785"/>
              <a:ext cx="788" cy="94"/>
            </a:xfrm>
            <a:prstGeom prst="rect">
              <a:avLst/>
            </a:prstGeom>
            <a:grpFill/>
            <a:ln w="9525" algn="ctr">
              <a:solidFill>
                <a:schemeClr val="tx1"/>
              </a:solidFill>
              <a:miter lim="800000"/>
              <a:headEnd/>
              <a:tailEnd/>
            </a:ln>
          </p:spPr>
          <p:txBody>
            <a:bodyPr wrap="none" anchor="ctr"/>
            <a:lstStyle/>
            <a:p>
              <a:endParaRPr lang="en-US"/>
            </a:p>
          </p:txBody>
        </p:sp>
        <p:sp>
          <p:nvSpPr>
            <p:cNvPr id="27709" name="Rectangle 30"/>
            <p:cNvSpPr>
              <a:spLocks noChangeArrowheads="1"/>
            </p:cNvSpPr>
            <p:nvPr/>
          </p:nvSpPr>
          <p:spPr bwMode="auto">
            <a:xfrm>
              <a:off x="2355" y="881"/>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0" name="Rectangle 31"/>
            <p:cNvSpPr>
              <a:spLocks noChangeArrowheads="1"/>
            </p:cNvSpPr>
            <p:nvPr/>
          </p:nvSpPr>
          <p:spPr bwMode="auto">
            <a:xfrm>
              <a:off x="2354" y="974"/>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1" name="Rectangle 32"/>
            <p:cNvSpPr>
              <a:spLocks noChangeArrowheads="1"/>
            </p:cNvSpPr>
            <p:nvPr/>
          </p:nvSpPr>
          <p:spPr bwMode="auto">
            <a:xfrm>
              <a:off x="2353" y="1070"/>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2" name="Rectangle 33"/>
            <p:cNvSpPr>
              <a:spLocks noChangeArrowheads="1"/>
            </p:cNvSpPr>
            <p:nvPr/>
          </p:nvSpPr>
          <p:spPr bwMode="auto">
            <a:xfrm>
              <a:off x="2355" y="1169"/>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3" name="Rectangle 34"/>
            <p:cNvSpPr>
              <a:spLocks noChangeArrowheads="1"/>
            </p:cNvSpPr>
            <p:nvPr/>
          </p:nvSpPr>
          <p:spPr bwMode="auto">
            <a:xfrm>
              <a:off x="2354" y="1265"/>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4" name="Rectangle 35"/>
            <p:cNvSpPr>
              <a:spLocks noChangeArrowheads="1"/>
            </p:cNvSpPr>
            <p:nvPr/>
          </p:nvSpPr>
          <p:spPr bwMode="auto">
            <a:xfrm>
              <a:off x="2353" y="1358"/>
              <a:ext cx="788" cy="94"/>
            </a:xfrm>
            <a:prstGeom prst="rect">
              <a:avLst/>
            </a:prstGeom>
            <a:grpFill/>
            <a:ln w="9525" algn="ctr">
              <a:solidFill>
                <a:schemeClr val="tx1"/>
              </a:solidFill>
              <a:miter lim="800000"/>
              <a:headEnd/>
              <a:tailEnd/>
            </a:ln>
          </p:spPr>
          <p:txBody>
            <a:bodyPr wrap="none" anchor="ctr"/>
            <a:lstStyle/>
            <a:p>
              <a:endParaRPr lang="en-US"/>
            </a:p>
          </p:txBody>
        </p:sp>
        <p:sp>
          <p:nvSpPr>
            <p:cNvPr id="27715" name="Rectangle 36"/>
            <p:cNvSpPr>
              <a:spLocks noChangeArrowheads="1"/>
            </p:cNvSpPr>
            <p:nvPr/>
          </p:nvSpPr>
          <p:spPr bwMode="auto">
            <a:xfrm>
              <a:off x="2352" y="1454"/>
              <a:ext cx="788" cy="94"/>
            </a:xfrm>
            <a:prstGeom prst="rect">
              <a:avLst/>
            </a:prstGeom>
            <a:grpFill/>
            <a:ln w="9525" algn="ctr">
              <a:solidFill>
                <a:schemeClr val="tx1"/>
              </a:solidFill>
              <a:miter lim="800000"/>
              <a:headEnd/>
              <a:tailEnd/>
            </a:ln>
          </p:spPr>
          <p:txBody>
            <a:bodyPr wrap="none" anchor="ctr"/>
            <a:lstStyle/>
            <a:p>
              <a:endParaRPr lang="en-US"/>
            </a:p>
          </p:txBody>
        </p:sp>
      </p:grpSp>
      <p:sp>
        <p:nvSpPr>
          <p:cNvPr id="27665" name="Text Box 37"/>
          <p:cNvSpPr txBox="1">
            <a:spLocks noChangeArrowheads="1"/>
          </p:cNvSpPr>
          <p:nvPr/>
        </p:nvSpPr>
        <p:spPr bwMode="auto">
          <a:xfrm>
            <a:off x="2074366" y="2920415"/>
            <a:ext cx="575799" cy="430887"/>
          </a:xfrm>
          <a:prstGeom prst="rect">
            <a:avLst/>
          </a:prstGeom>
          <a:noFill/>
          <a:ln w="9525" algn="ctr">
            <a:noFill/>
            <a:miter lim="800000"/>
            <a:headEnd/>
            <a:tailEnd/>
          </a:ln>
        </p:spPr>
        <p:txBody>
          <a:bodyPr wrap="none">
            <a:spAutoFit/>
          </a:bodyPr>
          <a:lstStyle/>
          <a:p>
            <a:pPr eaLnBrk="0" hangingPunct="0">
              <a:spcBef>
                <a:spcPts val="0"/>
              </a:spcBef>
              <a:buClr>
                <a:srgbClr val="003399"/>
              </a:buClr>
              <a:buSzPct val="100000"/>
              <a:buFont typeface="Times New Roman" pitchFamily="18" charset="0"/>
              <a:buNone/>
            </a:pPr>
            <a:r>
              <a:rPr lang="en-US" sz="1100" b="1" dirty="0" smtClean="0">
                <a:cs typeface="Arial" pitchFamily="34" charset="0"/>
              </a:rPr>
              <a:t>18-Bit</a:t>
            </a:r>
            <a:endParaRPr lang="en-US" sz="1100" b="1" dirty="0">
              <a:cs typeface="Arial" pitchFamily="34" charset="0"/>
            </a:endParaRPr>
          </a:p>
          <a:p>
            <a:pPr eaLnBrk="0" hangingPunct="0">
              <a:spcBef>
                <a:spcPts val="0"/>
              </a:spcBef>
              <a:buClr>
                <a:srgbClr val="003399"/>
              </a:buClr>
              <a:buSzPct val="100000"/>
              <a:buFont typeface="Times New Roman" pitchFamily="18" charset="0"/>
              <a:buNone/>
            </a:pPr>
            <a:r>
              <a:rPr lang="en-US" sz="1100" b="1" dirty="0" err="1" smtClean="0">
                <a:cs typeface="Arial" pitchFamily="34" charset="0"/>
              </a:rPr>
              <a:t>Coeff</a:t>
            </a:r>
            <a:endParaRPr lang="en-US" sz="1100" b="1" dirty="0">
              <a:cs typeface="Arial" pitchFamily="34" charset="0"/>
            </a:endParaRPr>
          </a:p>
        </p:txBody>
      </p:sp>
      <p:sp>
        <p:nvSpPr>
          <p:cNvPr id="27666" name="Text Box 38"/>
          <p:cNvSpPr txBox="1">
            <a:spLocks noChangeArrowheads="1"/>
          </p:cNvSpPr>
          <p:nvPr/>
        </p:nvSpPr>
        <p:spPr bwMode="auto">
          <a:xfrm>
            <a:off x="2082121" y="4123923"/>
            <a:ext cx="575799" cy="430887"/>
          </a:xfrm>
          <a:prstGeom prst="rect">
            <a:avLst/>
          </a:prstGeom>
          <a:noFill/>
          <a:ln w="9525" algn="ctr">
            <a:noFill/>
            <a:miter lim="800000"/>
            <a:headEnd/>
            <a:tailEnd/>
          </a:ln>
        </p:spPr>
        <p:txBody>
          <a:bodyPr wrap="none">
            <a:spAutoFit/>
          </a:bodyPr>
          <a:lstStyle/>
          <a:p>
            <a:pPr eaLnBrk="0" hangingPunct="0">
              <a:spcBef>
                <a:spcPts val="0"/>
              </a:spcBef>
              <a:buClr>
                <a:srgbClr val="003399"/>
              </a:buClr>
              <a:buSzPct val="100000"/>
              <a:buFont typeface="Times New Roman" pitchFamily="18" charset="0"/>
              <a:buNone/>
            </a:pPr>
            <a:r>
              <a:rPr lang="en-US" sz="1100" b="1" dirty="0" smtClean="0">
                <a:cs typeface="Arial" pitchFamily="34" charset="0"/>
              </a:rPr>
              <a:t>18-Bit</a:t>
            </a:r>
            <a:endParaRPr lang="en-US" sz="1100" b="1" dirty="0">
              <a:cs typeface="Arial" pitchFamily="34" charset="0"/>
            </a:endParaRPr>
          </a:p>
          <a:p>
            <a:pPr eaLnBrk="0" hangingPunct="0">
              <a:spcBef>
                <a:spcPts val="0"/>
              </a:spcBef>
              <a:buClr>
                <a:srgbClr val="003399"/>
              </a:buClr>
              <a:buSzPct val="100000"/>
              <a:buFont typeface="Times New Roman" pitchFamily="18" charset="0"/>
              <a:buNone/>
            </a:pPr>
            <a:r>
              <a:rPr lang="en-US" sz="1100" b="1" dirty="0" err="1" smtClean="0">
                <a:cs typeface="Arial" pitchFamily="34" charset="0"/>
              </a:rPr>
              <a:t>Coeff</a:t>
            </a:r>
            <a:endParaRPr lang="en-US" sz="1100" b="1" dirty="0">
              <a:cs typeface="Arial" pitchFamily="34" charset="0"/>
            </a:endParaRPr>
          </a:p>
        </p:txBody>
      </p:sp>
      <p:sp>
        <p:nvSpPr>
          <p:cNvPr id="27667" name="Rectangle 39"/>
          <p:cNvSpPr>
            <a:spLocks noChangeArrowheads="1"/>
          </p:cNvSpPr>
          <p:nvPr/>
        </p:nvSpPr>
        <p:spPr bwMode="auto">
          <a:xfrm>
            <a:off x="5320156" y="2253032"/>
            <a:ext cx="965200" cy="434975"/>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None/>
            </a:pPr>
            <a:r>
              <a:rPr lang="en-US" sz="3200" b="1">
                <a:solidFill>
                  <a:schemeClr val="bg1"/>
                </a:solidFill>
                <a:cs typeface="Arial" pitchFamily="34" charset="0"/>
              </a:rPr>
              <a:t>+</a:t>
            </a:r>
            <a:endParaRPr lang="en-US" sz="3200" b="1">
              <a:solidFill>
                <a:schemeClr val="bg1"/>
              </a:solidFill>
              <a:cs typeface="Arial" pitchFamily="34" charset="0"/>
              <a:sym typeface="Symbol" pitchFamily="18" charset="2"/>
            </a:endParaRPr>
          </a:p>
        </p:txBody>
      </p:sp>
      <p:sp>
        <p:nvSpPr>
          <p:cNvPr id="27668" name="Rectangle 40"/>
          <p:cNvSpPr>
            <a:spLocks noChangeArrowheads="1"/>
          </p:cNvSpPr>
          <p:nvPr/>
        </p:nvSpPr>
        <p:spPr bwMode="auto">
          <a:xfrm rot="5400000">
            <a:off x="5538438" y="2382413"/>
            <a:ext cx="520700" cy="1890713"/>
          </a:xfrm>
          <a:prstGeom prst="rect">
            <a:avLst/>
          </a:prstGeom>
          <a:solidFill>
            <a:srgbClr val="0070C0"/>
          </a:solidFill>
          <a:ln w="9525" algn="ctr">
            <a:noFill/>
            <a:miter lim="800000"/>
            <a:headEnd/>
            <a:tailEnd/>
          </a:ln>
        </p:spPr>
        <p:txBody>
          <a:bodyPr rot="10800000" vert="eaVert"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p:txBody>
      </p:sp>
      <p:sp>
        <p:nvSpPr>
          <p:cNvPr id="27669" name="Text Box 41"/>
          <p:cNvSpPr txBox="1">
            <a:spLocks noChangeArrowheads="1"/>
          </p:cNvSpPr>
          <p:nvPr/>
        </p:nvSpPr>
        <p:spPr bwMode="auto">
          <a:xfrm>
            <a:off x="4777231" y="3156320"/>
            <a:ext cx="2130425" cy="366712"/>
          </a:xfrm>
          <a:prstGeom prst="rect">
            <a:avLst/>
          </a:prstGeom>
          <a:noFill/>
          <a:ln w="9525" algn="ctr">
            <a:noFill/>
            <a:miter lim="800000"/>
            <a:headEnd/>
            <a:tailEnd/>
          </a:ln>
        </p:spPr>
        <p:txBody>
          <a:bodyPr>
            <a:spAutoFit/>
          </a:bodyPr>
          <a:lstStyle/>
          <a:p>
            <a:pPr eaLnBrk="0" hangingPunct="0">
              <a:spcBef>
                <a:spcPct val="20000"/>
              </a:spcBef>
              <a:buClr>
                <a:srgbClr val="003399"/>
              </a:buClr>
              <a:buSzPct val="100000"/>
              <a:buFont typeface="Times New Roman" pitchFamily="18" charset="0"/>
              <a:buNone/>
            </a:pPr>
            <a:r>
              <a:rPr lang="en-US" b="1">
                <a:solidFill>
                  <a:schemeClr val="bg1"/>
                </a:solidFill>
                <a:cs typeface="Arial" pitchFamily="34" charset="0"/>
              </a:rPr>
              <a:t>Systolic Register</a:t>
            </a:r>
          </a:p>
        </p:txBody>
      </p:sp>
      <p:sp>
        <p:nvSpPr>
          <p:cNvPr id="27670" name="Line 42"/>
          <p:cNvSpPr>
            <a:spLocks noChangeShapeType="1"/>
          </p:cNvSpPr>
          <p:nvPr/>
        </p:nvSpPr>
        <p:spPr bwMode="auto">
          <a:xfrm>
            <a:off x="5793232" y="5504232"/>
            <a:ext cx="2773648" cy="0"/>
          </a:xfrm>
          <a:prstGeom prst="line">
            <a:avLst/>
          </a:prstGeom>
          <a:noFill/>
          <a:ln w="38100">
            <a:solidFill>
              <a:schemeClr val="tx1"/>
            </a:solidFill>
            <a:round/>
            <a:headEnd/>
            <a:tailEnd type="triangle" w="med" len="med"/>
          </a:ln>
        </p:spPr>
        <p:txBody>
          <a:bodyPr/>
          <a:lstStyle/>
          <a:p>
            <a:endParaRPr lang="en-US"/>
          </a:p>
        </p:txBody>
      </p:sp>
      <p:sp>
        <p:nvSpPr>
          <p:cNvPr id="27671" name="Line 43"/>
          <p:cNvSpPr>
            <a:spLocks noChangeShapeType="1"/>
          </p:cNvSpPr>
          <p:nvPr/>
        </p:nvSpPr>
        <p:spPr bwMode="auto">
          <a:xfrm>
            <a:off x="5790056" y="5269282"/>
            <a:ext cx="0" cy="847725"/>
          </a:xfrm>
          <a:prstGeom prst="line">
            <a:avLst/>
          </a:prstGeom>
          <a:noFill/>
          <a:ln w="38100">
            <a:solidFill>
              <a:schemeClr val="tx1"/>
            </a:solidFill>
            <a:round/>
            <a:headEnd/>
            <a:tailEnd type="triangle" w="med" len="med"/>
          </a:ln>
        </p:spPr>
        <p:txBody>
          <a:bodyPr/>
          <a:lstStyle/>
          <a:p>
            <a:endParaRPr lang="en-US"/>
          </a:p>
        </p:txBody>
      </p:sp>
      <p:sp>
        <p:nvSpPr>
          <p:cNvPr id="27672" name="Text Box 44"/>
          <p:cNvSpPr txBox="1">
            <a:spLocks noChangeArrowheads="1"/>
          </p:cNvSpPr>
          <p:nvPr/>
        </p:nvSpPr>
        <p:spPr bwMode="auto">
          <a:xfrm>
            <a:off x="5264771" y="6048392"/>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44 </a:t>
            </a:r>
            <a:r>
              <a:rPr lang="en-US" dirty="0" smtClean="0">
                <a:cs typeface="Arial" pitchFamily="34" charset="0"/>
              </a:rPr>
              <a:t>Bits</a:t>
            </a:r>
            <a:endParaRPr lang="en-US" dirty="0">
              <a:cs typeface="Arial" pitchFamily="34" charset="0"/>
            </a:endParaRPr>
          </a:p>
        </p:txBody>
      </p:sp>
      <p:sp>
        <p:nvSpPr>
          <p:cNvPr id="27673" name="Line 45"/>
          <p:cNvSpPr>
            <a:spLocks noChangeShapeType="1"/>
          </p:cNvSpPr>
          <p:nvPr/>
        </p:nvSpPr>
        <p:spPr bwMode="auto">
          <a:xfrm flipV="1">
            <a:off x="5650356" y="5805857"/>
            <a:ext cx="254000" cy="131763"/>
          </a:xfrm>
          <a:prstGeom prst="line">
            <a:avLst/>
          </a:prstGeom>
          <a:noFill/>
          <a:ln w="57150">
            <a:solidFill>
              <a:schemeClr val="tx1"/>
            </a:solidFill>
            <a:round/>
            <a:headEnd/>
            <a:tailEnd/>
          </a:ln>
        </p:spPr>
        <p:txBody>
          <a:bodyPr/>
          <a:lstStyle/>
          <a:p>
            <a:endParaRPr lang="en-US"/>
          </a:p>
        </p:txBody>
      </p:sp>
      <p:sp>
        <p:nvSpPr>
          <p:cNvPr id="27674" name="Line 46"/>
          <p:cNvSpPr>
            <a:spLocks noChangeShapeType="1"/>
          </p:cNvSpPr>
          <p:nvPr/>
        </p:nvSpPr>
        <p:spPr bwMode="auto">
          <a:xfrm flipH="1" flipV="1">
            <a:off x="8256458" y="5351832"/>
            <a:ext cx="114300" cy="296863"/>
          </a:xfrm>
          <a:prstGeom prst="line">
            <a:avLst/>
          </a:prstGeom>
          <a:noFill/>
          <a:ln w="57150">
            <a:solidFill>
              <a:schemeClr val="tx1"/>
            </a:solidFill>
            <a:round/>
            <a:headEnd/>
            <a:tailEnd/>
          </a:ln>
        </p:spPr>
        <p:txBody>
          <a:bodyPr/>
          <a:lstStyle/>
          <a:p>
            <a:endParaRPr lang="en-US"/>
          </a:p>
        </p:txBody>
      </p:sp>
      <p:sp>
        <p:nvSpPr>
          <p:cNvPr id="27675" name="Line 47"/>
          <p:cNvSpPr>
            <a:spLocks noChangeShapeType="1"/>
          </p:cNvSpPr>
          <p:nvPr/>
        </p:nvSpPr>
        <p:spPr bwMode="auto">
          <a:xfrm flipV="1">
            <a:off x="3450081" y="2430832"/>
            <a:ext cx="1873250" cy="0"/>
          </a:xfrm>
          <a:prstGeom prst="line">
            <a:avLst/>
          </a:prstGeom>
          <a:noFill/>
          <a:ln w="38100">
            <a:solidFill>
              <a:schemeClr val="tx1"/>
            </a:solidFill>
            <a:round/>
            <a:headEnd/>
            <a:tailEnd type="triangle" w="med" len="med"/>
          </a:ln>
        </p:spPr>
        <p:txBody>
          <a:bodyPr/>
          <a:lstStyle/>
          <a:p>
            <a:endParaRPr lang="en-US"/>
          </a:p>
        </p:txBody>
      </p:sp>
      <p:sp>
        <p:nvSpPr>
          <p:cNvPr id="27676" name="Line 48"/>
          <p:cNvSpPr>
            <a:spLocks noChangeShapeType="1"/>
          </p:cNvSpPr>
          <p:nvPr/>
        </p:nvSpPr>
        <p:spPr bwMode="auto">
          <a:xfrm>
            <a:off x="3916806" y="4151682"/>
            <a:ext cx="1397000" cy="0"/>
          </a:xfrm>
          <a:prstGeom prst="line">
            <a:avLst/>
          </a:prstGeom>
          <a:noFill/>
          <a:ln w="38100">
            <a:solidFill>
              <a:schemeClr val="tx1"/>
            </a:solidFill>
            <a:round/>
            <a:headEnd/>
            <a:tailEnd type="triangle" w="med" len="med"/>
          </a:ln>
        </p:spPr>
        <p:txBody>
          <a:bodyPr/>
          <a:lstStyle/>
          <a:p>
            <a:endParaRPr lang="en-US"/>
          </a:p>
        </p:txBody>
      </p:sp>
      <p:sp>
        <p:nvSpPr>
          <p:cNvPr id="27677" name="Text Box 49"/>
          <p:cNvSpPr txBox="1">
            <a:spLocks noChangeArrowheads="1"/>
          </p:cNvSpPr>
          <p:nvPr/>
        </p:nvSpPr>
        <p:spPr bwMode="auto">
          <a:xfrm>
            <a:off x="2053081" y="5156570"/>
            <a:ext cx="609600" cy="198437"/>
          </a:xfrm>
          <a:prstGeom prst="rect">
            <a:avLst/>
          </a:prstGeom>
          <a:noFill/>
          <a:ln w="9525" algn="ctr">
            <a:noFill/>
            <a:miter lim="800000"/>
            <a:headEnd/>
            <a:tailEnd/>
          </a:ln>
        </p:spPr>
        <p:txBody>
          <a:bodyPr wrap="none">
            <a:spAutoFit/>
          </a:bodyPr>
          <a:lstStyle/>
          <a:p>
            <a:pPr eaLnBrk="0" hangingPunct="0">
              <a:lnSpc>
                <a:spcPct val="25000"/>
              </a:lnSpc>
              <a:spcBef>
                <a:spcPct val="20000"/>
              </a:spcBef>
              <a:buClr>
                <a:srgbClr val="003399"/>
              </a:buClr>
              <a:buSzPct val="100000"/>
              <a:buFont typeface="Times New Roman" pitchFamily="18" charset="0"/>
              <a:buNone/>
            </a:pPr>
            <a:r>
              <a:rPr lang="en-US" sz="2800" b="1">
                <a:solidFill>
                  <a:schemeClr val="bg1"/>
                </a:solidFill>
                <a:cs typeface="Arial" pitchFamily="34" charset="0"/>
              </a:rPr>
              <a:t>+/-</a:t>
            </a:r>
          </a:p>
        </p:txBody>
      </p:sp>
      <p:sp>
        <p:nvSpPr>
          <p:cNvPr id="27678" name="Text Box 50"/>
          <p:cNvSpPr txBox="1">
            <a:spLocks noChangeArrowheads="1"/>
          </p:cNvSpPr>
          <p:nvPr/>
        </p:nvSpPr>
        <p:spPr bwMode="auto">
          <a:xfrm>
            <a:off x="2773806" y="5278807"/>
            <a:ext cx="781050" cy="336550"/>
          </a:xfrm>
          <a:prstGeom prst="rect">
            <a:avLst/>
          </a:prstGeom>
          <a:noFill/>
          <a:ln w="9525" algn="ctr">
            <a:noFill/>
            <a:miter lim="800000"/>
            <a:headEnd/>
            <a:tailEnd/>
          </a:ln>
        </p:spPr>
        <p:txBody>
          <a:bodyPr>
            <a:spAutoFit/>
          </a:bodyPr>
          <a:lstStyle/>
          <a:p>
            <a:pPr eaLnBrk="0" hangingPunct="0">
              <a:spcBef>
                <a:spcPct val="50000"/>
              </a:spcBef>
              <a:buClr>
                <a:srgbClr val="003399"/>
              </a:buClr>
              <a:buSzPct val="100000"/>
              <a:buFont typeface="Times New Roman" pitchFamily="18" charset="0"/>
              <a:buNone/>
            </a:pPr>
            <a:r>
              <a:rPr lang="en-US" sz="1600">
                <a:cs typeface="Arial" pitchFamily="34" charset="0"/>
              </a:rPr>
              <a:t>18x18</a:t>
            </a:r>
          </a:p>
        </p:txBody>
      </p:sp>
      <p:sp>
        <p:nvSpPr>
          <p:cNvPr id="27679" name="Text Box 51"/>
          <p:cNvSpPr txBox="1">
            <a:spLocks noChangeArrowheads="1"/>
          </p:cNvSpPr>
          <p:nvPr/>
        </p:nvSpPr>
        <p:spPr bwMode="auto">
          <a:xfrm>
            <a:off x="2745231" y="1821232"/>
            <a:ext cx="781050" cy="336550"/>
          </a:xfrm>
          <a:prstGeom prst="rect">
            <a:avLst/>
          </a:prstGeom>
          <a:noFill/>
          <a:ln w="9525" algn="ctr">
            <a:noFill/>
            <a:miter lim="800000"/>
            <a:headEnd/>
            <a:tailEnd/>
          </a:ln>
        </p:spPr>
        <p:txBody>
          <a:bodyPr>
            <a:spAutoFit/>
          </a:bodyPr>
          <a:lstStyle/>
          <a:p>
            <a:pPr eaLnBrk="0" hangingPunct="0">
              <a:spcBef>
                <a:spcPct val="50000"/>
              </a:spcBef>
              <a:buClr>
                <a:srgbClr val="003399"/>
              </a:buClr>
              <a:buSzPct val="100000"/>
              <a:buFont typeface="Times New Roman" pitchFamily="18" charset="0"/>
              <a:buNone/>
            </a:pPr>
            <a:r>
              <a:rPr lang="en-US" sz="1600">
                <a:cs typeface="Arial" pitchFamily="34" charset="0"/>
              </a:rPr>
              <a:t>18x18</a:t>
            </a:r>
          </a:p>
        </p:txBody>
      </p:sp>
      <p:sp>
        <p:nvSpPr>
          <p:cNvPr id="27680" name="Line 54"/>
          <p:cNvSpPr>
            <a:spLocks noChangeShapeType="1"/>
          </p:cNvSpPr>
          <p:nvPr/>
        </p:nvSpPr>
        <p:spPr bwMode="auto">
          <a:xfrm rot="-5400000">
            <a:off x="2927000" y="3019001"/>
            <a:ext cx="0" cy="531812"/>
          </a:xfrm>
          <a:prstGeom prst="line">
            <a:avLst/>
          </a:prstGeom>
          <a:noFill/>
          <a:ln w="38100">
            <a:solidFill>
              <a:schemeClr val="tx1"/>
            </a:solidFill>
            <a:round/>
            <a:headEnd/>
            <a:tailEnd/>
          </a:ln>
        </p:spPr>
        <p:txBody>
          <a:bodyPr/>
          <a:lstStyle/>
          <a:p>
            <a:endParaRPr lang="en-US"/>
          </a:p>
        </p:txBody>
      </p:sp>
      <p:sp>
        <p:nvSpPr>
          <p:cNvPr id="27681" name="Line 57"/>
          <p:cNvSpPr>
            <a:spLocks noChangeShapeType="1"/>
          </p:cNvSpPr>
          <p:nvPr/>
        </p:nvSpPr>
        <p:spPr bwMode="auto">
          <a:xfrm>
            <a:off x="3192906" y="3999282"/>
            <a:ext cx="0" cy="685800"/>
          </a:xfrm>
          <a:prstGeom prst="line">
            <a:avLst/>
          </a:prstGeom>
          <a:noFill/>
          <a:ln w="38100">
            <a:solidFill>
              <a:schemeClr val="tx1"/>
            </a:solidFill>
            <a:round/>
            <a:headEnd/>
            <a:tailEnd type="triangle" w="med" len="med"/>
          </a:ln>
        </p:spPr>
        <p:txBody>
          <a:bodyPr/>
          <a:lstStyle/>
          <a:p>
            <a:endParaRPr lang="en-US"/>
          </a:p>
        </p:txBody>
      </p:sp>
      <p:sp>
        <p:nvSpPr>
          <p:cNvPr id="27682" name="Line 58"/>
          <p:cNvSpPr>
            <a:spLocks noChangeShapeType="1"/>
          </p:cNvSpPr>
          <p:nvPr/>
        </p:nvSpPr>
        <p:spPr bwMode="auto">
          <a:xfrm rot="-5400000">
            <a:off x="2936397" y="3745866"/>
            <a:ext cx="3356" cy="539646"/>
          </a:xfrm>
          <a:prstGeom prst="line">
            <a:avLst/>
          </a:prstGeom>
          <a:noFill/>
          <a:ln w="38100">
            <a:solidFill>
              <a:schemeClr val="tx1"/>
            </a:solidFill>
            <a:round/>
            <a:headEnd/>
            <a:tailEnd/>
          </a:ln>
        </p:spPr>
        <p:txBody>
          <a:bodyPr/>
          <a:lstStyle/>
          <a:p>
            <a:endParaRPr lang="en-US"/>
          </a:p>
        </p:txBody>
      </p:sp>
      <p:sp>
        <p:nvSpPr>
          <p:cNvPr id="27683" name="Text Box 59"/>
          <p:cNvSpPr txBox="1">
            <a:spLocks noChangeArrowheads="1"/>
          </p:cNvSpPr>
          <p:nvPr/>
        </p:nvSpPr>
        <p:spPr bwMode="auto">
          <a:xfrm>
            <a:off x="2122931" y="4705720"/>
            <a:ext cx="562975" cy="2308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900" b="1" dirty="0" smtClean="0">
                <a:solidFill>
                  <a:schemeClr val="bg1"/>
                </a:solidFill>
                <a:cs typeface="Arial" pitchFamily="34" charset="0"/>
              </a:rPr>
              <a:t>18 Bits</a:t>
            </a:r>
            <a:endParaRPr lang="en-US" sz="900" b="1" dirty="0">
              <a:solidFill>
                <a:schemeClr val="bg1"/>
              </a:solidFill>
              <a:cs typeface="Arial" pitchFamily="34" charset="0"/>
            </a:endParaRPr>
          </a:p>
        </p:txBody>
      </p:sp>
      <p:sp>
        <p:nvSpPr>
          <p:cNvPr id="27684" name="Text Box 60"/>
          <p:cNvSpPr txBox="1">
            <a:spLocks noChangeArrowheads="1"/>
          </p:cNvSpPr>
          <p:nvPr/>
        </p:nvSpPr>
        <p:spPr bwMode="auto">
          <a:xfrm>
            <a:off x="2135631" y="1975220"/>
            <a:ext cx="562975" cy="2308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900" b="1" dirty="0" smtClean="0">
                <a:solidFill>
                  <a:schemeClr val="bg1"/>
                </a:solidFill>
                <a:cs typeface="Arial" pitchFamily="34" charset="0"/>
              </a:rPr>
              <a:t>18 Bits</a:t>
            </a:r>
            <a:endParaRPr lang="en-US" sz="900" b="1" dirty="0">
              <a:solidFill>
                <a:schemeClr val="bg1"/>
              </a:solidFill>
              <a:cs typeface="Arial" pitchFamily="34" charset="0"/>
            </a:endParaRPr>
          </a:p>
        </p:txBody>
      </p:sp>
      <p:sp>
        <p:nvSpPr>
          <p:cNvPr id="27685" name="Text Box 61"/>
          <p:cNvSpPr txBox="1">
            <a:spLocks noChangeArrowheads="1"/>
          </p:cNvSpPr>
          <p:nvPr/>
        </p:nvSpPr>
        <p:spPr bwMode="auto">
          <a:xfrm>
            <a:off x="2059431" y="2326057"/>
            <a:ext cx="609600" cy="198438"/>
          </a:xfrm>
          <a:prstGeom prst="rect">
            <a:avLst/>
          </a:prstGeom>
          <a:noFill/>
          <a:ln w="9525" algn="ctr">
            <a:noFill/>
            <a:miter lim="800000"/>
            <a:headEnd/>
            <a:tailEnd/>
          </a:ln>
        </p:spPr>
        <p:txBody>
          <a:bodyPr wrap="none">
            <a:spAutoFit/>
          </a:bodyPr>
          <a:lstStyle/>
          <a:p>
            <a:pPr eaLnBrk="0" hangingPunct="0">
              <a:lnSpc>
                <a:spcPct val="25000"/>
              </a:lnSpc>
              <a:spcBef>
                <a:spcPct val="20000"/>
              </a:spcBef>
              <a:buClr>
                <a:srgbClr val="003399"/>
              </a:buClr>
              <a:buSzPct val="100000"/>
              <a:buFont typeface="Times New Roman" pitchFamily="18" charset="0"/>
              <a:buNone/>
            </a:pPr>
            <a:r>
              <a:rPr lang="en-US" sz="2800" b="1">
                <a:solidFill>
                  <a:schemeClr val="bg1"/>
                </a:solidFill>
                <a:cs typeface="Arial" pitchFamily="34" charset="0"/>
              </a:rPr>
              <a:t>+/-</a:t>
            </a:r>
          </a:p>
        </p:txBody>
      </p:sp>
      <p:sp>
        <p:nvSpPr>
          <p:cNvPr id="27686" name="Line 62"/>
          <p:cNvSpPr>
            <a:spLocks noChangeShapeType="1"/>
          </p:cNvSpPr>
          <p:nvPr/>
        </p:nvSpPr>
        <p:spPr bwMode="auto">
          <a:xfrm rot="-5400000" flipH="1" flipV="1">
            <a:off x="5604318" y="2886445"/>
            <a:ext cx="384175" cy="0"/>
          </a:xfrm>
          <a:prstGeom prst="line">
            <a:avLst/>
          </a:prstGeom>
          <a:noFill/>
          <a:ln w="38100">
            <a:solidFill>
              <a:schemeClr val="tx1"/>
            </a:solidFill>
            <a:round/>
            <a:headEnd/>
            <a:tailEnd type="triangle" w="med" len="med"/>
          </a:ln>
        </p:spPr>
        <p:txBody>
          <a:bodyPr/>
          <a:lstStyle/>
          <a:p>
            <a:endParaRPr lang="en-US"/>
          </a:p>
        </p:txBody>
      </p:sp>
      <p:sp>
        <p:nvSpPr>
          <p:cNvPr id="27687" name="Rectangle 63"/>
          <p:cNvSpPr>
            <a:spLocks noChangeArrowheads="1"/>
          </p:cNvSpPr>
          <p:nvPr/>
        </p:nvSpPr>
        <p:spPr bwMode="auto">
          <a:xfrm>
            <a:off x="1275206" y="1916482"/>
            <a:ext cx="520700" cy="3543300"/>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p:txBody>
      </p:sp>
      <p:sp>
        <p:nvSpPr>
          <p:cNvPr id="27688" name="Text Box 64"/>
          <p:cNvSpPr txBox="1">
            <a:spLocks noChangeArrowheads="1"/>
          </p:cNvSpPr>
          <p:nvPr/>
        </p:nvSpPr>
        <p:spPr bwMode="auto">
          <a:xfrm rot="-5400000">
            <a:off x="664813" y="3512713"/>
            <a:ext cx="1720850" cy="366713"/>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b="1">
                <a:solidFill>
                  <a:schemeClr val="bg1"/>
                </a:solidFill>
                <a:cs typeface="Arial" pitchFamily="34" charset="0"/>
              </a:rPr>
              <a:t>Input Register</a:t>
            </a:r>
          </a:p>
        </p:txBody>
      </p:sp>
      <p:sp>
        <p:nvSpPr>
          <p:cNvPr id="27689" name="Line 65"/>
          <p:cNvSpPr>
            <a:spLocks noChangeShapeType="1"/>
          </p:cNvSpPr>
          <p:nvPr/>
        </p:nvSpPr>
        <p:spPr bwMode="auto">
          <a:xfrm>
            <a:off x="805306" y="2132382"/>
            <a:ext cx="1333500" cy="0"/>
          </a:xfrm>
          <a:prstGeom prst="line">
            <a:avLst/>
          </a:prstGeom>
          <a:noFill/>
          <a:ln w="38100">
            <a:solidFill>
              <a:schemeClr val="tx1"/>
            </a:solidFill>
            <a:round/>
            <a:headEnd/>
            <a:tailEnd type="triangle" w="med" len="med"/>
          </a:ln>
        </p:spPr>
        <p:txBody>
          <a:bodyPr/>
          <a:lstStyle/>
          <a:p>
            <a:endParaRPr lang="en-US"/>
          </a:p>
        </p:txBody>
      </p:sp>
      <p:sp>
        <p:nvSpPr>
          <p:cNvPr id="27690" name="Line 66"/>
          <p:cNvSpPr>
            <a:spLocks noChangeShapeType="1"/>
          </p:cNvSpPr>
          <p:nvPr/>
        </p:nvSpPr>
        <p:spPr bwMode="auto">
          <a:xfrm>
            <a:off x="779906" y="2487982"/>
            <a:ext cx="1358900" cy="0"/>
          </a:xfrm>
          <a:prstGeom prst="line">
            <a:avLst/>
          </a:prstGeom>
          <a:noFill/>
          <a:ln w="38100">
            <a:solidFill>
              <a:schemeClr val="tx1"/>
            </a:solidFill>
            <a:round/>
            <a:headEnd/>
            <a:tailEnd type="triangle" w="med" len="med"/>
          </a:ln>
        </p:spPr>
        <p:txBody>
          <a:bodyPr/>
          <a:lstStyle/>
          <a:p>
            <a:endParaRPr lang="en-US"/>
          </a:p>
        </p:txBody>
      </p:sp>
      <p:sp>
        <p:nvSpPr>
          <p:cNvPr id="27691" name="Line 67"/>
          <p:cNvSpPr>
            <a:spLocks noChangeShapeType="1"/>
          </p:cNvSpPr>
          <p:nvPr/>
        </p:nvSpPr>
        <p:spPr bwMode="auto">
          <a:xfrm>
            <a:off x="779906" y="4888282"/>
            <a:ext cx="1358900" cy="0"/>
          </a:xfrm>
          <a:prstGeom prst="line">
            <a:avLst/>
          </a:prstGeom>
          <a:noFill/>
          <a:ln w="38100">
            <a:solidFill>
              <a:schemeClr val="tx1"/>
            </a:solidFill>
            <a:round/>
            <a:headEnd/>
            <a:tailEnd type="triangle" w="med" len="med"/>
          </a:ln>
        </p:spPr>
        <p:txBody>
          <a:bodyPr/>
          <a:lstStyle/>
          <a:p>
            <a:endParaRPr lang="en-US"/>
          </a:p>
        </p:txBody>
      </p:sp>
      <p:sp>
        <p:nvSpPr>
          <p:cNvPr id="27692" name="Line 68"/>
          <p:cNvSpPr>
            <a:spLocks noChangeShapeType="1"/>
          </p:cNvSpPr>
          <p:nvPr/>
        </p:nvSpPr>
        <p:spPr bwMode="auto">
          <a:xfrm>
            <a:off x="792606" y="5243882"/>
            <a:ext cx="1346200" cy="0"/>
          </a:xfrm>
          <a:prstGeom prst="line">
            <a:avLst/>
          </a:prstGeom>
          <a:noFill/>
          <a:ln w="38100">
            <a:solidFill>
              <a:schemeClr val="tx1"/>
            </a:solidFill>
            <a:round/>
            <a:headEnd/>
            <a:tailEnd type="triangle" w="med" len="med"/>
          </a:ln>
        </p:spPr>
        <p:txBody>
          <a:bodyPr/>
          <a:lstStyle/>
          <a:p>
            <a:endParaRPr lang="en-US"/>
          </a:p>
        </p:txBody>
      </p:sp>
      <p:sp>
        <p:nvSpPr>
          <p:cNvPr id="27693" name="Line 69"/>
          <p:cNvSpPr>
            <a:spLocks noChangeShapeType="1"/>
          </p:cNvSpPr>
          <p:nvPr/>
        </p:nvSpPr>
        <p:spPr bwMode="auto">
          <a:xfrm flipH="1">
            <a:off x="906906" y="1967282"/>
            <a:ext cx="88900" cy="317500"/>
          </a:xfrm>
          <a:prstGeom prst="line">
            <a:avLst/>
          </a:prstGeom>
          <a:noFill/>
          <a:ln w="38100">
            <a:solidFill>
              <a:schemeClr val="tx1"/>
            </a:solidFill>
            <a:round/>
            <a:headEnd/>
            <a:tailEnd/>
          </a:ln>
        </p:spPr>
        <p:txBody>
          <a:bodyPr/>
          <a:lstStyle/>
          <a:p>
            <a:endParaRPr lang="en-US"/>
          </a:p>
        </p:txBody>
      </p:sp>
      <p:sp>
        <p:nvSpPr>
          <p:cNvPr id="27694" name="Text Box 70"/>
          <p:cNvSpPr txBox="1">
            <a:spLocks noChangeArrowheads="1"/>
          </p:cNvSpPr>
          <p:nvPr/>
        </p:nvSpPr>
        <p:spPr bwMode="auto">
          <a:xfrm>
            <a:off x="449706" y="1669358"/>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17 </a:t>
            </a:r>
            <a:r>
              <a:rPr lang="en-US" dirty="0" smtClean="0">
                <a:cs typeface="Arial" pitchFamily="34" charset="0"/>
              </a:rPr>
              <a:t>Bits</a:t>
            </a:r>
            <a:endParaRPr lang="en-US" dirty="0">
              <a:cs typeface="Arial" pitchFamily="34" charset="0"/>
            </a:endParaRPr>
          </a:p>
        </p:txBody>
      </p:sp>
      <p:sp>
        <p:nvSpPr>
          <p:cNvPr id="27695" name="Line 71"/>
          <p:cNvSpPr>
            <a:spLocks noChangeShapeType="1"/>
          </p:cNvSpPr>
          <p:nvPr/>
        </p:nvSpPr>
        <p:spPr bwMode="auto">
          <a:xfrm flipH="1">
            <a:off x="894206" y="4723182"/>
            <a:ext cx="88900" cy="317500"/>
          </a:xfrm>
          <a:prstGeom prst="line">
            <a:avLst/>
          </a:prstGeom>
          <a:noFill/>
          <a:ln w="38100">
            <a:solidFill>
              <a:schemeClr val="tx1"/>
            </a:solidFill>
            <a:round/>
            <a:headEnd/>
            <a:tailEnd/>
          </a:ln>
        </p:spPr>
        <p:txBody>
          <a:bodyPr/>
          <a:lstStyle/>
          <a:p>
            <a:endParaRPr lang="en-US"/>
          </a:p>
        </p:txBody>
      </p:sp>
      <p:sp>
        <p:nvSpPr>
          <p:cNvPr id="27696" name="Text Box 72"/>
          <p:cNvSpPr txBox="1">
            <a:spLocks noChangeArrowheads="1"/>
          </p:cNvSpPr>
          <p:nvPr/>
        </p:nvSpPr>
        <p:spPr bwMode="auto">
          <a:xfrm>
            <a:off x="449706" y="4378340"/>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17 </a:t>
            </a:r>
            <a:r>
              <a:rPr lang="en-US" dirty="0" smtClean="0">
                <a:cs typeface="Arial" pitchFamily="34" charset="0"/>
              </a:rPr>
              <a:t>Bits</a:t>
            </a:r>
            <a:endParaRPr lang="en-US" dirty="0">
              <a:cs typeface="Arial" pitchFamily="34" charset="0"/>
            </a:endParaRPr>
          </a:p>
        </p:txBody>
      </p:sp>
      <p:sp>
        <p:nvSpPr>
          <p:cNvPr id="27697" name="Line 73"/>
          <p:cNvSpPr>
            <a:spLocks noChangeShapeType="1"/>
          </p:cNvSpPr>
          <p:nvPr/>
        </p:nvSpPr>
        <p:spPr bwMode="auto">
          <a:xfrm flipH="1">
            <a:off x="894206" y="2322882"/>
            <a:ext cx="88900" cy="317500"/>
          </a:xfrm>
          <a:prstGeom prst="line">
            <a:avLst/>
          </a:prstGeom>
          <a:noFill/>
          <a:ln w="38100">
            <a:solidFill>
              <a:schemeClr val="tx1"/>
            </a:solidFill>
            <a:round/>
            <a:headEnd/>
            <a:tailEnd/>
          </a:ln>
        </p:spPr>
        <p:txBody>
          <a:bodyPr/>
          <a:lstStyle/>
          <a:p>
            <a:endParaRPr lang="en-US"/>
          </a:p>
        </p:txBody>
      </p:sp>
      <p:sp>
        <p:nvSpPr>
          <p:cNvPr id="27698" name="Text Box 74"/>
          <p:cNvSpPr txBox="1">
            <a:spLocks noChangeArrowheads="1"/>
          </p:cNvSpPr>
          <p:nvPr/>
        </p:nvSpPr>
        <p:spPr bwMode="auto">
          <a:xfrm>
            <a:off x="449706" y="2581643"/>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17 </a:t>
            </a:r>
            <a:r>
              <a:rPr lang="en-US" dirty="0" smtClean="0">
                <a:cs typeface="Arial" pitchFamily="34" charset="0"/>
              </a:rPr>
              <a:t>Bits</a:t>
            </a:r>
            <a:endParaRPr lang="en-US" dirty="0">
              <a:cs typeface="Arial" pitchFamily="34" charset="0"/>
            </a:endParaRPr>
          </a:p>
        </p:txBody>
      </p:sp>
      <p:sp>
        <p:nvSpPr>
          <p:cNvPr id="27699" name="Line 75"/>
          <p:cNvSpPr>
            <a:spLocks noChangeShapeType="1"/>
          </p:cNvSpPr>
          <p:nvPr/>
        </p:nvSpPr>
        <p:spPr bwMode="auto">
          <a:xfrm flipH="1">
            <a:off x="906906" y="5078782"/>
            <a:ext cx="88900" cy="317500"/>
          </a:xfrm>
          <a:prstGeom prst="line">
            <a:avLst/>
          </a:prstGeom>
          <a:noFill/>
          <a:ln w="38100">
            <a:solidFill>
              <a:schemeClr val="tx1"/>
            </a:solidFill>
            <a:round/>
            <a:headEnd/>
            <a:tailEnd/>
          </a:ln>
        </p:spPr>
        <p:txBody>
          <a:bodyPr/>
          <a:lstStyle/>
          <a:p>
            <a:endParaRPr lang="en-US"/>
          </a:p>
        </p:txBody>
      </p:sp>
      <p:sp>
        <p:nvSpPr>
          <p:cNvPr id="27700" name="Text Box 76"/>
          <p:cNvSpPr txBox="1">
            <a:spLocks noChangeArrowheads="1"/>
          </p:cNvSpPr>
          <p:nvPr/>
        </p:nvSpPr>
        <p:spPr bwMode="auto">
          <a:xfrm>
            <a:off x="449706" y="5352007"/>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17 </a:t>
            </a:r>
            <a:r>
              <a:rPr lang="en-US" dirty="0" smtClean="0">
                <a:cs typeface="Arial" pitchFamily="34" charset="0"/>
              </a:rPr>
              <a:t>Bits</a:t>
            </a:r>
            <a:endParaRPr lang="en-US" dirty="0">
              <a:cs typeface="Arial" pitchFamily="34" charset="0"/>
            </a:endParaRPr>
          </a:p>
        </p:txBody>
      </p:sp>
      <p:sp>
        <p:nvSpPr>
          <p:cNvPr id="27701" name="Rectangle 83"/>
          <p:cNvSpPr>
            <a:spLocks noChangeArrowheads="1"/>
          </p:cNvSpPr>
          <p:nvPr/>
        </p:nvSpPr>
        <p:spPr bwMode="auto">
          <a:xfrm>
            <a:off x="5320156" y="3910382"/>
            <a:ext cx="965200" cy="434975"/>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None/>
            </a:pPr>
            <a:r>
              <a:rPr lang="en-US" sz="3200" b="1">
                <a:solidFill>
                  <a:schemeClr val="bg1"/>
                </a:solidFill>
                <a:cs typeface="Arial" pitchFamily="34" charset="0"/>
              </a:rPr>
              <a:t>+</a:t>
            </a:r>
            <a:endParaRPr lang="en-US" sz="3200" b="1">
              <a:solidFill>
                <a:schemeClr val="bg1"/>
              </a:solidFill>
              <a:cs typeface="Arial" pitchFamily="34" charset="0"/>
              <a:sym typeface="Symbol" pitchFamily="18" charset="2"/>
            </a:endParaRPr>
          </a:p>
        </p:txBody>
      </p:sp>
      <p:sp>
        <p:nvSpPr>
          <p:cNvPr id="27702" name="Rectangle 84"/>
          <p:cNvSpPr>
            <a:spLocks noChangeArrowheads="1"/>
          </p:cNvSpPr>
          <p:nvPr/>
        </p:nvSpPr>
        <p:spPr bwMode="auto">
          <a:xfrm rot="5400000">
            <a:off x="5547963" y="4058813"/>
            <a:ext cx="520700" cy="1890713"/>
          </a:xfrm>
          <a:prstGeom prst="rect">
            <a:avLst/>
          </a:prstGeom>
          <a:solidFill>
            <a:srgbClr val="0070C0"/>
          </a:solidFill>
          <a:ln w="9525" algn="ctr">
            <a:noFill/>
            <a:miter lim="800000"/>
            <a:headEnd/>
            <a:tailEnd/>
          </a:ln>
        </p:spPr>
        <p:txBody>
          <a:bodyPr rot="10800000" vert="eaVert"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p:txBody>
      </p:sp>
      <p:sp>
        <p:nvSpPr>
          <p:cNvPr id="27703" name="Text Box 85"/>
          <p:cNvSpPr txBox="1">
            <a:spLocks noChangeArrowheads="1"/>
          </p:cNvSpPr>
          <p:nvPr/>
        </p:nvSpPr>
        <p:spPr bwMode="auto">
          <a:xfrm>
            <a:off x="4796281" y="4832720"/>
            <a:ext cx="2130425" cy="366712"/>
          </a:xfrm>
          <a:prstGeom prst="rect">
            <a:avLst/>
          </a:prstGeom>
          <a:noFill/>
          <a:ln w="9525" algn="ctr">
            <a:noFill/>
            <a:miter lim="800000"/>
            <a:headEnd/>
            <a:tailEnd/>
          </a:ln>
        </p:spPr>
        <p:txBody>
          <a:bodyPr>
            <a:spAutoFit/>
          </a:bodyPr>
          <a:lstStyle/>
          <a:p>
            <a:pPr eaLnBrk="0" hangingPunct="0">
              <a:spcBef>
                <a:spcPct val="20000"/>
              </a:spcBef>
              <a:buClr>
                <a:srgbClr val="003399"/>
              </a:buClr>
              <a:buSzPct val="100000"/>
              <a:buFont typeface="Times New Roman" pitchFamily="18" charset="0"/>
              <a:buNone/>
            </a:pPr>
            <a:r>
              <a:rPr lang="en-US" b="1">
                <a:solidFill>
                  <a:schemeClr val="bg1"/>
                </a:solidFill>
                <a:cs typeface="Arial" pitchFamily="34" charset="0"/>
              </a:rPr>
              <a:t>Output Register</a:t>
            </a:r>
          </a:p>
        </p:txBody>
      </p:sp>
      <p:sp>
        <p:nvSpPr>
          <p:cNvPr id="27704" name="Line 86"/>
          <p:cNvSpPr>
            <a:spLocks noChangeShapeType="1"/>
          </p:cNvSpPr>
          <p:nvPr/>
        </p:nvSpPr>
        <p:spPr bwMode="auto">
          <a:xfrm rot="-5400000" flipH="1" flipV="1">
            <a:off x="5632893" y="3753220"/>
            <a:ext cx="327025" cy="0"/>
          </a:xfrm>
          <a:prstGeom prst="line">
            <a:avLst/>
          </a:prstGeom>
          <a:noFill/>
          <a:ln w="38100">
            <a:solidFill>
              <a:schemeClr val="tx1"/>
            </a:solidFill>
            <a:round/>
            <a:headEnd/>
            <a:tailEnd type="triangle" w="med" len="med"/>
          </a:ln>
        </p:spPr>
        <p:txBody>
          <a:bodyPr/>
          <a:lstStyle/>
          <a:p>
            <a:endParaRPr lang="en-US"/>
          </a:p>
        </p:txBody>
      </p:sp>
      <p:sp>
        <p:nvSpPr>
          <p:cNvPr id="27705" name="Line 87"/>
          <p:cNvSpPr>
            <a:spLocks noChangeShapeType="1"/>
          </p:cNvSpPr>
          <p:nvPr/>
        </p:nvSpPr>
        <p:spPr bwMode="auto">
          <a:xfrm rot="-5400000" flipH="1" flipV="1">
            <a:off x="5604318" y="4543795"/>
            <a:ext cx="384175" cy="0"/>
          </a:xfrm>
          <a:prstGeom prst="line">
            <a:avLst/>
          </a:prstGeom>
          <a:noFill/>
          <a:ln w="38100">
            <a:solidFill>
              <a:schemeClr val="tx1"/>
            </a:solidFill>
            <a:round/>
            <a:headEnd/>
            <a:tailEnd type="triangle" w="med" len="med"/>
          </a:ln>
        </p:spPr>
        <p:txBody>
          <a:bodyPr/>
          <a:lstStyle/>
          <a:p>
            <a:endParaRPr lang="en-US"/>
          </a:p>
        </p:txBody>
      </p:sp>
      <p:sp>
        <p:nvSpPr>
          <p:cNvPr id="27706" name="Line 88"/>
          <p:cNvSpPr>
            <a:spLocks noChangeShapeType="1"/>
          </p:cNvSpPr>
          <p:nvPr/>
        </p:nvSpPr>
        <p:spPr bwMode="auto">
          <a:xfrm>
            <a:off x="3935856" y="4161207"/>
            <a:ext cx="0" cy="857250"/>
          </a:xfrm>
          <a:prstGeom prst="line">
            <a:avLst/>
          </a:prstGeom>
          <a:noFill/>
          <a:ln w="38100">
            <a:solidFill>
              <a:schemeClr val="tx1"/>
            </a:solidFill>
            <a:round/>
            <a:headEnd/>
            <a:tailEnd/>
          </a:ln>
        </p:spPr>
        <p:txBody>
          <a:bodyPr/>
          <a:lstStyle/>
          <a:p>
            <a:endParaRPr lang="en-US"/>
          </a:p>
        </p:txBody>
      </p:sp>
      <p:sp>
        <p:nvSpPr>
          <p:cNvPr id="27707" name="Line 89"/>
          <p:cNvSpPr>
            <a:spLocks noChangeShapeType="1"/>
          </p:cNvSpPr>
          <p:nvPr/>
        </p:nvSpPr>
        <p:spPr bwMode="auto">
          <a:xfrm rot="-5400000">
            <a:off x="3697731" y="4766487"/>
            <a:ext cx="0" cy="495300"/>
          </a:xfrm>
          <a:prstGeom prst="line">
            <a:avLst/>
          </a:prstGeom>
          <a:noFill/>
          <a:ln w="38100">
            <a:solidFill>
              <a:schemeClr val="tx1"/>
            </a:solidFill>
            <a:round/>
            <a:headEnd/>
            <a:tailEnd/>
          </a:ln>
        </p:spPr>
        <p:txBody>
          <a:bodyPr/>
          <a:lstStyle/>
          <a:p>
            <a:endParaRPr lang="en-US"/>
          </a:p>
        </p:txBody>
      </p:sp>
      <p:grpSp>
        <p:nvGrpSpPr>
          <p:cNvPr id="2" name="Group 5"/>
          <p:cNvGrpSpPr>
            <a:grpSpLocks/>
          </p:cNvGrpSpPr>
          <p:nvPr/>
        </p:nvGrpSpPr>
        <p:grpSpPr bwMode="auto">
          <a:xfrm>
            <a:off x="2889772" y="2108570"/>
            <a:ext cx="609600" cy="647700"/>
            <a:chOff x="1200" y="1665"/>
            <a:chExt cx="384" cy="408"/>
          </a:xfrm>
          <a:solidFill>
            <a:srgbClr val="0070C0"/>
          </a:solidFill>
        </p:grpSpPr>
        <p:sp>
          <p:nvSpPr>
            <p:cNvPr id="27726" name="Oval 6"/>
            <p:cNvSpPr>
              <a:spLocks noChangeArrowheads="1"/>
            </p:cNvSpPr>
            <p:nvPr/>
          </p:nvSpPr>
          <p:spPr bwMode="auto">
            <a:xfrm>
              <a:off x="1200" y="1665"/>
              <a:ext cx="384" cy="408"/>
            </a:xfrm>
            <a:prstGeom prst="ellipse">
              <a:avLst/>
            </a:prstGeom>
            <a:grpFill/>
            <a:ln w="9525" algn="ctr">
              <a:noFill/>
              <a:round/>
              <a:headEnd/>
              <a:tailEnd/>
            </a:ln>
          </p:spPr>
          <p:txBody>
            <a:bodyPr wrap="none" anchor="ctr"/>
            <a:lstStyle/>
            <a:p>
              <a:endParaRPr lang="en-US"/>
            </a:p>
          </p:txBody>
        </p:sp>
        <p:sp>
          <p:nvSpPr>
            <p:cNvPr id="27727" name="Text Box 7"/>
            <p:cNvSpPr txBox="1">
              <a:spLocks noChangeArrowheads="1"/>
            </p:cNvSpPr>
            <p:nvPr/>
          </p:nvSpPr>
          <p:spPr bwMode="auto">
            <a:xfrm>
              <a:off x="1265" y="1728"/>
              <a:ext cx="244" cy="288"/>
            </a:xfrm>
            <a:prstGeom prst="rect">
              <a:avLst/>
            </a:prstGeom>
            <a:grp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2400" b="1">
                  <a:solidFill>
                    <a:schemeClr val="bg1"/>
                  </a:solidFill>
                  <a:cs typeface="Arial" pitchFamily="34" charset="0"/>
                </a:rPr>
                <a:t>X</a:t>
              </a:r>
            </a:p>
          </p:txBody>
        </p:sp>
      </p:grpSp>
      <p:grpSp>
        <p:nvGrpSpPr>
          <p:cNvPr id="3" name="Group 12"/>
          <p:cNvGrpSpPr>
            <a:grpSpLocks/>
          </p:cNvGrpSpPr>
          <p:nvPr/>
        </p:nvGrpSpPr>
        <p:grpSpPr bwMode="auto">
          <a:xfrm>
            <a:off x="2889772" y="4686670"/>
            <a:ext cx="609600" cy="647700"/>
            <a:chOff x="1200" y="1665"/>
            <a:chExt cx="384" cy="408"/>
          </a:xfrm>
          <a:solidFill>
            <a:srgbClr val="0070C0"/>
          </a:solidFill>
        </p:grpSpPr>
        <p:sp>
          <p:nvSpPr>
            <p:cNvPr id="27724" name="Oval 13"/>
            <p:cNvSpPr>
              <a:spLocks noChangeArrowheads="1"/>
            </p:cNvSpPr>
            <p:nvPr/>
          </p:nvSpPr>
          <p:spPr bwMode="auto">
            <a:xfrm>
              <a:off x="1200" y="1665"/>
              <a:ext cx="384" cy="408"/>
            </a:xfrm>
            <a:prstGeom prst="ellipse">
              <a:avLst/>
            </a:prstGeom>
            <a:grpFill/>
            <a:ln w="9525" algn="ctr">
              <a:noFill/>
              <a:round/>
              <a:headEnd/>
              <a:tailEnd/>
            </a:ln>
          </p:spPr>
          <p:txBody>
            <a:bodyPr wrap="none" anchor="ctr"/>
            <a:lstStyle/>
            <a:p>
              <a:endParaRPr lang="en-US"/>
            </a:p>
          </p:txBody>
        </p:sp>
        <p:sp>
          <p:nvSpPr>
            <p:cNvPr id="27725" name="Text Box 14"/>
            <p:cNvSpPr txBox="1">
              <a:spLocks noChangeArrowheads="1"/>
            </p:cNvSpPr>
            <p:nvPr/>
          </p:nvSpPr>
          <p:spPr bwMode="auto">
            <a:xfrm>
              <a:off x="1265" y="1728"/>
              <a:ext cx="244" cy="288"/>
            </a:xfrm>
            <a:prstGeom prst="rect">
              <a:avLst/>
            </a:prstGeom>
            <a:grp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2400" b="1">
                  <a:solidFill>
                    <a:schemeClr val="bg1"/>
                  </a:solidFill>
                  <a:cs typeface="Arial" pitchFamily="34" charset="0"/>
                </a:rPr>
                <a:t>X</a:t>
              </a:r>
            </a:p>
          </p:txBody>
        </p:sp>
      </p:grpSp>
      <p:grpSp>
        <p:nvGrpSpPr>
          <p:cNvPr id="83" name="Group 82"/>
          <p:cNvGrpSpPr/>
          <p:nvPr/>
        </p:nvGrpSpPr>
        <p:grpSpPr>
          <a:xfrm>
            <a:off x="7994821" y="0"/>
            <a:ext cx="1297463" cy="1013254"/>
            <a:chOff x="3274540" y="3126260"/>
            <a:chExt cx="1297463" cy="1013254"/>
          </a:xfrm>
        </p:grpSpPr>
        <p:sp>
          <p:nvSpPr>
            <p:cNvPr id="84" name="Right Triangle 83"/>
            <p:cNvSpPr/>
            <p:nvPr/>
          </p:nvSpPr>
          <p:spPr bwMode="auto">
            <a:xfrm rot="10800000">
              <a:off x="3274540" y="3126260"/>
              <a:ext cx="1161535" cy="1013254"/>
            </a:xfrm>
            <a:prstGeom prst="r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5" name="TextBox 84"/>
            <p:cNvSpPr txBox="1"/>
            <p:nvPr/>
          </p:nvSpPr>
          <p:spPr>
            <a:xfrm>
              <a:off x="3546392" y="3126260"/>
              <a:ext cx="1025611" cy="307777"/>
            </a:xfrm>
            <a:prstGeom prst="rect">
              <a:avLst/>
            </a:prstGeom>
            <a:noFill/>
          </p:spPr>
          <p:txBody>
            <a:bodyPr wrap="square" rtlCol="0">
              <a:spAutoFit/>
            </a:bodyPr>
            <a:lstStyle/>
            <a:p>
              <a:r>
                <a:rPr lang="en-US" sz="1400" dirty="0" smtClean="0"/>
                <a:t>28nm HP</a:t>
              </a:r>
              <a:endParaRPr lang="en-US" sz="1400" dirty="0"/>
            </a:p>
          </p:txBody>
        </p:sp>
        <p:pic>
          <p:nvPicPr>
            <p:cNvPr id="86" name="Picture 85" descr="StratixV_pms_jpg.jpg"/>
            <p:cNvPicPr>
              <a:picLocks noChangeAspect="1"/>
            </p:cNvPicPr>
            <p:nvPr/>
          </p:nvPicPr>
          <p:blipFill>
            <a:blip r:embed="rId3" cstate="email">
              <a:clrChange>
                <a:clrFrom>
                  <a:srgbClr val="FFFFFF"/>
                </a:clrFrom>
                <a:clrTo>
                  <a:srgbClr val="FFFFFF">
                    <a:alpha val="0"/>
                  </a:srgbClr>
                </a:clrTo>
              </a:clrChange>
            </a:blip>
            <a:stretch>
              <a:fillRect/>
            </a:stretch>
          </p:blipFill>
          <p:spPr>
            <a:xfrm>
              <a:off x="3765011" y="3384668"/>
              <a:ext cx="660304" cy="1826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167879" y="1750570"/>
            <a:ext cx="6926809" cy="4168775"/>
          </a:xfrm>
          <a:prstGeom prst="rect">
            <a:avLst/>
          </a:prstGeom>
          <a:gradFill rotWithShape="1">
            <a:gsLst>
              <a:gs pos="0">
                <a:srgbClr val="EAEAEA">
                  <a:alpha val="29999"/>
                </a:srgbClr>
              </a:gs>
              <a:gs pos="100000">
                <a:srgbClr val="B8B8B8">
                  <a:alpha val="29999"/>
                </a:srgbClr>
              </a:gs>
            </a:gsLst>
            <a:path path="shape">
              <a:fillToRect l="50000" t="50000" r="50000" b="50000"/>
            </a:path>
          </a:gradFill>
          <a:ln w="9525" algn="ctr">
            <a:noFill/>
            <a:miter lim="800000"/>
            <a:headEnd/>
            <a:tailEnd/>
          </a:ln>
        </p:spPr>
        <p:txBody>
          <a:bodyPr wrap="none" anchor="ctr"/>
          <a:lstStyle/>
          <a:p>
            <a:endParaRPr lang="en-US"/>
          </a:p>
        </p:txBody>
      </p:sp>
      <p:sp>
        <p:nvSpPr>
          <p:cNvPr id="28676" name="Text Box 4"/>
          <p:cNvSpPr txBox="1">
            <a:spLocks noChangeArrowheads="1"/>
          </p:cNvSpPr>
          <p:nvPr/>
        </p:nvSpPr>
        <p:spPr bwMode="auto">
          <a:xfrm>
            <a:off x="7853232" y="4920808"/>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64 </a:t>
            </a:r>
            <a:r>
              <a:rPr lang="en-US" dirty="0" smtClean="0">
                <a:cs typeface="Arial" pitchFamily="34" charset="0"/>
              </a:rPr>
              <a:t>Bits</a:t>
            </a:r>
            <a:endParaRPr lang="en-US" dirty="0">
              <a:cs typeface="Arial" pitchFamily="34" charset="0"/>
            </a:endParaRPr>
          </a:p>
        </p:txBody>
      </p:sp>
      <p:sp>
        <p:nvSpPr>
          <p:cNvPr id="28677" name="Line 5"/>
          <p:cNvSpPr>
            <a:spLocks noChangeShapeType="1"/>
          </p:cNvSpPr>
          <p:nvPr/>
        </p:nvSpPr>
        <p:spPr bwMode="auto">
          <a:xfrm flipH="1">
            <a:off x="5747817" y="1690245"/>
            <a:ext cx="0" cy="1751013"/>
          </a:xfrm>
          <a:prstGeom prst="line">
            <a:avLst/>
          </a:prstGeom>
          <a:noFill/>
          <a:ln w="38100">
            <a:solidFill>
              <a:schemeClr val="tx1"/>
            </a:solidFill>
            <a:round/>
            <a:headEnd/>
            <a:tailEnd type="triangle" w="med" len="med"/>
          </a:ln>
        </p:spPr>
        <p:txBody>
          <a:bodyPr/>
          <a:lstStyle/>
          <a:p>
            <a:endParaRPr lang="en-US"/>
          </a:p>
        </p:txBody>
      </p:sp>
      <p:sp>
        <p:nvSpPr>
          <p:cNvPr id="28678" name="Line 6"/>
          <p:cNvSpPr>
            <a:spLocks noChangeShapeType="1"/>
          </p:cNvSpPr>
          <p:nvPr/>
        </p:nvSpPr>
        <p:spPr bwMode="auto">
          <a:xfrm flipV="1">
            <a:off x="5622404" y="1850583"/>
            <a:ext cx="254000" cy="131762"/>
          </a:xfrm>
          <a:prstGeom prst="line">
            <a:avLst/>
          </a:prstGeom>
          <a:noFill/>
          <a:ln w="57150">
            <a:solidFill>
              <a:schemeClr val="tx1"/>
            </a:solidFill>
            <a:round/>
            <a:headEnd/>
            <a:tailEnd/>
          </a:ln>
        </p:spPr>
        <p:txBody>
          <a:bodyPr/>
          <a:lstStyle/>
          <a:p>
            <a:endParaRPr lang="en-US"/>
          </a:p>
        </p:txBody>
      </p:sp>
      <p:sp>
        <p:nvSpPr>
          <p:cNvPr id="28679" name="Text Box 7"/>
          <p:cNvSpPr txBox="1">
            <a:spLocks noChangeArrowheads="1"/>
          </p:cNvSpPr>
          <p:nvPr/>
        </p:nvSpPr>
        <p:spPr bwMode="auto">
          <a:xfrm>
            <a:off x="4725467" y="1748983"/>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64 </a:t>
            </a:r>
            <a:r>
              <a:rPr lang="en-US" dirty="0" smtClean="0">
                <a:cs typeface="Arial" pitchFamily="34" charset="0"/>
              </a:rPr>
              <a:t>Bits</a:t>
            </a:r>
            <a:endParaRPr lang="en-US" dirty="0">
              <a:cs typeface="Arial" pitchFamily="34" charset="0"/>
            </a:endParaRPr>
          </a:p>
        </p:txBody>
      </p:sp>
      <p:sp>
        <p:nvSpPr>
          <p:cNvPr id="28680" name="Rectangle 8"/>
          <p:cNvSpPr>
            <a:spLocks noChangeArrowheads="1"/>
          </p:cNvSpPr>
          <p:nvPr/>
        </p:nvSpPr>
        <p:spPr bwMode="auto">
          <a:xfrm>
            <a:off x="5282679" y="3426970"/>
            <a:ext cx="965200" cy="434975"/>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None/>
            </a:pPr>
            <a:r>
              <a:rPr lang="en-US" sz="3200" b="1">
                <a:solidFill>
                  <a:schemeClr val="bg1"/>
                </a:solidFill>
                <a:cs typeface="Arial" pitchFamily="34" charset="0"/>
              </a:rPr>
              <a:t>+</a:t>
            </a:r>
            <a:endParaRPr lang="en-US" sz="3200" b="1">
              <a:solidFill>
                <a:schemeClr val="bg1"/>
              </a:solidFill>
              <a:cs typeface="Arial" pitchFamily="34" charset="0"/>
              <a:sym typeface="Symbol" pitchFamily="18" charset="2"/>
            </a:endParaRPr>
          </a:p>
        </p:txBody>
      </p:sp>
      <p:sp>
        <p:nvSpPr>
          <p:cNvPr id="28681" name="Line 9"/>
          <p:cNvSpPr>
            <a:spLocks noChangeShapeType="1"/>
          </p:cNvSpPr>
          <p:nvPr/>
        </p:nvSpPr>
        <p:spPr bwMode="auto">
          <a:xfrm>
            <a:off x="5755754" y="5439920"/>
            <a:ext cx="2931045" cy="0"/>
          </a:xfrm>
          <a:prstGeom prst="line">
            <a:avLst/>
          </a:prstGeom>
          <a:noFill/>
          <a:ln w="38100">
            <a:solidFill>
              <a:schemeClr val="tx1"/>
            </a:solidFill>
            <a:round/>
            <a:headEnd/>
            <a:tailEnd type="triangle" w="med" len="med"/>
          </a:ln>
        </p:spPr>
        <p:txBody>
          <a:bodyPr/>
          <a:lstStyle/>
          <a:p>
            <a:endParaRPr lang="en-US"/>
          </a:p>
        </p:txBody>
      </p:sp>
      <p:sp>
        <p:nvSpPr>
          <p:cNvPr id="28682" name="Line 10"/>
          <p:cNvSpPr>
            <a:spLocks noChangeShapeType="1"/>
          </p:cNvSpPr>
          <p:nvPr/>
        </p:nvSpPr>
        <p:spPr bwMode="auto">
          <a:xfrm>
            <a:off x="5752579" y="5204970"/>
            <a:ext cx="0" cy="847725"/>
          </a:xfrm>
          <a:prstGeom prst="line">
            <a:avLst/>
          </a:prstGeom>
          <a:noFill/>
          <a:ln w="38100">
            <a:solidFill>
              <a:schemeClr val="tx1"/>
            </a:solidFill>
            <a:round/>
            <a:headEnd/>
            <a:tailEnd type="triangle" w="med" len="med"/>
          </a:ln>
        </p:spPr>
        <p:txBody>
          <a:bodyPr/>
          <a:lstStyle/>
          <a:p>
            <a:endParaRPr lang="en-US"/>
          </a:p>
        </p:txBody>
      </p:sp>
      <p:sp>
        <p:nvSpPr>
          <p:cNvPr id="28683" name="Text Box 11"/>
          <p:cNvSpPr txBox="1">
            <a:spLocks noChangeArrowheads="1"/>
          </p:cNvSpPr>
          <p:nvPr/>
        </p:nvSpPr>
        <p:spPr bwMode="auto">
          <a:xfrm>
            <a:off x="4702175" y="5969182"/>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64 </a:t>
            </a:r>
            <a:r>
              <a:rPr lang="en-US" dirty="0" smtClean="0">
                <a:cs typeface="Arial" pitchFamily="34" charset="0"/>
              </a:rPr>
              <a:t>Bits</a:t>
            </a:r>
            <a:endParaRPr lang="en-US" dirty="0">
              <a:cs typeface="Arial" pitchFamily="34" charset="0"/>
            </a:endParaRPr>
          </a:p>
        </p:txBody>
      </p:sp>
      <p:sp>
        <p:nvSpPr>
          <p:cNvPr id="28684" name="Line 12"/>
          <p:cNvSpPr>
            <a:spLocks noChangeShapeType="1"/>
          </p:cNvSpPr>
          <p:nvPr/>
        </p:nvSpPr>
        <p:spPr bwMode="auto">
          <a:xfrm flipV="1">
            <a:off x="5612879" y="5741545"/>
            <a:ext cx="254000" cy="131763"/>
          </a:xfrm>
          <a:prstGeom prst="line">
            <a:avLst/>
          </a:prstGeom>
          <a:noFill/>
          <a:ln w="57150">
            <a:solidFill>
              <a:schemeClr val="tx1"/>
            </a:solidFill>
            <a:round/>
            <a:headEnd/>
            <a:tailEnd/>
          </a:ln>
        </p:spPr>
        <p:txBody>
          <a:bodyPr/>
          <a:lstStyle/>
          <a:p>
            <a:endParaRPr lang="en-US"/>
          </a:p>
        </p:txBody>
      </p:sp>
      <p:sp>
        <p:nvSpPr>
          <p:cNvPr id="28685" name="Line 13"/>
          <p:cNvSpPr>
            <a:spLocks noChangeShapeType="1"/>
          </p:cNvSpPr>
          <p:nvPr/>
        </p:nvSpPr>
        <p:spPr bwMode="auto">
          <a:xfrm flipH="1" flipV="1">
            <a:off x="8248962" y="5287520"/>
            <a:ext cx="114300" cy="296863"/>
          </a:xfrm>
          <a:prstGeom prst="line">
            <a:avLst/>
          </a:prstGeom>
          <a:noFill/>
          <a:ln w="57150">
            <a:solidFill>
              <a:schemeClr val="tx1"/>
            </a:solidFill>
            <a:round/>
            <a:headEnd/>
            <a:tailEnd/>
          </a:ln>
        </p:spPr>
        <p:txBody>
          <a:bodyPr/>
          <a:lstStyle/>
          <a:p>
            <a:endParaRPr lang="en-US"/>
          </a:p>
        </p:txBody>
      </p:sp>
      <p:sp>
        <p:nvSpPr>
          <p:cNvPr id="28686" name="Rectangle 14"/>
          <p:cNvSpPr>
            <a:spLocks noChangeArrowheads="1"/>
          </p:cNvSpPr>
          <p:nvPr/>
        </p:nvSpPr>
        <p:spPr bwMode="auto">
          <a:xfrm rot="5400000">
            <a:off x="5510486" y="3994501"/>
            <a:ext cx="520700" cy="1890713"/>
          </a:xfrm>
          <a:prstGeom prst="rect">
            <a:avLst/>
          </a:prstGeom>
          <a:solidFill>
            <a:srgbClr val="0070C0"/>
          </a:solidFill>
          <a:ln w="9525" algn="ctr">
            <a:noFill/>
            <a:miter lim="800000"/>
            <a:headEnd/>
            <a:tailEnd/>
          </a:ln>
        </p:spPr>
        <p:txBody>
          <a:bodyPr rot="10800000" vert="eaVert"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p:txBody>
      </p:sp>
      <p:sp>
        <p:nvSpPr>
          <p:cNvPr id="28687" name="Text Box 15"/>
          <p:cNvSpPr txBox="1">
            <a:spLocks noChangeArrowheads="1"/>
          </p:cNvSpPr>
          <p:nvPr/>
        </p:nvSpPr>
        <p:spPr bwMode="auto">
          <a:xfrm>
            <a:off x="4758804" y="4768408"/>
            <a:ext cx="2130425" cy="366712"/>
          </a:xfrm>
          <a:prstGeom prst="rect">
            <a:avLst/>
          </a:prstGeom>
          <a:noFill/>
          <a:ln w="9525" algn="ctr">
            <a:noFill/>
            <a:miter lim="800000"/>
            <a:headEnd/>
            <a:tailEnd/>
          </a:ln>
        </p:spPr>
        <p:txBody>
          <a:bodyPr>
            <a:spAutoFit/>
          </a:bodyPr>
          <a:lstStyle/>
          <a:p>
            <a:pPr eaLnBrk="0" hangingPunct="0">
              <a:spcBef>
                <a:spcPct val="20000"/>
              </a:spcBef>
              <a:buClr>
                <a:srgbClr val="003399"/>
              </a:buClr>
              <a:buSzPct val="100000"/>
              <a:buFont typeface="Times New Roman" pitchFamily="18" charset="0"/>
              <a:buNone/>
            </a:pPr>
            <a:r>
              <a:rPr lang="en-US" b="1">
                <a:solidFill>
                  <a:schemeClr val="bg1"/>
                </a:solidFill>
                <a:cs typeface="Arial" pitchFamily="34" charset="0"/>
              </a:rPr>
              <a:t>Output Register</a:t>
            </a:r>
          </a:p>
        </p:txBody>
      </p:sp>
      <p:sp>
        <p:nvSpPr>
          <p:cNvPr id="28688" name="Line 16"/>
          <p:cNvSpPr>
            <a:spLocks noChangeShapeType="1"/>
          </p:cNvSpPr>
          <p:nvPr/>
        </p:nvSpPr>
        <p:spPr bwMode="auto">
          <a:xfrm rot="-5400000" flipH="1" flipV="1">
            <a:off x="5347766" y="4260408"/>
            <a:ext cx="822325" cy="0"/>
          </a:xfrm>
          <a:prstGeom prst="line">
            <a:avLst/>
          </a:prstGeom>
          <a:noFill/>
          <a:ln w="38100">
            <a:solidFill>
              <a:schemeClr val="tx1"/>
            </a:solidFill>
            <a:round/>
            <a:headEnd/>
            <a:tailEnd type="triangle" w="med" len="med"/>
          </a:ln>
        </p:spPr>
        <p:txBody>
          <a:bodyPr/>
          <a:lstStyle/>
          <a:p>
            <a:endParaRPr lang="en-US"/>
          </a:p>
        </p:txBody>
      </p:sp>
      <p:sp>
        <p:nvSpPr>
          <p:cNvPr id="28689" name="Line 17"/>
          <p:cNvSpPr>
            <a:spLocks noChangeShapeType="1"/>
          </p:cNvSpPr>
          <p:nvPr/>
        </p:nvSpPr>
        <p:spPr bwMode="auto">
          <a:xfrm rot="10800000" flipH="1">
            <a:off x="3776142" y="3642610"/>
            <a:ext cx="1477910" cy="3436"/>
          </a:xfrm>
          <a:prstGeom prst="line">
            <a:avLst/>
          </a:prstGeom>
          <a:noFill/>
          <a:ln w="38100">
            <a:solidFill>
              <a:schemeClr val="tx1"/>
            </a:solidFill>
            <a:round/>
            <a:headEnd/>
            <a:tailEnd type="triangle" w="med" len="med"/>
          </a:ln>
        </p:spPr>
        <p:txBody>
          <a:bodyPr/>
          <a:lstStyle/>
          <a:p>
            <a:endParaRPr lang="en-US"/>
          </a:p>
        </p:txBody>
      </p:sp>
      <p:sp>
        <p:nvSpPr>
          <p:cNvPr id="28690" name="Oval 18"/>
          <p:cNvSpPr>
            <a:spLocks noChangeArrowheads="1"/>
          </p:cNvSpPr>
          <p:nvPr/>
        </p:nvSpPr>
        <p:spPr bwMode="auto">
          <a:xfrm>
            <a:off x="2964929" y="3263458"/>
            <a:ext cx="819150" cy="800100"/>
          </a:xfrm>
          <a:prstGeom prst="ellipse">
            <a:avLst/>
          </a:prstGeom>
          <a:solidFill>
            <a:srgbClr val="0070C0"/>
          </a:solidFill>
          <a:ln w="9525" algn="ctr">
            <a:noFill/>
            <a:round/>
            <a:headEnd/>
            <a:tailEnd/>
          </a:ln>
        </p:spPr>
        <p:txBody>
          <a:bodyPr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a:p>
            <a:pPr algn="ctr" eaLnBrk="0" hangingPunct="0">
              <a:spcBef>
                <a:spcPct val="20000"/>
              </a:spcBef>
              <a:buClr>
                <a:srgbClr val="003399"/>
              </a:buClr>
              <a:buSzPct val="100000"/>
              <a:buFont typeface="Times New Roman" pitchFamily="18" charset="0"/>
              <a:buNone/>
            </a:pPr>
            <a:r>
              <a:rPr lang="en-US" sz="1400" b="1">
                <a:solidFill>
                  <a:schemeClr val="bg1"/>
                </a:solidFill>
                <a:cs typeface="Arial" pitchFamily="34" charset="0"/>
              </a:rPr>
              <a:t>27x27</a:t>
            </a:r>
          </a:p>
        </p:txBody>
      </p:sp>
      <p:sp>
        <p:nvSpPr>
          <p:cNvPr id="28691" name="Text Box 19"/>
          <p:cNvSpPr txBox="1">
            <a:spLocks noChangeArrowheads="1"/>
          </p:cNvSpPr>
          <p:nvPr/>
        </p:nvSpPr>
        <p:spPr bwMode="auto">
          <a:xfrm>
            <a:off x="3179242" y="3241233"/>
            <a:ext cx="387350" cy="457200"/>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2400" b="1">
                <a:solidFill>
                  <a:schemeClr val="bg1"/>
                </a:solidFill>
                <a:cs typeface="Arial" pitchFamily="34" charset="0"/>
              </a:rPr>
              <a:t>X</a:t>
            </a:r>
          </a:p>
        </p:txBody>
      </p:sp>
      <p:sp>
        <p:nvSpPr>
          <p:cNvPr id="28692" name="Line 20"/>
          <p:cNvSpPr>
            <a:spLocks noChangeShapeType="1"/>
          </p:cNvSpPr>
          <p:nvPr/>
        </p:nvSpPr>
        <p:spPr bwMode="auto">
          <a:xfrm>
            <a:off x="2063229" y="2601470"/>
            <a:ext cx="165100" cy="0"/>
          </a:xfrm>
          <a:prstGeom prst="line">
            <a:avLst/>
          </a:prstGeom>
          <a:noFill/>
          <a:ln w="38100">
            <a:solidFill>
              <a:schemeClr val="tx1"/>
            </a:solidFill>
            <a:round/>
            <a:headEnd/>
            <a:tailEnd type="triangle" w="med" len="med"/>
          </a:ln>
        </p:spPr>
        <p:txBody>
          <a:bodyPr/>
          <a:lstStyle/>
          <a:p>
            <a:endParaRPr lang="en-US"/>
          </a:p>
        </p:txBody>
      </p:sp>
      <p:sp>
        <p:nvSpPr>
          <p:cNvPr id="28693" name="Rectangle 21"/>
          <p:cNvSpPr>
            <a:spLocks noChangeArrowheads="1"/>
          </p:cNvSpPr>
          <p:nvPr/>
        </p:nvSpPr>
        <p:spPr bwMode="auto">
          <a:xfrm>
            <a:off x="2096567" y="4504883"/>
            <a:ext cx="490537" cy="952500"/>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Char char="•"/>
            </a:pPr>
            <a:endParaRPr lang="en-US">
              <a:cs typeface="Arial" pitchFamily="34" charset="0"/>
            </a:endParaRPr>
          </a:p>
        </p:txBody>
      </p:sp>
      <p:sp>
        <p:nvSpPr>
          <p:cNvPr id="28694" name="Text Box 22"/>
          <p:cNvSpPr txBox="1">
            <a:spLocks noChangeArrowheads="1"/>
          </p:cNvSpPr>
          <p:nvPr/>
        </p:nvSpPr>
        <p:spPr bwMode="auto">
          <a:xfrm>
            <a:off x="1999729" y="4827145"/>
            <a:ext cx="669925" cy="579438"/>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3200" b="1">
                <a:solidFill>
                  <a:schemeClr val="bg1"/>
                </a:solidFill>
                <a:cs typeface="Arial" pitchFamily="34" charset="0"/>
              </a:rPr>
              <a:t>+/-</a:t>
            </a:r>
          </a:p>
        </p:txBody>
      </p:sp>
      <p:cxnSp>
        <p:nvCxnSpPr>
          <p:cNvPr id="28695" name="AutoShape 23"/>
          <p:cNvCxnSpPr>
            <a:cxnSpLocks noChangeShapeType="1"/>
            <a:stCxn id="28693" idx="3"/>
            <a:endCxn id="28690" idx="4"/>
          </p:cNvCxnSpPr>
          <p:nvPr/>
        </p:nvCxnSpPr>
        <p:spPr bwMode="auto">
          <a:xfrm flipV="1">
            <a:off x="2587104" y="4063558"/>
            <a:ext cx="787400" cy="917575"/>
          </a:xfrm>
          <a:prstGeom prst="bentConnector2">
            <a:avLst/>
          </a:prstGeom>
          <a:noFill/>
          <a:ln w="28575">
            <a:solidFill>
              <a:schemeClr val="tx1"/>
            </a:solidFill>
            <a:miter lim="800000"/>
            <a:headEnd/>
            <a:tailEnd type="triangle" w="med" len="med"/>
          </a:ln>
        </p:spPr>
      </p:cxnSp>
      <p:sp>
        <p:nvSpPr>
          <p:cNvPr id="28696" name="Rectangle 24"/>
          <p:cNvSpPr>
            <a:spLocks noChangeArrowheads="1"/>
          </p:cNvSpPr>
          <p:nvPr/>
        </p:nvSpPr>
        <p:spPr bwMode="auto">
          <a:xfrm>
            <a:off x="1237729" y="1852170"/>
            <a:ext cx="520700" cy="3543300"/>
          </a:xfrm>
          <a:prstGeom prst="rect">
            <a:avLst/>
          </a:prstGeom>
          <a:solidFill>
            <a:srgbClr val="0070C0"/>
          </a:solidFill>
          <a:ln w="9525" algn="ctr">
            <a:noFill/>
            <a:miter lim="800000"/>
            <a:headEnd/>
            <a:tailEnd/>
          </a:ln>
        </p:spPr>
        <p:txBody>
          <a:bodyPr wrap="none" anchor="ctr"/>
          <a:lstStyle/>
          <a:p>
            <a:pPr algn="ctr" eaLnBrk="0" hangingPunct="0">
              <a:spcBef>
                <a:spcPct val="20000"/>
              </a:spcBef>
              <a:buClr>
                <a:srgbClr val="003399"/>
              </a:buClr>
              <a:buSzPct val="100000"/>
              <a:buFont typeface="Times New Roman" pitchFamily="18" charset="0"/>
              <a:buNone/>
            </a:pPr>
            <a:endParaRPr lang="en-US">
              <a:cs typeface="Arial" pitchFamily="34" charset="0"/>
            </a:endParaRPr>
          </a:p>
        </p:txBody>
      </p:sp>
      <p:sp>
        <p:nvSpPr>
          <p:cNvPr id="28697" name="Text Box 25"/>
          <p:cNvSpPr txBox="1">
            <a:spLocks noChangeArrowheads="1"/>
          </p:cNvSpPr>
          <p:nvPr/>
        </p:nvSpPr>
        <p:spPr bwMode="auto">
          <a:xfrm rot="-5400000">
            <a:off x="627336" y="3448401"/>
            <a:ext cx="1720850" cy="366713"/>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b="1">
                <a:solidFill>
                  <a:schemeClr val="bg1"/>
                </a:solidFill>
                <a:cs typeface="Arial" pitchFamily="34" charset="0"/>
              </a:rPr>
              <a:t>Input Register</a:t>
            </a:r>
          </a:p>
        </p:txBody>
      </p:sp>
      <p:sp>
        <p:nvSpPr>
          <p:cNvPr id="28698" name="AutoShape 26"/>
          <p:cNvSpPr>
            <a:spLocks noChangeArrowheads="1"/>
          </p:cNvSpPr>
          <p:nvPr/>
        </p:nvSpPr>
        <p:spPr bwMode="auto">
          <a:xfrm rot="-5400000">
            <a:off x="1937022" y="2181577"/>
            <a:ext cx="957263" cy="374650"/>
          </a:xfrm>
          <a:custGeom>
            <a:avLst/>
            <a:gdLst>
              <a:gd name="T0" fmla="*/ 2147483647 w 21600"/>
              <a:gd name="T1" fmla="*/ 977487861 h 21600"/>
              <a:gd name="T2" fmla="*/ 2147483647 w 21600"/>
              <a:gd name="T3" fmla="*/ 1954975721 h 21600"/>
              <a:gd name="T4" fmla="*/ 2147483647 w 21600"/>
              <a:gd name="T5" fmla="*/ 977487861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70C0"/>
          </a:solidFill>
          <a:ln w="19050" algn="ctr">
            <a:noFill/>
            <a:miter lim="800000"/>
            <a:headEnd/>
            <a:tailEnd/>
          </a:ln>
        </p:spPr>
        <p:txBody>
          <a:bodyPr wrap="none" anchor="ctr"/>
          <a:lstStyle/>
          <a:p>
            <a:endParaRPr lang="en-US"/>
          </a:p>
        </p:txBody>
      </p:sp>
      <p:grpSp>
        <p:nvGrpSpPr>
          <p:cNvPr id="2" name="Group 27"/>
          <p:cNvGrpSpPr>
            <a:grpSpLocks/>
          </p:cNvGrpSpPr>
          <p:nvPr/>
        </p:nvGrpSpPr>
        <p:grpSpPr bwMode="auto">
          <a:xfrm>
            <a:off x="1860029" y="3358708"/>
            <a:ext cx="595313" cy="665162"/>
            <a:chOff x="2352" y="785"/>
            <a:chExt cx="791" cy="763"/>
          </a:xfrm>
          <a:solidFill>
            <a:schemeClr val="accent2">
              <a:lumMod val="20000"/>
              <a:lumOff val="80000"/>
            </a:schemeClr>
          </a:solidFill>
        </p:grpSpPr>
        <p:sp>
          <p:nvSpPr>
            <p:cNvPr id="28713" name="Rectangle 28"/>
            <p:cNvSpPr>
              <a:spLocks noChangeArrowheads="1"/>
            </p:cNvSpPr>
            <p:nvPr/>
          </p:nvSpPr>
          <p:spPr bwMode="auto">
            <a:xfrm>
              <a:off x="2352" y="785"/>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4" name="Rectangle 29"/>
            <p:cNvSpPr>
              <a:spLocks noChangeArrowheads="1"/>
            </p:cNvSpPr>
            <p:nvPr/>
          </p:nvSpPr>
          <p:spPr bwMode="auto">
            <a:xfrm>
              <a:off x="2355" y="881"/>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5" name="Rectangle 30"/>
            <p:cNvSpPr>
              <a:spLocks noChangeArrowheads="1"/>
            </p:cNvSpPr>
            <p:nvPr/>
          </p:nvSpPr>
          <p:spPr bwMode="auto">
            <a:xfrm>
              <a:off x="2354" y="974"/>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6" name="Rectangle 31"/>
            <p:cNvSpPr>
              <a:spLocks noChangeArrowheads="1"/>
            </p:cNvSpPr>
            <p:nvPr/>
          </p:nvSpPr>
          <p:spPr bwMode="auto">
            <a:xfrm>
              <a:off x="2353" y="1070"/>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7" name="Rectangle 32"/>
            <p:cNvSpPr>
              <a:spLocks noChangeArrowheads="1"/>
            </p:cNvSpPr>
            <p:nvPr/>
          </p:nvSpPr>
          <p:spPr bwMode="auto">
            <a:xfrm>
              <a:off x="2355" y="1169"/>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8" name="Rectangle 33"/>
            <p:cNvSpPr>
              <a:spLocks noChangeArrowheads="1"/>
            </p:cNvSpPr>
            <p:nvPr/>
          </p:nvSpPr>
          <p:spPr bwMode="auto">
            <a:xfrm>
              <a:off x="2354" y="1265"/>
              <a:ext cx="788" cy="94"/>
            </a:xfrm>
            <a:prstGeom prst="rect">
              <a:avLst/>
            </a:prstGeom>
            <a:grpFill/>
            <a:ln w="9525" algn="ctr">
              <a:solidFill>
                <a:schemeClr val="tx1"/>
              </a:solidFill>
              <a:miter lim="800000"/>
              <a:headEnd/>
              <a:tailEnd/>
            </a:ln>
          </p:spPr>
          <p:txBody>
            <a:bodyPr wrap="none" anchor="ctr"/>
            <a:lstStyle/>
            <a:p>
              <a:endParaRPr lang="en-US"/>
            </a:p>
          </p:txBody>
        </p:sp>
        <p:sp>
          <p:nvSpPr>
            <p:cNvPr id="28719" name="Rectangle 34"/>
            <p:cNvSpPr>
              <a:spLocks noChangeArrowheads="1"/>
            </p:cNvSpPr>
            <p:nvPr/>
          </p:nvSpPr>
          <p:spPr bwMode="auto">
            <a:xfrm>
              <a:off x="2353" y="1358"/>
              <a:ext cx="788" cy="94"/>
            </a:xfrm>
            <a:prstGeom prst="rect">
              <a:avLst/>
            </a:prstGeom>
            <a:grpFill/>
            <a:ln w="9525" algn="ctr">
              <a:solidFill>
                <a:schemeClr val="tx1"/>
              </a:solidFill>
              <a:miter lim="800000"/>
              <a:headEnd/>
              <a:tailEnd/>
            </a:ln>
          </p:spPr>
          <p:txBody>
            <a:bodyPr wrap="none" anchor="ctr"/>
            <a:lstStyle/>
            <a:p>
              <a:endParaRPr lang="en-US"/>
            </a:p>
          </p:txBody>
        </p:sp>
        <p:sp>
          <p:nvSpPr>
            <p:cNvPr id="28720" name="Rectangle 35"/>
            <p:cNvSpPr>
              <a:spLocks noChangeArrowheads="1"/>
            </p:cNvSpPr>
            <p:nvPr/>
          </p:nvSpPr>
          <p:spPr bwMode="auto">
            <a:xfrm>
              <a:off x="2352" y="1454"/>
              <a:ext cx="788" cy="94"/>
            </a:xfrm>
            <a:prstGeom prst="rect">
              <a:avLst/>
            </a:prstGeom>
            <a:grpFill/>
            <a:ln w="9525" algn="ctr">
              <a:solidFill>
                <a:schemeClr val="tx1"/>
              </a:solidFill>
              <a:miter lim="800000"/>
              <a:headEnd/>
              <a:tailEnd/>
            </a:ln>
          </p:spPr>
          <p:txBody>
            <a:bodyPr wrap="none" anchor="ctr"/>
            <a:lstStyle/>
            <a:p>
              <a:endParaRPr lang="en-US"/>
            </a:p>
          </p:txBody>
        </p:sp>
      </p:grpSp>
      <p:sp>
        <p:nvSpPr>
          <p:cNvPr id="28700" name="Text Box 36"/>
          <p:cNvSpPr txBox="1">
            <a:spLocks noChangeArrowheads="1"/>
          </p:cNvSpPr>
          <p:nvPr/>
        </p:nvSpPr>
        <p:spPr bwMode="auto">
          <a:xfrm>
            <a:off x="1855522" y="3464550"/>
            <a:ext cx="611065" cy="461665"/>
          </a:xfrm>
          <a:prstGeom prst="rect">
            <a:avLst/>
          </a:prstGeom>
          <a:noFill/>
          <a:ln w="9525" algn="ctr">
            <a:noFill/>
            <a:miter lim="800000"/>
            <a:headEnd/>
            <a:tailEnd/>
          </a:ln>
        </p:spPr>
        <p:txBody>
          <a:bodyPr wrap="none">
            <a:spAutoFit/>
          </a:bodyPr>
          <a:lstStyle/>
          <a:p>
            <a:pPr eaLnBrk="0" hangingPunct="0">
              <a:spcBef>
                <a:spcPts val="0"/>
              </a:spcBef>
              <a:buClr>
                <a:srgbClr val="003399"/>
              </a:buClr>
              <a:buSzPct val="100000"/>
              <a:buFont typeface="Times New Roman" pitchFamily="18" charset="0"/>
              <a:buNone/>
            </a:pPr>
            <a:r>
              <a:rPr lang="en-US" sz="1200" b="1" dirty="0" smtClean="0">
                <a:cs typeface="Arial" pitchFamily="34" charset="0"/>
              </a:rPr>
              <a:t>27-Bit</a:t>
            </a:r>
            <a:endParaRPr lang="en-US" sz="1200" b="1" dirty="0">
              <a:cs typeface="Arial" pitchFamily="34" charset="0"/>
            </a:endParaRPr>
          </a:p>
          <a:p>
            <a:pPr eaLnBrk="0" hangingPunct="0">
              <a:spcBef>
                <a:spcPts val="0"/>
              </a:spcBef>
              <a:buClr>
                <a:srgbClr val="003399"/>
              </a:buClr>
              <a:buSzPct val="100000"/>
              <a:buFont typeface="Times New Roman" pitchFamily="18" charset="0"/>
              <a:buNone/>
            </a:pPr>
            <a:r>
              <a:rPr lang="en-US" sz="1200" b="1" dirty="0" err="1" smtClean="0">
                <a:cs typeface="Arial" pitchFamily="34" charset="0"/>
              </a:rPr>
              <a:t>Coeff</a:t>
            </a:r>
            <a:endParaRPr lang="en-US" sz="1200" b="1" dirty="0">
              <a:cs typeface="Arial" pitchFamily="34" charset="0"/>
            </a:endParaRPr>
          </a:p>
        </p:txBody>
      </p:sp>
      <p:sp>
        <p:nvSpPr>
          <p:cNvPr id="28701" name="Line 37"/>
          <p:cNvSpPr>
            <a:spLocks noChangeShapeType="1"/>
          </p:cNvSpPr>
          <p:nvPr/>
        </p:nvSpPr>
        <p:spPr bwMode="auto">
          <a:xfrm flipV="1">
            <a:off x="2075929" y="2607820"/>
            <a:ext cx="0" cy="755650"/>
          </a:xfrm>
          <a:prstGeom prst="line">
            <a:avLst/>
          </a:prstGeom>
          <a:noFill/>
          <a:ln w="28575">
            <a:solidFill>
              <a:schemeClr val="tx1"/>
            </a:solidFill>
            <a:round/>
            <a:headEnd/>
            <a:tailEnd/>
          </a:ln>
        </p:spPr>
        <p:txBody>
          <a:bodyPr/>
          <a:lstStyle/>
          <a:p>
            <a:endParaRPr lang="en-US"/>
          </a:p>
        </p:txBody>
      </p:sp>
      <p:cxnSp>
        <p:nvCxnSpPr>
          <p:cNvPr id="28702" name="AutoShape 38"/>
          <p:cNvCxnSpPr>
            <a:cxnSpLocks noChangeShapeType="1"/>
            <a:stCxn id="28698" idx="1"/>
            <a:endCxn id="28690" idx="0"/>
          </p:cNvCxnSpPr>
          <p:nvPr/>
        </p:nvCxnSpPr>
        <p:spPr bwMode="auto">
          <a:xfrm>
            <a:off x="2614092" y="2369695"/>
            <a:ext cx="760412" cy="893763"/>
          </a:xfrm>
          <a:prstGeom prst="bentConnector2">
            <a:avLst/>
          </a:prstGeom>
          <a:noFill/>
          <a:ln w="28575">
            <a:solidFill>
              <a:schemeClr val="tx1"/>
            </a:solidFill>
            <a:miter lim="800000"/>
            <a:headEnd/>
            <a:tailEnd type="triangle" w="med" len="med"/>
          </a:ln>
        </p:spPr>
      </p:cxnSp>
      <p:sp>
        <p:nvSpPr>
          <p:cNvPr id="28703" name="Text Box 39"/>
          <p:cNvSpPr txBox="1">
            <a:spLocks noChangeArrowheads="1"/>
          </p:cNvSpPr>
          <p:nvPr/>
        </p:nvSpPr>
        <p:spPr bwMode="auto">
          <a:xfrm>
            <a:off x="2085454" y="4641408"/>
            <a:ext cx="562975" cy="2308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sz="900" b="1" dirty="0" smtClean="0">
                <a:solidFill>
                  <a:schemeClr val="bg1"/>
                </a:solidFill>
                <a:cs typeface="Arial" pitchFamily="34" charset="0"/>
              </a:rPr>
              <a:t>25 Bits</a:t>
            </a:r>
            <a:endParaRPr lang="en-US" sz="900" b="1" dirty="0">
              <a:solidFill>
                <a:schemeClr val="bg1"/>
              </a:solidFill>
              <a:cs typeface="Arial" pitchFamily="34" charset="0"/>
            </a:endParaRPr>
          </a:p>
        </p:txBody>
      </p:sp>
      <p:sp>
        <p:nvSpPr>
          <p:cNvPr id="28704" name="Line 40"/>
          <p:cNvSpPr>
            <a:spLocks noChangeShapeType="1"/>
          </p:cNvSpPr>
          <p:nvPr/>
        </p:nvSpPr>
        <p:spPr bwMode="auto">
          <a:xfrm flipH="1">
            <a:off x="856729" y="5027170"/>
            <a:ext cx="88900" cy="317500"/>
          </a:xfrm>
          <a:prstGeom prst="line">
            <a:avLst/>
          </a:prstGeom>
          <a:noFill/>
          <a:ln w="38100">
            <a:solidFill>
              <a:schemeClr val="tx1"/>
            </a:solidFill>
            <a:round/>
            <a:headEnd/>
            <a:tailEnd/>
          </a:ln>
        </p:spPr>
        <p:txBody>
          <a:bodyPr/>
          <a:lstStyle/>
          <a:p>
            <a:endParaRPr lang="en-US"/>
          </a:p>
        </p:txBody>
      </p:sp>
      <p:sp>
        <p:nvSpPr>
          <p:cNvPr id="28705" name="Text Box 41"/>
          <p:cNvSpPr txBox="1">
            <a:spLocks noChangeArrowheads="1"/>
          </p:cNvSpPr>
          <p:nvPr/>
        </p:nvSpPr>
        <p:spPr bwMode="auto">
          <a:xfrm>
            <a:off x="370174" y="5406583"/>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25 </a:t>
            </a:r>
            <a:r>
              <a:rPr lang="en-US" dirty="0" smtClean="0">
                <a:cs typeface="Arial" pitchFamily="34" charset="0"/>
              </a:rPr>
              <a:t>Bits</a:t>
            </a:r>
            <a:endParaRPr lang="en-US" dirty="0">
              <a:cs typeface="Arial" pitchFamily="34" charset="0"/>
            </a:endParaRPr>
          </a:p>
        </p:txBody>
      </p:sp>
      <p:sp>
        <p:nvSpPr>
          <p:cNvPr id="28706" name="Line 42"/>
          <p:cNvSpPr>
            <a:spLocks noChangeShapeType="1"/>
          </p:cNvSpPr>
          <p:nvPr/>
        </p:nvSpPr>
        <p:spPr bwMode="auto">
          <a:xfrm>
            <a:off x="704329" y="5179570"/>
            <a:ext cx="1397000" cy="0"/>
          </a:xfrm>
          <a:prstGeom prst="line">
            <a:avLst/>
          </a:prstGeom>
          <a:noFill/>
          <a:ln w="38100">
            <a:solidFill>
              <a:schemeClr val="tx1"/>
            </a:solidFill>
            <a:round/>
            <a:headEnd/>
            <a:tailEnd type="triangle" w="med" len="med"/>
          </a:ln>
        </p:spPr>
        <p:txBody>
          <a:bodyPr/>
          <a:lstStyle/>
          <a:p>
            <a:endParaRPr lang="en-US"/>
          </a:p>
        </p:txBody>
      </p:sp>
      <p:sp>
        <p:nvSpPr>
          <p:cNvPr id="28707" name="Line 43"/>
          <p:cNvSpPr>
            <a:spLocks noChangeShapeType="1"/>
          </p:cNvSpPr>
          <p:nvPr/>
        </p:nvSpPr>
        <p:spPr bwMode="auto">
          <a:xfrm>
            <a:off x="704329" y="4735070"/>
            <a:ext cx="1397000" cy="0"/>
          </a:xfrm>
          <a:prstGeom prst="line">
            <a:avLst/>
          </a:prstGeom>
          <a:noFill/>
          <a:ln w="38100">
            <a:solidFill>
              <a:schemeClr val="tx1"/>
            </a:solidFill>
            <a:round/>
            <a:headEnd/>
            <a:tailEnd type="triangle" w="med" len="med"/>
          </a:ln>
        </p:spPr>
        <p:txBody>
          <a:bodyPr/>
          <a:lstStyle/>
          <a:p>
            <a:endParaRPr lang="en-US"/>
          </a:p>
        </p:txBody>
      </p:sp>
      <p:sp>
        <p:nvSpPr>
          <p:cNvPr id="28708" name="Text Box 44"/>
          <p:cNvSpPr txBox="1">
            <a:spLocks noChangeArrowheads="1"/>
          </p:cNvSpPr>
          <p:nvPr/>
        </p:nvSpPr>
        <p:spPr bwMode="auto">
          <a:xfrm>
            <a:off x="370174" y="4161983"/>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25 </a:t>
            </a:r>
            <a:r>
              <a:rPr lang="en-US" dirty="0" smtClean="0">
                <a:cs typeface="Arial" pitchFamily="34" charset="0"/>
              </a:rPr>
              <a:t>Bits</a:t>
            </a:r>
            <a:endParaRPr lang="en-US" dirty="0">
              <a:cs typeface="Arial" pitchFamily="34" charset="0"/>
            </a:endParaRPr>
          </a:p>
        </p:txBody>
      </p:sp>
      <p:sp>
        <p:nvSpPr>
          <p:cNvPr id="28709" name="Line 45"/>
          <p:cNvSpPr>
            <a:spLocks noChangeShapeType="1"/>
          </p:cNvSpPr>
          <p:nvPr/>
        </p:nvSpPr>
        <p:spPr bwMode="auto">
          <a:xfrm flipH="1">
            <a:off x="882129" y="4544570"/>
            <a:ext cx="88900" cy="317500"/>
          </a:xfrm>
          <a:prstGeom prst="line">
            <a:avLst/>
          </a:prstGeom>
          <a:noFill/>
          <a:ln w="38100">
            <a:solidFill>
              <a:schemeClr val="tx1"/>
            </a:solidFill>
            <a:round/>
            <a:headEnd/>
            <a:tailEnd/>
          </a:ln>
        </p:spPr>
        <p:txBody>
          <a:bodyPr/>
          <a:lstStyle/>
          <a:p>
            <a:endParaRPr lang="en-US"/>
          </a:p>
        </p:txBody>
      </p:sp>
      <p:sp>
        <p:nvSpPr>
          <p:cNvPr id="28710" name="Line 46"/>
          <p:cNvSpPr>
            <a:spLocks noChangeShapeType="1"/>
          </p:cNvSpPr>
          <p:nvPr/>
        </p:nvSpPr>
        <p:spPr bwMode="auto">
          <a:xfrm>
            <a:off x="675754" y="2258570"/>
            <a:ext cx="1549400" cy="3175"/>
          </a:xfrm>
          <a:prstGeom prst="line">
            <a:avLst/>
          </a:prstGeom>
          <a:noFill/>
          <a:ln w="38100">
            <a:solidFill>
              <a:schemeClr val="tx1"/>
            </a:solidFill>
            <a:round/>
            <a:headEnd/>
            <a:tailEnd type="triangle" w="med" len="med"/>
          </a:ln>
        </p:spPr>
        <p:txBody>
          <a:bodyPr/>
          <a:lstStyle/>
          <a:p>
            <a:endParaRPr lang="en-US"/>
          </a:p>
        </p:txBody>
      </p:sp>
      <p:sp>
        <p:nvSpPr>
          <p:cNvPr id="28711" name="Line 47"/>
          <p:cNvSpPr>
            <a:spLocks noChangeShapeType="1"/>
          </p:cNvSpPr>
          <p:nvPr/>
        </p:nvSpPr>
        <p:spPr bwMode="auto">
          <a:xfrm flipH="1">
            <a:off x="856729" y="2093470"/>
            <a:ext cx="88900" cy="317500"/>
          </a:xfrm>
          <a:prstGeom prst="line">
            <a:avLst/>
          </a:prstGeom>
          <a:noFill/>
          <a:ln w="38100">
            <a:solidFill>
              <a:schemeClr val="tx1"/>
            </a:solidFill>
            <a:round/>
            <a:headEnd/>
            <a:tailEnd/>
          </a:ln>
        </p:spPr>
        <p:txBody>
          <a:bodyPr/>
          <a:lstStyle/>
          <a:p>
            <a:endParaRPr lang="en-US"/>
          </a:p>
        </p:txBody>
      </p:sp>
      <p:sp>
        <p:nvSpPr>
          <p:cNvPr id="28712" name="Text Box 48"/>
          <p:cNvSpPr txBox="1">
            <a:spLocks noChangeArrowheads="1"/>
          </p:cNvSpPr>
          <p:nvPr/>
        </p:nvSpPr>
        <p:spPr bwMode="auto">
          <a:xfrm>
            <a:off x="344774" y="1736283"/>
            <a:ext cx="889987" cy="369332"/>
          </a:xfrm>
          <a:prstGeom prst="rect">
            <a:avLst/>
          </a:prstGeom>
          <a:noFill/>
          <a:ln w="9525" algn="ctr">
            <a:noFill/>
            <a:miter lim="800000"/>
            <a:headEnd/>
            <a:tailEnd/>
          </a:ln>
        </p:spPr>
        <p:txBody>
          <a:bodyPr wrap="none">
            <a:spAutoFit/>
          </a:bodyPr>
          <a:lstStyle/>
          <a:p>
            <a:pPr eaLnBrk="0" hangingPunct="0">
              <a:spcBef>
                <a:spcPct val="20000"/>
              </a:spcBef>
              <a:buClr>
                <a:srgbClr val="003399"/>
              </a:buClr>
              <a:buSzPct val="100000"/>
              <a:buFont typeface="Times New Roman" pitchFamily="18" charset="0"/>
              <a:buNone/>
            </a:pPr>
            <a:r>
              <a:rPr lang="en-US" dirty="0">
                <a:cs typeface="Arial" pitchFamily="34" charset="0"/>
              </a:rPr>
              <a:t>22 </a:t>
            </a:r>
            <a:r>
              <a:rPr lang="en-US" dirty="0" smtClean="0">
                <a:cs typeface="Arial" pitchFamily="34" charset="0"/>
              </a:rPr>
              <a:t>Bits</a:t>
            </a:r>
            <a:endParaRPr lang="en-US" dirty="0">
              <a:cs typeface="Arial" pitchFamily="34" charset="0"/>
            </a:endParaRPr>
          </a:p>
        </p:txBody>
      </p:sp>
      <p:sp>
        <p:nvSpPr>
          <p:cNvPr id="49" name="Rectangle 3"/>
          <p:cNvSpPr txBox="1">
            <a:spLocks noChangeArrowheads="1"/>
          </p:cNvSpPr>
          <p:nvPr/>
        </p:nvSpPr>
        <p:spPr>
          <a:xfrm>
            <a:off x="339549" y="1085851"/>
            <a:ext cx="8331200" cy="720372"/>
          </a:xfrm>
          <a:prstGeom prst="rect">
            <a:avLst/>
          </a:prstGeom>
        </p:spPr>
        <p:txBody>
          <a:bodyPr/>
          <a:lstStyle/>
          <a:p>
            <a:pPr marL="231775" marR="0" lvl="0" indent="-231775" algn="l" defTabSz="914400" rtl="0" eaLnBrk="0" fontAlgn="base" latinLnBrk="0" hangingPunct="0">
              <a:lnSpc>
                <a:spcPct val="100000"/>
              </a:lnSpc>
              <a:spcBef>
                <a:spcPct val="20000"/>
              </a:spcBef>
              <a:spcAft>
                <a:spcPct val="0"/>
              </a:spcAft>
              <a:buClr>
                <a:srgbClr val="003399"/>
              </a:buClr>
              <a:buSzPct val="75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High-precision</a:t>
            </a:r>
            <a:r>
              <a:rPr kumimoji="0" lang="en-US" sz="2000" b="0" i="0" u="none" strike="noStrike" kern="0" cap="none" spc="0" normalizeH="0" noProof="0" dirty="0" smtClean="0">
                <a:ln>
                  <a:noFill/>
                </a:ln>
                <a:solidFill>
                  <a:schemeClr val="tx1"/>
                </a:solidFill>
                <a:effectLst/>
                <a:uLnTx/>
                <a:uFillTx/>
                <a:latin typeface="+mn-lt"/>
                <a:ea typeface="+mn-ea"/>
                <a:cs typeface="+mn-cs"/>
              </a:rPr>
              <a:t> mode, using pre-adder and internal coefficient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1" name="Rectangle 3"/>
          <p:cNvSpPr>
            <a:spLocks noGrp="1" noChangeArrowheads="1"/>
          </p:cNvSpPr>
          <p:nvPr>
            <p:ph type="title"/>
          </p:nvPr>
        </p:nvSpPr>
        <p:spPr>
          <a:xfrm>
            <a:off x="305683" y="250473"/>
            <a:ext cx="8331200" cy="914400"/>
          </a:xfrm>
        </p:spPr>
        <p:txBody>
          <a:bodyPr/>
          <a:lstStyle/>
          <a:p>
            <a:r>
              <a:rPr lang="en-GB" altLang="ja-JP" dirty="0" smtClean="0">
                <a:ea typeface="ＭＳ Ｐゴシック"/>
                <a:cs typeface="ＭＳ Ｐゴシック"/>
              </a:rPr>
              <a:t>Systolic Parallel Filter Mode (2/2) </a:t>
            </a:r>
            <a:r>
              <a:rPr lang="en-GB" altLang="ja-JP" sz="2800" dirty="0" smtClean="0">
                <a:ea typeface="ＭＳ Ｐゴシック"/>
                <a:cs typeface="ＭＳ Ｐゴシック"/>
              </a:rPr>
              <a:t/>
            </a:r>
            <a:br>
              <a:rPr lang="en-GB" altLang="ja-JP" sz="2800" dirty="0" smtClean="0">
                <a:ea typeface="ＭＳ Ｐゴシック"/>
                <a:cs typeface="ＭＳ Ｐゴシック"/>
              </a:rPr>
            </a:br>
            <a:endParaRPr lang="en-US" sz="2000" dirty="0" smtClean="0">
              <a:ea typeface="ＭＳ Ｐゴシック"/>
              <a:cs typeface="ＭＳ Ｐゴシック"/>
            </a:endParaRPr>
          </a:p>
        </p:txBody>
      </p:sp>
      <p:sp>
        <p:nvSpPr>
          <p:cNvPr id="50" name="Slide Number Placeholder 3"/>
          <p:cNvSpPr>
            <a:spLocks noGrp="1"/>
          </p:cNvSpPr>
          <p:nvPr>
            <p:ph type="sldNum" sz="quarter" idx="10"/>
          </p:nvPr>
        </p:nvSpPr>
        <p:spPr>
          <a:noFill/>
        </p:spPr>
        <p:txBody>
          <a:bodyPr/>
          <a:lstStyle/>
          <a:p>
            <a:fld id="{D7D62949-75FF-449E-9923-9792D40DD734}" type="slidenum">
              <a:rPr lang="en-US" smtClean="0">
                <a:latin typeface="Arial" pitchFamily="34" charset="0"/>
              </a:rPr>
              <a:pPr/>
              <a:t>15</a:t>
            </a:fld>
            <a:endParaRPr lang="en-US" smtClean="0">
              <a:latin typeface="Arial" pitchFamily="34" charset="0"/>
            </a:endParaRPr>
          </a:p>
        </p:txBody>
      </p:sp>
      <p:grpSp>
        <p:nvGrpSpPr>
          <p:cNvPr id="52" name="Group 51"/>
          <p:cNvGrpSpPr/>
          <p:nvPr/>
        </p:nvGrpSpPr>
        <p:grpSpPr>
          <a:xfrm>
            <a:off x="7994821" y="0"/>
            <a:ext cx="1297463" cy="1013254"/>
            <a:chOff x="3274540" y="3126260"/>
            <a:chExt cx="1297463" cy="1013254"/>
          </a:xfrm>
        </p:grpSpPr>
        <p:sp>
          <p:nvSpPr>
            <p:cNvPr id="53" name="Right Triangle 52"/>
            <p:cNvSpPr/>
            <p:nvPr/>
          </p:nvSpPr>
          <p:spPr bwMode="auto">
            <a:xfrm rot="10800000">
              <a:off x="3274540" y="3126260"/>
              <a:ext cx="1161535" cy="1013254"/>
            </a:xfrm>
            <a:prstGeom prst="r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3546392" y="3126260"/>
              <a:ext cx="1025611" cy="307777"/>
            </a:xfrm>
            <a:prstGeom prst="rect">
              <a:avLst/>
            </a:prstGeom>
            <a:noFill/>
          </p:spPr>
          <p:txBody>
            <a:bodyPr wrap="square" rtlCol="0">
              <a:spAutoFit/>
            </a:bodyPr>
            <a:lstStyle/>
            <a:p>
              <a:r>
                <a:rPr lang="en-US" sz="1400" dirty="0" smtClean="0"/>
                <a:t>28nm HP</a:t>
              </a:r>
              <a:endParaRPr lang="en-US" sz="1400" dirty="0"/>
            </a:p>
          </p:txBody>
        </p:sp>
        <p:pic>
          <p:nvPicPr>
            <p:cNvPr id="55" name="Picture 54" descr="StratixV_pms_jpg.jpg"/>
            <p:cNvPicPr>
              <a:picLocks noChangeAspect="1"/>
            </p:cNvPicPr>
            <p:nvPr/>
          </p:nvPicPr>
          <p:blipFill>
            <a:blip r:embed="rId3" cstate="email">
              <a:clrChange>
                <a:clrFrom>
                  <a:srgbClr val="FFFFFF"/>
                </a:clrFrom>
                <a:clrTo>
                  <a:srgbClr val="FFFFFF">
                    <a:alpha val="0"/>
                  </a:srgbClr>
                </a:clrTo>
              </a:clrChange>
            </a:blip>
            <a:stretch>
              <a:fillRect/>
            </a:stretch>
          </p:blipFill>
          <p:spPr>
            <a:xfrm>
              <a:off x="3765011" y="3384668"/>
              <a:ext cx="660304" cy="1826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73050"/>
            <a:ext cx="8535585" cy="914400"/>
          </a:xfrm>
        </p:spPr>
        <p:txBody>
          <a:bodyPr/>
          <a:lstStyle/>
          <a:p>
            <a:r>
              <a:rPr lang="en-US" dirty="0" smtClean="0"/>
              <a:t>Example DSP Mode: Systolic FIR</a:t>
            </a:r>
            <a:endParaRPr lang="en-US" dirty="0"/>
          </a:p>
        </p:txBody>
      </p:sp>
      <p:sp>
        <p:nvSpPr>
          <p:cNvPr id="4" name="Slide Number Placeholder 3"/>
          <p:cNvSpPr>
            <a:spLocks noGrp="1"/>
          </p:cNvSpPr>
          <p:nvPr>
            <p:ph type="sldNum" sz="quarter" idx="10"/>
          </p:nvPr>
        </p:nvSpPr>
        <p:spPr/>
        <p:txBody>
          <a:bodyPr/>
          <a:lstStyle/>
          <a:p>
            <a:pPr>
              <a:defRPr/>
            </a:pPr>
            <a:fld id="{717B5A3B-73C7-43F9-ADF3-0386C8BF14D7}" type="slidenum">
              <a:rPr lang="en-US" smtClean="0"/>
              <a:pPr>
                <a:defRPr/>
              </a:pPr>
              <a:t>16</a:t>
            </a:fld>
            <a:endParaRPr lang="en-US"/>
          </a:p>
        </p:txBody>
      </p:sp>
      <p:pic>
        <p:nvPicPr>
          <p:cNvPr id="120834" name="Picture 2"/>
          <p:cNvPicPr>
            <a:picLocks noChangeAspect="1" noChangeArrowheads="1"/>
          </p:cNvPicPr>
          <p:nvPr/>
        </p:nvPicPr>
        <p:blipFill>
          <a:blip r:embed="rId2" cstate="email"/>
          <a:srcRect/>
          <a:stretch>
            <a:fillRect/>
          </a:stretch>
        </p:blipFill>
        <p:spPr bwMode="auto">
          <a:xfrm>
            <a:off x="427133" y="924338"/>
            <a:ext cx="3229018" cy="1907278"/>
          </a:xfrm>
          <a:prstGeom prst="rect">
            <a:avLst/>
          </a:prstGeom>
          <a:noFill/>
          <a:ln w="9525">
            <a:noFill/>
            <a:miter lim="800000"/>
            <a:headEnd/>
            <a:tailEnd/>
          </a:ln>
        </p:spPr>
      </p:pic>
      <p:pic>
        <p:nvPicPr>
          <p:cNvPr id="120835" name="Picture 3"/>
          <p:cNvPicPr>
            <a:picLocks noChangeAspect="1" noChangeArrowheads="1"/>
          </p:cNvPicPr>
          <p:nvPr/>
        </p:nvPicPr>
        <p:blipFill>
          <a:blip r:embed="rId3" cstate="email"/>
          <a:srcRect/>
          <a:stretch>
            <a:fillRect/>
          </a:stretch>
        </p:blipFill>
        <p:spPr bwMode="auto">
          <a:xfrm>
            <a:off x="452785" y="2733261"/>
            <a:ext cx="3145179" cy="1802442"/>
          </a:xfrm>
          <a:prstGeom prst="rect">
            <a:avLst/>
          </a:prstGeom>
          <a:noFill/>
          <a:ln w="9525">
            <a:noFill/>
            <a:miter lim="800000"/>
            <a:headEnd/>
            <a:tailEnd/>
          </a:ln>
        </p:spPr>
      </p:pic>
      <p:pic>
        <p:nvPicPr>
          <p:cNvPr id="120836" name="Picture 4"/>
          <p:cNvPicPr>
            <a:picLocks noGrp="1" noChangeAspect="1" noChangeArrowheads="1"/>
          </p:cNvPicPr>
          <p:nvPr>
            <p:ph idx="1"/>
          </p:nvPr>
        </p:nvPicPr>
        <p:blipFill>
          <a:blip r:embed="rId4" cstate="email"/>
          <a:srcRect/>
          <a:stretch>
            <a:fillRect/>
          </a:stretch>
        </p:blipFill>
        <p:spPr bwMode="auto">
          <a:xfrm>
            <a:off x="511550" y="4562061"/>
            <a:ext cx="3054950" cy="1769164"/>
          </a:xfrm>
          <a:prstGeom prst="rect">
            <a:avLst/>
          </a:prstGeom>
          <a:noFill/>
          <a:ln w="9525">
            <a:noFill/>
            <a:miter lim="800000"/>
            <a:headEnd/>
            <a:tailEnd/>
          </a:ln>
        </p:spPr>
      </p:pic>
      <p:pic>
        <p:nvPicPr>
          <p:cNvPr id="120837" name="Picture 5"/>
          <p:cNvPicPr>
            <a:picLocks noChangeAspect="1" noChangeArrowheads="1"/>
          </p:cNvPicPr>
          <p:nvPr/>
        </p:nvPicPr>
        <p:blipFill>
          <a:blip r:embed="rId5" cstate="email"/>
          <a:srcRect/>
          <a:stretch>
            <a:fillRect/>
          </a:stretch>
        </p:blipFill>
        <p:spPr bwMode="auto">
          <a:xfrm>
            <a:off x="5732773" y="1900476"/>
            <a:ext cx="3085720" cy="1845573"/>
          </a:xfrm>
          <a:prstGeom prst="rect">
            <a:avLst/>
          </a:prstGeom>
          <a:noFill/>
          <a:ln w="9525">
            <a:noFill/>
            <a:miter lim="800000"/>
            <a:headEnd/>
            <a:tailEnd/>
          </a:ln>
        </p:spPr>
      </p:pic>
      <p:pic>
        <p:nvPicPr>
          <p:cNvPr id="120838" name="Picture 6"/>
          <p:cNvPicPr>
            <a:picLocks noChangeAspect="1" noChangeArrowheads="1"/>
          </p:cNvPicPr>
          <p:nvPr/>
        </p:nvPicPr>
        <p:blipFill>
          <a:blip r:embed="rId6" cstate="email"/>
          <a:srcRect/>
          <a:stretch>
            <a:fillRect/>
          </a:stretch>
        </p:blipFill>
        <p:spPr bwMode="auto">
          <a:xfrm>
            <a:off x="5595109" y="3890999"/>
            <a:ext cx="3389865" cy="2298214"/>
          </a:xfrm>
          <a:prstGeom prst="rect">
            <a:avLst/>
          </a:prstGeom>
          <a:noFill/>
          <a:ln w="9525">
            <a:noFill/>
            <a:miter lim="800000"/>
            <a:headEnd/>
            <a:tailEnd/>
          </a:ln>
        </p:spPr>
      </p:pic>
      <p:sp>
        <p:nvSpPr>
          <p:cNvPr id="11" name="Down Arrow 10"/>
          <p:cNvSpPr/>
          <p:nvPr/>
        </p:nvSpPr>
        <p:spPr bwMode="auto">
          <a:xfrm>
            <a:off x="4045226" y="2126974"/>
            <a:ext cx="1133061" cy="3906078"/>
          </a:xfrm>
          <a:prstGeom prst="downArrow">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786806" y="1133061"/>
            <a:ext cx="1719472" cy="923330"/>
          </a:xfrm>
          <a:prstGeom prst="rect">
            <a:avLst/>
          </a:prstGeom>
          <a:noFill/>
        </p:spPr>
        <p:txBody>
          <a:bodyPr wrap="square" rtlCol="0">
            <a:spAutoFit/>
          </a:bodyPr>
          <a:lstStyle/>
          <a:p>
            <a:pPr algn="ctr"/>
            <a:r>
              <a:rPr lang="en-US" b="1" dirty="0" smtClean="0"/>
              <a:t>Save logic</a:t>
            </a:r>
          </a:p>
          <a:p>
            <a:pPr algn="ctr"/>
            <a:r>
              <a:rPr lang="en-US" b="1" dirty="0"/>
              <a:t>m</a:t>
            </a:r>
            <a:r>
              <a:rPr lang="en-US" b="1" dirty="0" smtClean="0"/>
              <a:t>inimize </a:t>
            </a:r>
          </a:p>
          <a:p>
            <a:pPr algn="ctr"/>
            <a:r>
              <a:rPr lang="en-US" b="1" dirty="0"/>
              <a:t>c</a:t>
            </a:r>
            <a:r>
              <a:rPr lang="en-US" b="1" dirty="0" smtClean="0"/>
              <a:t>ost &amp; power</a:t>
            </a:r>
            <a:endParaRPr lang="en-US" b="1" dirty="0"/>
          </a:p>
        </p:txBody>
      </p:sp>
      <p:sp>
        <p:nvSpPr>
          <p:cNvPr id="12" name="TextBox 11"/>
          <p:cNvSpPr txBox="1"/>
          <p:nvPr/>
        </p:nvSpPr>
        <p:spPr>
          <a:xfrm>
            <a:off x="5864085" y="896625"/>
            <a:ext cx="2902227" cy="830997"/>
          </a:xfrm>
          <a:prstGeom prst="rect">
            <a:avLst/>
          </a:prstGeom>
          <a:noFill/>
        </p:spPr>
        <p:txBody>
          <a:bodyPr wrap="square" rtlCol="0">
            <a:spAutoFit/>
          </a:bodyPr>
          <a:lstStyle/>
          <a:p>
            <a:pPr algn="ctr"/>
            <a:r>
              <a:rPr lang="en-US" sz="1600" i="1" dirty="0" smtClean="0"/>
              <a:t>Example: Utilize pre-adder and built in coefficient in Systolic FIR</a:t>
            </a:r>
            <a:endParaRPr lang="en-US" sz="1600" i="1" dirty="0"/>
          </a:p>
        </p:txBody>
      </p:sp>
      <p:grpSp>
        <p:nvGrpSpPr>
          <p:cNvPr id="14" name="Group 13"/>
          <p:cNvGrpSpPr/>
          <p:nvPr/>
        </p:nvGrpSpPr>
        <p:grpSpPr>
          <a:xfrm>
            <a:off x="7982464" y="0"/>
            <a:ext cx="1297463" cy="1013254"/>
            <a:chOff x="7982464" y="0"/>
            <a:chExt cx="1297463" cy="1013254"/>
          </a:xfrm>
        </p:grpSpPr>
        <p:sp>
          <p:nvSpPr>
            <p:cNvPr id="15" name="Right Triangle 14"/>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17" name="Picture 16" descr="CycloneV_pms_jpg.jpg"/>
            <p:cNvPicPr>
              <a:picLocks noChangeAspect="1"/>
            </p:cNvPicPr>
            <p:nvPr/>
          </p:nvPicPr>
          <p:blipFill>
            <a:blip r:embed="rId7"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18" name="Picture 17" descr="ArriaV_cmyk_jpg.jpg"/>
            <p:cNvPicPr>
              <a:picLocks noChangeAspect="1"/>
            </p:cNvPicPr>
            <p:nvPr/>
          </p:nvPicPr>
          <p:blipFill>
            <a:blip r:embed="rId8"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DSP </a:t>
            </a:r>
            <a:r>
              <a:rPr lang="en-US" dirty="0" smtClean="0"/>
              <a:t>Mode</a:t>
            </a:r>
            <a:r>
              <a:rPr lang="en-US" dirty="0" smtClean="0"/>
              <a:t>:</a:t>
            </a:r>
            <a:r>
              <a:rPr lang="en-US" dirty="0" smtClean="0"/>
              <a:t> </a:t>
            </a:r>
            <a:r>
              <a:rPr lang="en-US" dirty="0" smtClean="0"/>
              <a:t>Serial Filter</a:t>
            </a:r>
            <a:endParaRPr lang="en-US" dirty="0"/>
          </a:p>
        </p:txBody>
      </p:sp>
      <p:sp>
        <p:nvSpPr>
          <p:cNvPr id="4" name="Slide Number Placeholder 3"/>
          <p:cNvSpPr>
            <a:spLocks noGrp="1"/>
          </p:cNvSpPr>
          <p:nvPr>
            <p:ph type="sldNum" sz="quarter" idx="10"/>
          </p:nvPr>
        </p:nvSpPr>
        <p:spPr/>
        <p:txBody>
          <a:bodyPr/>
          <a:lstStyle/>
          <a:p>
            <a:pPr>
              <a:defRPr/>
            </a:pPr>
            <a:fld id="{717B5A3B-73C7-43F9-ADF3-0386C8BF14D7}" type="slidenum">
              <a:rPr lang="en-US" smtClean="0"/>
              <a:pPr>
                <a:defRPr/>
              </a:pPr>
              <a:t>17</a:t>
            </a:fld>
            <a:endParaRPr lang="en-US"/>
          </a:p>
        </p:txBody>
      </p:sp>
      <p:pic>
        <p:nvPicPr>
          <p:cNvPr id="121858" name="Picture 2"/>
          <p:cNvPicPr>
            <a:picLocks noChangeAspect="1" noChangeArrowheads="1"/>
          </p:cNvPicPr>
          <p:nvPr/>
        </p:nvPicPr>
        <p:blipFill>
          <a:blip r:embed="rId2" cstate="email"/>
          <a:srcRect/>
          <a:stretch>
            <a:fillRect/>
          </a:stretch>
        </p:blipFill>
        <p:spPr bwMode="auto">
          <a:xfrm>
            <a:off x="410878" y="854765"/>
            <a:ext cx="2861165" cy="1641405"/>
          </a:xfrm>
          <a:prstGeom prst="rect">
            <a:avLst/>
          </a:prstGeom>
          <a:noFill/>
          <a:ln w="9525">
            <a:noFill/>
            <a:miter lim="800000"/>
            <a:headEnd/>
            <a:tailEnd/>
          </a:ln>
        </p:spPr>
      </p:pic>
      <p:pic>
        <p:nvPicPr>
          <p:cNvPr id="121859" name="Picture 3"/>
          <p:cNvPicPr>
            <a:picLocks noChangeAspect="1" noChangeArrowheads="1"/>
          </p:cNvPicPr>
          <p:nvPr/>
        </p:nvPicPr>
        <p:blipFill>
          <a:blip r:embed="rId3" cstate="email"/>
          <a:srcRect/>
          <a:stretch>
            <a:fillRect/>
          </a:stretch>
        </p:blipFill>
        <p:spPr bwMode="auto">
          <a:xfrm>
            <a:off x="5511839" y="1779104"/>
            <a:ext cx="2929175" cy="1945378"/>
          </a:xfrm>
          <a:prstGeom prst="rect">
            <a:avLst/>
          </a:prstGeom>
          <a:noFill/>
          <a:ln w="9525">
            <a:noFill/>
            <a:miter lim="800000"/>
            <a:headEnd/>
            <a:tailEnd/>
          </a:ln>
        </p:spPr>
      </p:pic>
      <p:pic>
        <p:nvPicPr>
          <p:cNvPr id="121860" name="Picture 4"/>
          <p:cNvPicPr>
            <a:picLocks noChangeAspect="1" noChangeArrowheads="1"/>
          </p:cNvPicPr>
          <p:nvPr/>
        </p:nvPicPr>
        <p:blipFill>
          <a:blip r:embed="rId4" cstate="email"/>
          <a:srcRect/>
          <a:stretch>
            <a:fillRect/>
          </a:stretch>
        </p:blipFill>
        <p:spPr bwMode="auto">
          <a:xfrm>
            <a:off x="457201" y="2489034"/>
            <a:ext cx="2842590" cy="1859304"/>
          </a:xfrm>
          <a:prstGeom prst="rect">
            <a:avLst/>
          </a:prstGeom>
          <a:noFill/>
          <a:ln w="9525">
            <a:noFill/>
            <a:miter lim="800000"/>
            <a:headEnd/>
            <a:tailEnd/>
          </a:ln>
        </p:spPr>
      </p:pic>
      <p:pic>
        <p:nvPicPr>
          <p:cNvPr id="121861" name="Picture 5"/>
          <p:cNvPicPr>
            <a:picLocks noChangeAspect="1" noChangeArrowheads="1"/>
          </p:cNvPicPr>
          <p:nvPr/>
        </p:nvPicPr>
        <p:blipFill>
          <a:blip r:embed="rId5" cstate="email"/>
          <a:srcRect/>
          <a:stretch>
            <a:fillRect/>
          </a:stretch>
        </p:blipFill>
        <p:spPr bwMode="auto">
          <a:xfrm>
            <a:off x="483140" y="4343400"/>
            <a:ext cx="2908589" cy="1745767"/>
          </a:xfrm>
          <a:prstGeom prst="rect">
            <a:avLst/>
          </a:prstGeom>
          <a:noFill/>
          <a:ln w="9525">
            <a:noFill/>
            <a:miter lim="800000"/>
            <a:headEnd/>
            <a:tailEnd/>
          </a:ln>
        </p:spPr>
      </p:pic>
      <p:pic>
        <p:nvPicPr>
          <p:cNvPr id="121862" name="Picture 6"/>
          <p:cNvPicPr>
            <a:picLocks noGrp="1" noChangeAspect="1" noChangeArrowheads="1"/>
          </p:cNvPicPr>
          <p:nvPr>
            <p:ph idx="1"/>
          </p:nvPr>
        </p:nvPicPr>
        <p:blipFill>
          <a:blip r:embed="rId6" cstate="email"/>
          <a:srcRect/>
          <a:stretch>
            <a:fillRect/>
          </a:stretch>
        </p:blipFill>
        <p:spPr bwMode="auto">
          <a:xfrm>
            <a:off x="5463995" y="3896138"/>
            <a:ext cx="3074543" cy="2057401"/>
          </a:xfrm>
          <a:prstGeom prst="rect">
            <a:avLst/>
          </a:prstGeom>
          <a:noFill/>
          <a:ln w="9525">
            <a:noFill/>
            <a:miter lim="800000"/>
            <a:headEnd/>
            <a:tailEnd/>
          </a:ln>
        </p:spPr>
      </p:pic>
      <p:sp>
        <p:nvSpPr>
          <p:cNvPr id="11" name="TextBox 10"/>
          <p:cNvSpPr txBox="1"/>
          <p:nvPr/>
        </p:nvSpPr>
        <p:spPr>
          <a:xfrm>
            <a:off x="3621763" y="1103243"/>
            <a:ext cx="1719472" cy="923330"/>
          </a:xfrm>
          <a:prstGeom prst="rect">
            <a:avLst/>
          </a:prstGeom>
          <a:noFill/>
        </p:spPr>
        <p:txBody>
          <a:bodyPr wrap="square" rtlCol="0">
            <a:spAutoFit/>
          </a:bodyPr>
          <a:lstStyle/>
          <a:p>
            <a:pPr algn="ctr"/>
            <a:r>
              <a:rPr lang="en-US" b="1" dirty="0" smtClean="0"/>
              <a:t>Save logic</a:t>
            </a:r>
          </a:p>
          <a:p>
            <a:pPr algn="ctr"/>
            <a:r>
              <a:rPr lang="en-US" b="1" dirty="0"/>
              <a:t>m</a:t>
            </a:r>
            <a:r>
              <a:rPr lang="en-US" b="1" dirty="0" smtClean="0"/>
              <a:t>inimize </a:t>
            </a:r>
          </a:p>
          <a:p>
            <a:pPr algn="ctr"/>
            <a:r>
              <a:rPr lang="en-US" b="1" dirty="0"/>
              <a:t>c</a:t>
            </a:r>
            <a:r>
              <a:rPr lang="en-US" b="1" dirty="0" smtClean="0"/>
              <a:t>ost &amp; power</a:t>
            </a:r>
            <a:endParaRPr lang="en-US" b="1" dirty="0"/>
          </a:p>
        </p:txBody>
      </p:sp>
      <p:sp>
        <p:nvSpPr>
          <p:cNvPr id="12" name="TextBox 11"/>
          <p:cNvSpPr txBox="1"/>
          <p:nvPr/>
        </p:nvSpPr>
        <p:spPr>
          <a:xfrm>
            <a:off x="5774633" y="874644"/>
            <a:ext cx="2902227" cy="584775"/>
          </a:xfrm>
          <a:prstGeom prst="rect">
            <a:avLst/>
          </a:prstGeom>
          <a:noFill/>
        </p:spPr>
        <p:txBody>
          <a:bodyPr wrap="square" rtlCol="0">
            <a:spAutoFit/>
          </a:bodyPr>
          <a:lstStyle/>
          <a:p>
            <a:pPr algn="ctr"/>
            <a:r>
              <a:rPr lang="en-US" sz="1600" i="1" dirty="0" smtClean="0"/>
              <a:t>Example: Half the output adder tree in a serial filter</a:t>
            </a:r>
            <a:endParaRPr lang="en-US" sz="1600" i="1" dirty="0"/>
          </a:p>
        </p:txBody>
      </p:sp>
      <p:sp>
        <p:nvSpPr>
          <p:cNvPr id="13" name="Down Arrow 12"/>
          <p:cNvSpPr/>
          <p:nvPr/>
        </p:nvSpPr>
        <p:spPr bwMode="auto">
          <a:xfrm>
            <a:off x="3942194" y="2126974"/>
            <a:ext cx="1133061" cy="3906078"/>
          </a:xfrm>
          <a:prstGeom prst="downArrow">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7982464" y="0"/>
            <a:ext cx="1297463" cy="1013254"/>
            <a:chOff x="7982464" y="0"/>
            <a:chExt cx="1297463" cy="1013254"/>
          </a:xfrm>
        </p:grpSpPr>
        <p:sp>
          <p:nvSpPr>
            <p:cNvPr id="16" name="Right Triangle 15"/>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18" name="Picture 17" descr="CycloneV_pms_jpg.jpg"/>
            <p:cNvPicPr>
              <a:picLocks noChangeAspect="1"/>
            </p:cNvPicPr>
            <p:nvPr/>
          </p:nvPicPr>
          <p:blipFill>
            <a:blip r:embed="rId7"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19" name="Picture 18" descr="ArriaV_cmyk_jpg.jpg"/>
            <p:cNvPicPr>
              <a:picLocks noChangeAspect="1"/>
            </p:cNvPicPr>
            <p:nvPr/>
          </p:nvPicPr>
          <p:blipFill>
            <a:blip r:embed="rId8"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399" y="1250950"/>
            <a:ext cx="6579434" cy="1143000"/>
          </a:xfrm>
        </p:spPr>
        <p:txBody>
          <a:bodyPr/>
          <a:lstStyle/>
          <a:p>
            <a:r>
              <a:rPr lang="en-US" dirty="0" smtClean="0"/>
              <a:t>Floating Point DSP Architecture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08ABC251-46AF-447C-AA9B-3C4FBA642CF8}" type="slidenum">
              <a:rPr lang="en-US" sz="800"/>
              <a:pPr eaLnBrk="0" hangingPunct="0"/>
              <a:t>19</a:t>
            </a:fld>
            <a:endParaRPr lang="en-US" sz="800"/>
          </a:p>
        </p:txBody>
      </p:sp>
      <p:sp>
        <p:nvSpPr>
          <p:cNvPr id="7171" name="Rectangle 2"/>
          <p:cNvSpPr>
            <a:spLocks noGrp="1" noChangeArrowheads="1"/>
          </p:cNvSpPr>
          <p:nvPr>
            <p:ph type="title"/>
          </p:nvPr>
        </p:nvSpPr>
        <p:spPr/>
        <p:txBody>
          <a:bodyPr/>
          <a:lstStyle/>
          <a:p>
            <a:r>
              <a:rPr lang="en-GB" dirty="0" smtClean="0"/>
              <a:t>Floating-Point Multiplier Resources</a:t>
            </a:r>
            <a:endParaRPr lang="en-US" dirty="0" smtClean="0"/>
          </a:p>
        </p:txBody>
      </p:sp>
      <p:sp>
        <p:nvSpPr>
          <p:cNvPr id="21" name="Content Placeholder 20"/>
          <p:cNvSpPr>
            <a:spLocks noGrp="1"/>
          </p:cNvSpPr>
          <p:nvPr>
            <p:ph idx="1"/>
          </p:nvPr>
        </p:nvSpPr>
        <p:spPr>
          <a:xfrm>
            <a:off x="350838" y="1097509"/>
            <a:ext cx="8331200" cy="4679950"/>
          </a:xfrm>
        </p:spPr>
        <p:txBody>
          <a:bodyPr/>
          <a:lstStyle/>
          <a:p>
            <a:pPr marL="284163" indent="-284163"/>
            <a:r>
              <a:rPr lang="en-US" sz="2400" dirty="0" smtClean="0"/>
              <a:t>Floating-point density is largely determined by hard multiplier density</a:t>
            </a:r>
          </a:p>
          <a:p>
            <a:pPr lvl="1"/>
            <a:r>
              <a:rPr lang="en-US" sz="1600" dirty="0" smtClean="0"/>
              <a:t>Multipliers must efficiently support floating-point mantissa sizes</a:t>
            </a:r>
          </a:p>
        </p:txBody>
      </p:sp>
      <p:grpSp>
        <p:nvGrpSpPr>
          <p:cNvPr id="2" name="Group 21"/>
          <p:cNvGrpSpPr/>
          <p:nvPr/>
        </p:nvGrpSpPr>
        <p:grpSpPr>
          <a:xfrm>
            <a:off x="1350254" y="2113614"/>
            <a:ext cx="6552753" cy="4001402"/>
            <a:chOff x="1820333" y="2243666"/>
            <a:chExt cx="6045199" cy="3691467"/>
          </a:xfrm>
        </p:grpSpPr>
        <p:graphicFrame>
          <p:nvGraphicFramePr>
            <p:cNvPr id="11" name="Chart 10"/>
            <p:cNvGraphicFramePr/>
            <p:nvPr/>
          </p:nvGraphicFramePr>
          <p:xfrm>
            <a:off x="1820333" y="2243666"/>
            <a:ext cx="6045199" cy="369146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5"/>
            <p:cNvGrpSpPr>
              <a:grpSpLocks/>
            </p:cNvGrpSpPr>
            <p:nvPr/>
          </p:nvGrpSpPr>
          <p:grpSpPr bwMode="auto">
            <a:xfrm>
              <a:off x="2887663" y="4716463"/>
              <a:ext cx="1768475" cy="828675"/>
              <a:chOff x="2887133" y="4715932"/>
              <a:chExt cx="1769534" cy="828877"/>
            </a:xfrm>
          </p:grpSpPr>
          <p:cxnSp>
            <p:nvCxnSpPr>
              <p:cNvPr id="7" name="Straight Arrow Connector 6"/>
              <p:cNvCxnSpPr/>
              <p:nvPr/>
            </p:nvCxnSpPr>
            <p:spPr bwMode="auto">
              <a:xfrm flipV="1">
                <a:off x="2887133" y="4774683"/>
                <a:ext cx="1159569" cy="212777"/>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w="med" len="med"/>
              </a:ln>
              <a:effectLst/>
            </p:spPr>
          </p:cxnSp>
          <p:cxnSp>
            <p:nvCxnSpPr>
              <p:cNvPr id="8" name="Straight Arrow Connector 7"/>
              <p:cNvCxnSpPr/>
              <p:nvPr/>
            </p:nvCxnSpPr>
            <p:spPr bwMode="auto">
              <a:xfrm flipV="1">
                <a:off x="3184173" y="5359026"/>
                <a:ext cx="1175453" cy="42873"/>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w="med" len="med"/>
              </a:ln>
              <a:effectLst/>
            </p:spPr>
          </p:cxnSp>
          <p:cxnSp>
            <p:nvCxnSpPr>
              <p:cNvPr id="9" name="Straight Arrow Connector 8"/>
              <p:cNvCxnSpPr/>
              <p:nvPr/>
            </p:nvCxnSpPr>
            <p:spPr bwMode="auto">
              <a:xfrm flipV="1">
                <a:off x="3446268" y="5435244"/>
                <a:ext cx="1210399" cy="17467"/>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w="med" len="med"/>
              </a:ln>
              <a:effectLst/>
            </p:spPr>
          </p:cxnSp>
          <p:sp>
            <p:nvSpPr>
              <p:cNvPr id="10" name="TextBox 9"/>
              <p:cNvSpPr txBox="1"/>
              <p:nvPr/>
            </p:nvSpPr>
            <p:spPr>
              <a:xfrm>
                <a:off x="3268361" y="4715932"/>
                <a:ext cx="459062" cy="262001"/>
              </a:xfrm>
              <a:prstGeom prst="rect">
                <a:avLst/>
              </a:prstGeom>
              <a:solidFill>
                <a:schemeClr val="bg1"/>
              </a:solidFill>
              <a:ln>
                <a:solidFill>
                  <a:schemeClr val="tx2">
                    <a:lumMod val="75000"/>
                  </a:schemeClr>
                </a:solidFill>
              </a:ln>
            </p:spPr>
            <p:txBody>
              <a:bodyPr wrap="none">
                <a:spAutoFit/>
              </a:bodyPr>
              <a:lstStyle/>
              <a:p>
                <a:pPr eaLnBrk="0" hangingPunct="0">
                  <a:defRPr/>
                </a:pPr>
                <a:r>
                  <a:rPr lang="en-US" sz="1100" b="1" dirty="0">
                    <a:solidFill>
                      <a:schemeClr val="tx2">
                        <a:lumMod val="75000"/>
                      </a:schemeClr>
                    </a:solidFill>
                    <a:latin typeface="Arial" charset="0"/>
                  </a:rPr>
                  <a:t>1.4x</a:t>
                </a:r>
              </a:p>
            </p:txBody>
          </p:sp>
          <p:sp>
            <p:nvSpPr>
              <p:cNvPr id="12" name="TextBox 11"/>
              <p:cNvSpPr txBox="1"/>
              <p:nvPr/>
            </p:nvSpPr>
            <p:spPr>
              <a:xfrm>
                <a:off x="3606701" y="5282807"/>
                <a:ext cx="459063" cy="262002"/>
              </a:xfrm>
              <a:prstGeom prst="rect">
                <a:avLst/>
              </a:prstGeom>
              <a:solidFill>
                <a:schemeClr val="bg1"/>
              </a:solidFill>
              <a:ln>
                <a:solidFill>
                  <a:schemeClr val="tx2">
                    <a:lumMod val="75000"/>
                  </a:schemeClr>
                </a:solidFill>
              </a:ln>
            </p:spPr>
            <p:txBody>
              <a:bodyPr wrap="none">
                <a:spAutoFit/>
              </a:bodyPr>
              <a:lstStyle/>
              <a:p>
                <a:pPr eaLnBrk="0" hangingPunct="0">
                  <a:defRPr/>
                </a:pPr>
                <a:r>
                  <a:rPr lang="en-US" sz="1100" b="1" dirty="0">
                    <a:solidFill>
                      <a:schemeClr val="tx2">
                        <a:lumMod val="75000"/>
                      </a:schemeClr>
                    </a:solidFill>
                    <a:latin typeface="Arial" charset="0"/>
                  </a:rPr>
                  <a:t>1.4x</a:t>
                </a:r>
              </a:p>
            </p:txBody>
          </p:sp>
        </p:grpSp>
        <p:grpSp>
          <p:nvGrpSpPr>
            <p:cNvPr id="4" name="Group 12"/>
            <p:cNvGrpSpPr>
              <a:grpSpLocks/>
            </p:cNvGrpSpPr>
            <p:nvPr/>
          </p:nvGrpSpPr>
          <p:grpSpPr bwMode="auto">
            <a:xfrm>
              <a:off x="4132263" y="3352800"/>
              <a:ext cx="1150937" cy="1371600"/>
              <a:chOff x="4157133" y="3361268"/>
              <a:chExt cx="1151467" cy="1371601"/>
            </a:xfrm>
          </p:grpSpPr>
          <p:cxnSp>
            <p:nvCxnSpPr>
              <p:cNvPr id="7182" name="Straight Arrow Connector 13"/>
              <p:cNvCxnSpPr>
                <a:cxnSpLocks noChangeShapeType="1"/>
              </p:cNvCxnSpPr>
              <p:nvPr/>
            </p:nvCxnSpPr>
            <p:spPr bwMode="auto">
              <a:xfrm rot="5400000" flipH="1" flipV="1">
                <a:off x="4047066" y="3471335"/>
                <a:ext cx="1371601" cy="1151467"/>
              </a:xfrm>
              <a:prstGeom prst="straightConnector1">
                <a:avLst/>
              </a:prstGeom>
              <a:noFill/>
              <a:ln w="38100" algn="ctr">
                <a:solidFill>
                  <a:srgbClr val="CC0000"/>
                </a:solidFill>
                <a:round/>
                <a:headEnd/>
                <a:tailEnd type="triangle" w="med" len="med"/>
              </a:ln>
            </p:spPr>
          </p:cxnSp>
          <p:sp>
            <p:nvSpPr>
              <p:cNvPr id="7183" name="TextBox 14"/>
              <p:cNvSpPr txBox="1">
                <a:spLocks noChangeArrowheads="1"/>
              </p:cNvSpPr>
              <p:nvPr/>
            </p:nvSpPr>
            <p:spPr bwMode="auto">
              <a:xfrm>
                <a:off x="4487333" y="3936998"/>
                <a:ext cx="458991" cy="261610"/>
              </a:xfrm>
              <a:prstGeom prst="rect">
                <a:avLst/>
              </a:prstGeom>
              <a:solidFill>
                <a:schemeClr val="bg1"/>
              </a:solidFill>
              <a:ln w="9525">
                <a:solidFill>
                  <a:srgbClr val="C00000"/>
                </a:solidFill>
                <a:miter lim="800000"/>
                <a:headEnd/>
                <a:tailEnd/>
              </a:ln>
            </p:spPr>
            <p:txBody>
              <a:bodyPr wrap="none">
                <a:spAutoFit/>
              </a:bodyPr>
              <a:lstStyle/>
              <a:p>
                <a:pPr eaLnBrk="0" hangingPunct="0"/>
                <a:r>
                  <a:rPr lang="en-US" sz="1100" b="1">
                    <a:solidFill>
                      <a:srgbClr val="C00000"/>
                    </a:solidFill>
                  </a:rPr>
                  <a:t>3.2x</a:t>
                </a:r>
              </a:p>
            </p:txBody>
          </p:sp>
        </p:grpSp>
        <p:grpSp>
          <p:nvGrpSpPr>
            <p:cNvPr id="5" name="Group 15"/>
            <p:cNvGrpSpPr>
              <a:grpSpLocks/>
            </p:cNvGrpSpPr>
            <p:nvPr/>
          </p:nvGrpSpPr>
          <p:grpSpPr bwMode="auto">
            <a:xfrm>
              <a:off x="4402138" y="4419600"/>
              <a:ext cx="1211262" cy="881063"/>
              <a:chOff x="4402667" y="4419600"/>
              <a:chExt cx="1210733" cy="880534"/>
            </a:xfrm>
          </p:grpSpPr>
          <p:cxnSp>
            <p:nvCxnSpPr>
              <p:cNvPr id="7180" name="Straight Arrow Connector 16"/>
              <p:cNvCxnSpPr>
                <a:cxnSpLocks noChangeShapeType="1"/>
              </p:cNvCxnSpPr>
              <p:nvPr/>
            </p:nvCxnSpPr>
            <p:spPr bwMode="auto">
              <a:xfrm flipV="1">
                <a:off x="4402667" y="4419600"/>
                <a:ext cx="1210733" cy="880534"/>
              </a:xfrm>
              <a:prstGeom prst="straightConnector1">
                <a:avLst/>
              </a:prstGeom>
              <a:noFill/>
              <a:ln w="38100" algn="ctr">
                <a:solidFill>
                  <a:srgbClr val="CC0000"/>
                </a:solidFill>
                <a:round/>
                <a:headEnd/>
                <a:tailEnd type="triangle" w="med" len="med"/>
              </a:ln>
            </p:spPr>
          </p:cxnSp>
          <p:sp>
            <p:nvSpPr>
              <p:cNvPr id="7181" name="TextBox 17"/>
              <p:cNvSpPr txBox="1">
                <a:spLocks noChangeArrowheads="1"/>
              </p:cNvSpPr>
              <p:nvPr/>
            </p:nvSpPr>
            <p:spPr bwMode="auto">
              <a:xfrm>
                <a:off x="4690533" y="4724398"/>
                <a:ext cx="458580" cy="261453"/>
              </a:xfrm>
              <a:prstGeom prst="rect">
                <a:avLst/>
              </a:prstGeom>
              <a:solidFill>
                <a:schemeClr val="bg1"/>
              </a:solidFill>
              <a:ln w="9525">
                <a:solidFill>
                  <a:srgbClr val="C00000"/>
                </a:solidFill>
                <a:miter lim="800000"/>
                <a:headEnd/>
                <a:tailEnd/>
              </a:ln>
            </p:spPr>
            <p:txBody>
              <a:bodyPr wrap="none">
                <a:spAutoFit/>
              </a:bodyPr>
              <a:lstStyle/>
              <a:p>
                <a:pPr eaLnBrk="0" hangingPunct="0"/>
                <a:r>
                  <a:rPr lang="en-US" sz="1100" b="1">
                    <a:solidFill>
                      <a:srgbClr val="C00000"/>
                    </a:solidFill>
                  </a:rPr>
                  <a:t>6.4x</a:t>
                </a:r>
              </a:p>
            </p:txBody>
          </p:sp>
        </p:grpSp>
        <p:grpSp>
          <p:nvGrpSpPr>
            <p:cNvPr id="6" name="Group 18"/>
            <p:cNvGrpSpPr>
              <a:grpSpLocks/>
            </p:cNvGrpSpPr>
            <p:nvPr/>
          </p:nvGrpSpPr>
          <p:grpSpPr bwMode="auto">
            <a:xfrm>
              <a:off x="4681538" y="5148263"/>
              <a:ext cx="1266825" cy="295275"/>
              <a:chOff x="4682067" y="5147731"/>
              <a:chExt cx="1266775" cy="296342"/>
            </a:xfrm>
          </p:grpSpPr>
          <p:cxnSp>
            <p:nvCxnSpPr>
              <p:cNvPr id="7178" name="Straight Arrow Connector 19"/>
              <p:cNvCxnSpPr>
                <a:cxnSpLocks noChangeShapeType="1"/>
              </p:cNvCxnSpPr>
              <p:nvPr/>
            </p:nvCxnSpPr>
            <p:spPr bwMode="auto">
              <a:xfrm flipV="1">
                <a:off x="4682067" y="5241594"/>
                <a:ext cx="1266775" cy="202479"/>
              </a:xfrm>
              <a:prstGeom prst="straightConnector1">
                <a:avLst/>
              </a:prstGeom>
              <a:noFill/>
              <a:ln w="38100" algn="ctr">
                <a:solidFill>
                  <a:srgbClr val="CC0000"/>
                </a:solidFill>
                <a:round/>
                <a:headEnd/>
                <a:tailEnd type="triangle" w="med" len="med"/>
              </a:ln>
            </p:spPr>
          </p:cxnSp>
          <p:sp>
            <p:nvSpPr>
              <p:cNvPr id="7179" name="TextBox 20"/>
              <p:cNvSpPr txBox="1">
                <a:spLocks noChangeArrowheads="1"/>
              </p:cNvSpPr>
              <p:nvPr/>
            </p:nvSpPr>
            <p:spPr bwMode="auto">
              <a:xfrm>
                <a:off x="4961466" y="5147731"/>
                <a:ext cx="341760" cy="261926"/>
              </a:xfrm>
              <a:prstGeom prst="rect">
                <a:avLst/>
              </a:prstGeom>
              <a:solidFill>
                <a:schemeClr val="bg1"/>
              </a:solidFill>
              <a:ln w="9525">
                <a:solidFill>
                  <a:srgbClr val="C00000"/>
                </a:solidFill>
                <a:miter lim="800000"/>
                <a:headEnd/>
                <a:tailEnd/>
              </a:ln>
            </p:spPr>
            <p:txBody>
              <a:bodyPr wrap="none">
                <a:spAutoFit/>
              </a:bodyPr>
              <a:lstStyle/>
              <a:p>
                <a:pPr eaLnBrk="0" hangingPunct="0"/>
                <a:r>
                  <a:rPr lang="en-US" sz="1100" b="1">
                    <a:solidFill>
                      <a:srgbClr val="C00000"/>
                    </a:solidFill>
                  </a:rPr>
                  <a:t>4x</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Agenda</a:t>
            </a:r>
            <a:endParaRPr lang="zh-CN" altLang="en-US" dirty="0"/>
          </a:p>
        </p:txBody>
      </p:sp>
      <p:sp>
        <p:nvSpPr>
          <p:cNvPr id="3" name="Content Placeholder 2"/>
          <p:cNvSpPr>
            <a:spLocks noGrp="1"/>
          </p:cNvSpPr>
          <p:nvPr>
            <p:ph idx="1"/>
          </p:nvPr>
        </p:nvSpPr>
        <p:spPr/>
        <p:txBody>
          <a:bodyPr/>
          <a:lstStyle/>
          <a:p>
            <a:r>
              <a:rPr lang="en-US" altLang="zh-CN" dirty="0" smtClean="0"/>
              <a:t>Variable Precision DSP Architecture in </a:t>
            </a:r>
            <a:r>
              <a:rPr lang="en-US" altLang="zh-CN" dirty="0" err="1" smtClean="0"/>
              <a:t>Altera</a:t>
            </a:r>
            <a:r>
              <a:rPr lang="en-US" altLang="zh-CN" dirty="0" smtClean="0"/>
              <a:t> 28-nm FPGA</a:t>
            </a:r>
          </a:p>
          <a:p>
            <a:r>
              <a:rPr lang="en-US" altLang="zh-CN" dirty="0" smtClean="0"/>
              <a:t>Floating-point Processing with 28-nm Variable Precision DSP</a:t>
            </a:r>
          </a:p>
        </p:txBody>
      </p:sp>
      <p:sp>
        <p:nvSpPr>
          <p:cNvPr id="4" name="Slide Number Placeholder 3"/>
          <p:cNvSpPr>
            <a:spLocks noGrp="1"/>
          </p:cNvSpPr>
          <p:nvPr>
            <p:ph type="sldNum" sz="quarter" idx="10"/>
          </p:nvPr>
        </p:nvSpPr>
        <p:spPr/>
        <p:txBody>
          <a:bodyPr/>
          <a:lstStyle/>
          <a:p>
            <a:pPr>
              <a:defRPr/>
            </a:pPr>
            <a:fld id="{FEB352A7-9E7F-416C-9C20-221726D84CA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dirty="0"/>
              <a:t>New </a:t>
            </a:r>
            <a:r>
              <a:rPr lang="en-US" dirty="0" smtClean="0"/>
              <a:t>Floating-Point </a:t>
            </a:r>
            <a:r>
              <a:rPr lang="en-US" dirty="0"/>
              <a:t>Methodology	</a:t>
            </a:r>
          </a:p>
        </p:txBody>
      </p:sp>
      <p:sp>
        <p:nvSpPr>
          <p:cNvPr id="403459" name="Rectangle 3"/>
          <p:cNvSpPr>
            <a:spLocks noGrp="1" noChangeArrowheads="1"/>
          </p:cNvSpPr>
          <p:nvPr>
            <p:ph idx="1"/>
          </p:nvPr>
        </p:nvSpPr>
        <p:spPr>
          <a:xfrm>
            <a:off x="350837" y="1187450"/>
            <a:ext cx="7773988" cy="4679950"/>
          </a:xfrm>
        </p:spPr>
        <p:txBody>
          <a:bodyPr/>
          <a:lstStyle/>
          <a:p>
            <a:pPr marL="231775" indent="-231775">
              <a:spcAft>
                <a:spcPts val="600"/>
              </a:spcAft>
            </a:pPr>
            <a:r>
              <a:rPr lang="en-US" sz="1800" dirty="0"/>
              <a:t>Processors – each FP operation </a:t>
            </a:r>
            <a:r>
              <a:rPr lang="en-US" sz="1800" dirty="0" smtClean="0"/>
              <a:t>in </a:t>
            </a:r>
            <a:r>
              <a:rPr lang="en-US" sz="1800" dirty="0"/>
              <a:t>standardized IEEE754 format</a:t>
            </a:r>
          </a:p>
          <a:p>
            <a:pPr marL="231775" indent="-231775"/>
            <a:r>
              <a:rPr lang="en-US" sz="1800" dirty="0"/>
              <a:t>This can be done but not optimized </a:t>
            </a:r>
            <a:r>
              <a:rPr lang="en-US" sz="1800" dirty="0" smtClean="0"/>
              <a:t/>
            </a:r>
            <a:br>
              <a:rPr lang="en-US" sz="1800" dirty="0" smtClean="0"/>
            </a:br>
            <a:r>
              <a:rPr lang="en-US" sz="1800" dirty="0" smtClean="0"/>
              <a:t>in </a:t>
            </a:r>
            <a:r>
              <a:rPr lang="en-US" sz="1800" dirty="0"/>
              <a:t>FPGAs</a:t>
            </a:r>
          </a:p>
          <a:p>
            <a:pPr marL="569913" lvl="1" indent="-225425"/>
            <a:r>
              <a:rPr lang="en-US" sz="1400" dirty="0"/>
              <a:t>Excessive logic usage</a:t>
            </a:r>
          </a:p>
          <a:p>
            <a:pPr marL="569913" lvl="1" indent="-225425"/>
            <a:r>
              <a:rPr lang="en-US" sz="1400" dirty="0"/>
              <a:t>Unsustainable routing requirements</a:t>
            </a:r>
          </a:p>
          <a:p>
            <a:pPr marL="569913" lvl="1" indent="-225425"/>
            <a:r>
              <a:rPr lang="en-US" sz="1400" dirty="0"/>
              <a:t>Sub </a:t>
            </a:r>
            <a:r>
              <a:rPr lang="en-US" sz="1400" dirty="0" smtClean="0"/>
              <a:t>100-MHz </a:t>
            </a:r>
            <a:r>
              <a:rPr lang="en-US" sz="1400" dirty="0"/>
              <a:t>performance</a:t>
            </a:r>
          </a:p>
          <a:p>
            <a:pPr marL="569913" lvl="1" indent="-225425">
              <a:spcAft>
                <a:spcPts val="600"/>
              </a:spcAft>
            </a:pPr>
            <a:r>
              <a:rPr lang="en-US" sz="1400" dirty="0"/>
              <a:t>This penalty discourages use of FP </a:t>
            </a:r>
            <a:r>
              <a:rPr lang="en-US" sz="1400" dirty="0" smtClean="0"/>
              <a:t/>
            </a:r>
            <a:br>
              <a:rPr lang="en-US" sz="1400" dirty="0" smtClean="0"/>
            </a:br>
            <a:r>
              <a:rPr lang="en-US" sz="1400" dirty="0" smtClean="0"/>
              <a:t>compared </a:t>
            </a:r>
            <a:r>
              <a:rPr lang="en-US" sz="1400" dirty="0"/>
              <a:t>to fixed</a:t>
            </a:r>
          </a:p>
          <a:p>
            <a:pPr marL="231775" indent="-231775"/>
            <a:r>
              <a:rPr lang="en-US" sz="1800" dirty="0"/>
              <a:t>Altera has </a:t>
            </a:r>
            <a:r>
              <a:rPr lang="en-US" sz="1800" dirty="0" smtClean="0"/>
              <a:t>novel approach: </a:t>
            </a:r>
            <a:br>
              <a:rPr lang="en-US" sz="1800" dirty="0" smtClean="0"/>
            </a:br>
            <a:r>
              <a:rPr lang="en-US" sz="1800" dirty="0" smtClean="0"/>
              <a:t>fused datapath</a:t>
            </a:r>
            <a:endParaRPr lang="en-US" sz="1800" dirty="0"/>
          </a:p>
          <a:p>
            <a:pPr marL="569913" lvl="1" indent="-225425"/>
            <a:r>
              <a:rPr lang="en-US" sz="1400" dirty="0"/>
              <a:t>IEEE754 interface only at algorithm boundaries</a:t>
            </a:r>
          </a:p>
          <a:p>
            <a:pPr marL="569913" lvl="1" indent="-225425"/>
            <a:r>
              <a:rPr lang="en-US" sz="1400" dirty="0"/>
              <a:t>Large </a:t>
            </a:r>
            <a:r>
              <a:rPr lang="en-US" sz="1400" dirty="0" smtClean="0"/>
              <a:t>reduction </a:t>
            </a:r>
            <a:r>
              <a:rPr lang="en-US" sz="1400" dirty="0"/>
              <a:t>in logic and routing </a:t>
            </a:r>
          </a:p>
          <a:p>
            <a:pPr marL="569913" lvl="1" indent="-225425"/>
            <a:r>
              <a:rPr lang="en-US" sz="1400" dirty="0"/>
              <a:t>Optimize algorithms to use hard multipliers</a:t>
            </a:r>
          </a:p>
          <a:p>
            <a:pPr marL="569913" lvl="1" indent="-225425"/>
            <a:r>
              <a:rPr lang="en-US" sz="1400" dirty="0"/>
              <a:t>Single and </a:t>
            </a:r>
            <a:r>
              <a:rPr lang="en-US" sz="1400" dirty="0" smtClean="0"/>
              <a:t>double-precision floating-</a:t>
            </a:r>
            <a:br>
              <a:rPr lang="en-US" sz="1400" dirty="0" smtClean="0"/>
            </a:br>
            <a:r>
              <a:rPr lang="en-US" sz="1400" dirty="0" smtClean="0"/>
              <a:t>point support</a:t>
            </a:r>
          </a:p>
          <a:p>
            <a:pPr marL="569913" lvl="1" indent="-225425"/>
            <a:r>
              <a:rPr lang="en-US" sz="1400" dirty="0" smtClean="0"/>
              <a:t>Based upon internal C to </a:t>
            </a:r>
            <a:r>
              <a:rPr lang="en-US" sz="1400" dirty="0" err="1" smtClean="0"/>
              <a:t>datapath</a:t>
            </a:r>
            <a:r>
              <a:rPr lang="en-US" sz="1400" dirty="0" smtClean="0"/>
              <a:t> tool</a:t>
            </a:r>
            <a:endParaRPr lang="en-US" sz="1400" dirty="0"/>
          </a:p>
        </p:txBody>
      </p:sp>
      <p:sp>
        <p:nvSpPr>
          <p:cNvPr id="4" name="Slide Number Placeholder 3"/>
          <p:cNvSpPr>
            <a:spLocks noGrp="1"/>
          </p:cNvSpPr>
          <p:nvPr>
            <p:ph type="sldNum" sz="quarter" idx="10"/>
          </p:nvPr>
        </p:nvSpPr>
        <p:spPr/>
        <p:txBody>
          <a:bodyPr/>
          <a:lstStyle/>
          <a:p>
            <a:pPr>
              <a:defRPr/>
            </a:pPr>
            <a:fld id="{F1AB1D2F-41BE-4344-8401-93EBD4AF4586}" type="slidenum">
              <a:rPr lang="en-US"/>
              <a:pPr>
                <a:defRPr/>
              </a:pPr>
              <a:t>20</a:t>
            </a:fld>
            <a:endParaRPr lang="en-US" dirty="0"/>
          </a:p>
        </p:txBody>
      </p:sp>
      <p:sp>
        <p:nvSpPr>
          <p:cNvPr id="28" name="Rectangle 2"/>
          <p:cNvSpPr txBox="1">
            <a:spLocks noChangeArrowheads="1"/>
          </p:cNvSpPr>
          <p:nvPr/>
        </p:nvSpPr>
        <p:spPr bwMode="auto">
          <a:xfrm>
            <a:off x="427822" y="255764"/>
            <a:ext cx="757553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0033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GB" dirty="0" smtClean="0">
                <a:latin typeface="Arial" charset="0"/>
              </a:rPr>
              <a:t>New Floating-Point Implementation</a:t>
            </a:r>
            <a:endParaRPr lang="en-US" dirty="0"/>
          </a:p>
        </p:txBody>
      </p:sp>
      <p:sp>
        <p:nvSpPr>
          <p:cNvPr id="5122" name="Slide Number Placeholder 1"/>
          <p:cNvSpPr>
            <a:spLocks noGrp="1"/>
          </p:cNvSpPr>
          <p:nvPr>
            <p:ph type="sldNum" sz="quarter" idx="10"/>
          </p:nvPr>
        </p:nvSpPr>
        <p:spPr>
          <a:noFill/>
        </p:spPr>
        <p:txBody>
          <a:bodyPr/>
          <a:lstStyle/>
          <a:p>
            <a:fld id="{E5C4D61D-10D3-4D6E-BB3A-523B973072EE}" type="slidenum">
              <a:rPr lang="en-US" smtClean="0">
                <a:latin typeface="Arial" pitchFamily="34" charset="0"/>
              </a:rPr>
              <a:pPr/>
              <a:t>21</a:t>
            </a:fld>
            <a:endParaRPr lang="en-US" smtClean="0">
              <a:latin typeface="Arial" pitchFamily="34" charset="0"/>
            </a:endParaRPr>
          </a:p>
        </p:txBody>
      </p:sp>
      <p:sp>
        <p:nvSpPr>
          <p:cNvPr id="5145" name="Right Arrow 25"/>
          <p:cNvSpPr>
            <a:spLocks noChangeArrowheads="1"/>
          </p:cNvSpPr>
          <p:nvPr/>
        </p:nvSpPr>
        <p:spPr bwMode="auto">
          <a:xfrm>
            <a:off x="4189753" y="2761938"/>
            <a:ext cx="936884" cy="407781"/>
          </a:xfrm>
          <a:prstGeom prst="rightArrow">
            <a:avLst>
              <a:gd name="adj1" fmla="val 50000"/>
              <a:gd name="adj2" fmla="val 50035"/>
            </a:avLst>
          </a:prstGeom>
          <a:solidFill>
            <a:schemeClr val="accent1"/>
          </a:solidFill>
          <a:ln w="9525" algn="ctr">
            <a:noFill/>
            <a:round/>
            <a:headEnd/>
            <a:tailEnd/>
          </a:ln>
        </p:spPr>
        <p:txBody>
          <a:bodyPr/>
          <a:lstStyle/>
          <a:p>
            <a:endParaRPr lang="en-US"/>
          </a:p>
        </p:txBody>
      </p:sp>
      <p:grpSp>
        <p:nvGrpSpPr>
          <p:cNvPr id="2" name="Group 36"/>
          <p:cNvGrpSpPr/>
          <p:nvPr/>
        </p:nvGrpSpPr>
        <p:grpSpPr>
          <a:xfrm>
            <a:off x="372802" y="1034321"/>
            <a:ext cx="3795115" cy="5029200"/>
            <a:chOff x="372802" y="1034321"/>
            <a:chExt cx="3795115" cy="5029200"/>
          </a:xfrm>
        </p:grpSpPr>
        <p:sp>
          <p:nvSpPr>
            <p:cNvPr id="36" name="Rectangle 35"/>
            <p:cNvSpPr/>
            <p:nvPr/>
          </p:nvSpPr>
          <p:spPr bwMode="auto">
            <a:xfrm>
              <a:off x="374754" y="1034321"/>
              <a:ext cx="3770026" cy="502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3" name="Group 34"/>
            <p:cNvGrpSpPr/>
            <p:nvPr/>
          </p:nvGrpSpPr>
          <p:grpSpPr>
            <a:xfrm>
              <a:off x="372802" y="1108075"/>
              <a:ext cx="3795115" cy="4833938"/>
              <a:chOff x="372802" y="1108075"/>
              <a:chExt cx="3795115" cy="4833938"/>
            </a:xfrm>
          </p:grpSpPr>
          <p:sp>
            <p:nvSpPr>
              <p:cNvPr id="5142" name="Text Box 15"/>
              <p:cNvSpPr txBox="1">
                <a:spLocks noChangeArrowheads="1"/>
              </p:cNvSpPr>
              <p:nvPr/>
            </p:nvSpPr>
            <p:spPr bwMode="auto">
              <a:xfrm>
                <a:off x="372802" y="2822081"/>
                <a:ext cx="1023037" cy="261610"/>
              </a:xfrm>
              <a:prstGeom prst="rect">
                <a:avLst/>
              </a:prstGeom>
              <a:noFill/>
              <a:ln w="9525">
                <a:noFill/>
                <a:miter lim="800000"/>
                <a:headEnd/>
                <a:tailEnd/>
              </a:ln>
            </p:spPr>
            <p:txBody>
              <a:bodyPr wrap="none">
                <a:spAutoFit/>
              </a:bodyPr>
              <a:lstStyle/>
              <a:p>
                <a:r>
                  <a:rPr lang="en-GB" sz="1050" b="1" dirty="0" err="1"/>
                  <a:t>Denormalize</a:t>
                </a:r>
                <a:endParaRPr lang="en-US" sz="1050" b="1" dirty="0"/>
              </a:p>
            </p:txBody>
          </p:sp>
          <p:sp>
            <p:nvSpPr>
              <p:cNvPr id="5143" name="Text Box 16"/>
              <p:cNvSpPr txBox="1">
                <a:spLocks noChangeArrowheads="1"/>
              </p:cNvSpPr>
              <p:nvPr/>
            </p:nvSpPr>
            <p:spPr bwMode="auto">
              <a:xfrm>
                <a:off x="417882" y="3856038"/>
                <a:ext cx="857927" cy="261610"/>
              </a:xfrm>
              <a:prstGeom prst="rect">
                <a:avLst/>
              </a:prstGeom>
              <a:noFill/>
              <a:ln w="9525">
                <a:noFill/>
                <a:miter lim="800000"/>
                <a:headEnd/>
                <a:tailEnd/>
              </a:ln>
            </p:spPr>
            <p:txBody>
              <a:bodyPr wrap="none">
                <a:spAutoFit/>
              </a:bodyPr>
              <a:lstStyle/>
              <a:p>
                <a:r>
                  <a:rPr lang="en-GB" sz="1050" b="1" dirty="0"/>
                  <a:t>Normalize</a:t>
                </a:r>
                <a:endParaRPr lang="en-US" sz="1050" b="1" dirty="0"/>
              </a:p>
            </p:txBody>
          </p:sp>
          <p:sp>
            <p:nvSpPr>
              <p:cNvPr id="5144" name="AutoShape 17"/>
              <p:cNvSpPr>
                <a:spLocks noChangeArrowheads="1"/>
              </p:cNvSpPr>
              <p:nvPr/>
            </p:nvSpPr>
            <p:spPr bwMode="auto">
              <a:xfrm>
                <a:off x="718618" y="3103067"/>
                <a:ext cx="240753" cy="749405"/>
              </a:xfrm>
              <a:prstGeom prst="upDownArrow">
                <a:avLst>
                  <a:gd name="adj1" fmla="val 50000"/>
                  <a:gd name="adj2" fmla="val 72941"/>
                </a:avLst>
              </a:prstGeom>
              <a:solidFill>
                <a:srgbClr val="0070C0"/>
              </a:solidFill>
              <a:ln w="9525">
                <a:noFill/>
                <a:miter lim="800000"/>
                <a:headEnd/>
                <a:tailEnd/>
              </a:ln>
            </p:spPr>
            <p:txBody>
              <a:bodyPr vert="eaVert" wrap="none" anchor="ctr"/>
              <a:lstStyle/>
              <a:p>
                <a:pPr algn="ctr"/>
                <a:endParaRPr lang="en-GB">
                  <a:solidFill>
                    <a:schemeClr val="tx2"/>
                  </a:solidFill>
                </a:endParaRPr>
              </a:p>
            </p:txBody>
          </p:sp>
          <p:grpSp>
            <p:nvGrpSpPr>
              <p:cNvPr id="4" name="Group 33"/>
              <p:cNvGrpSpPr/>
              <p:nvPr/>
            </p:nvGrpSpPr>
            <p:grpSpPr>
              <a:xfrm>
                <a:off x="1275492" y="1108075"/>
                <a:ext cx="2892425" cy="4833938"/>
                <a:chOff x="1275492" y="1108075"/>
                <a:chExt cx="2892425" cy="4833938"/>
              </a:xfrm>
            </p:grpSpPr>
            <p:pic>
              <p:nvPicPr>
                <p:cNvPr id="5133" name="Picture 6" descr="fpadd"/>
                <p:cNvPicPr>
                  <a:picLocks noChangeAspect="1" noChangeArrowheads="1"/>
                </p:cNvPicPr>
                <p:nvPr/>
              </p:nvPicPr>
              <p:blipFill>
                <a:blip r:embed="rId3" cstate="print"/>
                <a:srcRect/>
                <a:stretch>
                  <a:fillRect/>
                </a:stretch>
              </p:blipFill>
              <p:spPr bwMode="auto">
                <a:xfrm>
                  <a:off x="1275492" y="1112838"/>
                  <a:ext cx="1420812" cy="2263775"/>
                </a:xfrm>
                <a:prstGeom prst="rect">
                  <a:avLst/>
                </a:prstGeom>
                <a:noFill/>
                <a:ln w="9525">
                  <a:noFill/>
                  <a:miter lim="800000"/>
                  <a:headEnd/>
                  <a:tailEnd/>
                </a:ln>
              </p:spPr>
            </p:pic>
            <p:pic>
              <p:nvPicPr>
                <p:cNvPr id="5134" name="Picture 7" descr="fpadd"/>
                <p:cNvPicPr>
                  <a:picLocks noChangeAspect="1" noChangeArrowheads="1"/>
                </p:cNvPicPr>
                <p:nvPr/>
              </p:nvPicPr>
              <p:blipFill>
                <a:blip r:embed="rId3" cstate="print"/>
                <a:srcRect/>
                <a:stretch>
                  <a:fillRect/>
                </a:stretch>
              </p:blipFill>
              <p:spPr bwMode="auto">
                <a:xfrm>
                  <a:off x="2207354" y="3678238"/>
                  <a:ext cx="1420813" cy="2263775"/>
                </a:xfrm>
                <a:prstGeom prst="rect">
                  <a:avLst/>
                </a:prstGeom>
                <a:noFill/>
                <a:ln w="9525">
                  <a:noFill/>
                  <a:miter lim="800000"/>
                  <a:headEnd/>
                  <a:tailEnd/>
                </a:ln>
              </p:spPr>
            </p:pic>
            <p:pic>
              <p:nvPicPr>
                <p:cNvPr id="5135" name="Picture 8" descr="fpadd"/>
                <p:cNvPicPr>
                  <a:picLocks noChangeAspect="1" noChangeArrowheads="1"/>
                </p:cNvPicPr>
                <p:nvPr/>
              </p:nvPicPr>
              <p:blipFill>
                <a:blip r:embed="rId3" cstate="print"/>
                <a:srcRect/>
                <a:stretch>
                  <a:fillRect/>
                </a:stretch>
              </p:blipFill>
              <p:spPr bwMode="auto">
                <a:xfrm>
                  <a:off x="2747104" y="1108075"/>
                  <a:ext cx="1420813" cy="2263775"/>
                </a:xfrm>
                <a:prstGeom prst="rect">
                  <a:avLst/>
                </a:prstGeom>
                <a:noFill/>
                <a:ln w="9525">
                  <a:noFill/>
                  <a:miter lim="800000"/>
                  <a:headEnd/>
                  <a:tailEnd/>
                </a:ln>
              </p:spPr>
            </p:pic>
            <p:sp>
              <p:nvSpPr>
                <p:cNvPr id="5138" name="Line 11"/>
                <p:cNvSpPr>
                  <a:spLocks noChangeShapeType="1"/>
                </p:cNvSpPr>
                <p:nvPr/>
              </p:nvSpPr>
              <p:spPr bwMode="auto">
                <a:xfrm>
                  <a:off x="1994629" y="3255963"/>
                  <a:ext cx="485775" cy="517525"/>
                </a:xfrm>
                <a:prstGeom prst="line">
                  <a:avLst/>
                </a:prstGeom>
                <a:noFill/>
                <a:ln w="19050">
                  <a:solidFill>
                    <a:schemeClr val="tx1"/>
                  </a:solidFill>
                  <a:round/>
                  <a:headEnd/>
                  <a:tailEnd/>
                </a:ln>
              </p:spPr>
              <p:txBody>
                <a:bodyPr/>
                <a:lstStyle/>
                <a:p>
                  <a:endParaRPr lang="en-US"/>
                </a:p>
              </p:txBody>
            </p:sp>
            <p:sp>
              <p:nvSpPr>
                <p:cNvPr id="5139" name="Line 12"/>
                <p:cNvSpPr>
                  <a:spLocks noChangeShapeType="1"/>
                </p:cNvSpPr>
                <p:nvPr/>
              </p:nvSpPr>
              <p:spPr bwMode="auto">
                <a:xfrm flipH="1">
                  <a:off x="2950304" y="3251200"/>
                  <a:ext cx="512763" cy="517525"/>
                </a:xfrm>
                <a:prstGeom prst="line">
                  <a:avLst/>
                </a:prstGeom>
                <a:noFill/>
                <a:ln w="19050">
                  <a:solidFill>
                    <a:schemeClr val="tx1"/>
                  </a:solidFill>
                  <a:round/>
                  <a:headEnd/>
                  <a:tailEnd/>
                </a:ln>
              </p:spPr>
              <p:txBody>
                <a:bodyPr/>
                <a:lstStyle/>
                <a:p>
                  <a:endParaRPr lang="en-US"/>
                </a:p>
              </p:txBody>
            </p:sp>
            <p:sp>
              <p:nvSpPr>
                <p:cNvPr id="5140" name="Line 13"/>
                <p:cNvSpPr>
                  <a:spLocks noChangeShapeType="1"/>
                </p:cNvSpPr>
                <p:nvPr/>
              </p:nvSpPr>
              <p:spPr bwMode="auto">
                <a:xfrm>
                  <a:off x="2289904" y="3259138"/>
                  <a:ext cx="809625" cy="519112"/>
                </a:xfrm>
                <a:prstGeom prst="line">
                  <a:avLst/>
                </a:prstGeom>
                <a:noFill/>
                <a:ln w="19050">
                  <a:solidFill>
                    <a:schemeClr val="tx1"/>
                  </a:solidFill>
                  <a:round/>
                  <a:headEnd/>
                  <a:tailEnd/>
                </a:ln>
              </p:spPr>
              <p:txBody>
                <a:bodyPr/>
                <a:lstStyle/>
                <a:p>
                  <a:endParaRPr lang="en-US"/>
                </a:p>
              </p:txBody>
            </p:sp>
            <p:sp>
              <p:nvSpPr>
                <p:cNvPr id="5141" name="Line 14"/>
                <p:cNvSpPr>
                  <a:spLocks noChangeShapeType="1"/>
                </p:cNvSpPr>
                <p:nvPr/>
              </p:nvSpPr>
              <p:spPr bwMode="auto">
                <a:xfrm flipH="1">
                  <a:off x="3344004" y="3255963"/>
                  <a:ext cx="419100" cy="520700"/>
                </a:xfrm>
                <a:prstGeom prst="line">
                  <a:avLst/>
                </a:prstGeom>
                <a:noFill/>
                <a:ln w="19050">
                  <a:solidFill>
                    <a:schemeClr val="tx1"/>
                  </a:solidFill>
                  <a:round/>
                  <a:headEnd/>
                  <a:tailEnd/>
                </a:ln>
              </p:spPr>
              <p:txBody>
                <a:bodyPr/>
                <a:lstStyle/>
                <a:p>
                  <a:endParaRPr lang="en-US"/>
                </a:p>
              </p:txBody>
            </p:sp>
            <p:sp>
              <p:nvSpPr>
                <p:cNvPr id="28" name="Rectangle 27"/>
                <p:cNvSpPr/>
                <p:nvPr/>
              </p:nvSpPr>
              <p:spPr bwMode="auto">
                <a:xfrm>
                  <a:off x="1341621" y="2390932"/>
                  <a:ext cx="2563318" cy="1079292"/>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Rectangle 28"/>
                <p:cNvSpPr/>
                <p:nvPr/>
              </p:nvSpPr>
              <p:spPr bwMode="auto">
                <a:xfrm>
                  <a:off x="1341621" y="3612630"/>
                  <a:ext cx="2563318" cy="1079292"/>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grpSp>
      <p:grpSp>
        <p:nvGrpSpPr>
          <p:cNvPr id="5" name="Group 38"/>
          <p:cNvGrpSpPr/>
          <p:nvPr/>
        </p:nvGrpSpPr>
        <p:grpSpPr>
          <a:xfrm>
            <a:off x="5006715" y="1011836"/>
            <a:ext cx="3844977" cy="5089161"/>
            <a:chOff x="5006715" y="1011836"/>
            <a:chExt cx="3844977" cy="5089161"/>
          </a:xfrm>
        </p:grpSpPr>
        <p:sp>
          <p:nvSpPr>
            <p:cNvPr id="38" name="Rectangle 37"/>
            <p:cNvSpPr/>
            <p:nvPr/>
          </p:nvSpPr>
          <p:spPr bwMode="auto">
            <a:xfrm>
              <a:off x="5141626" y="1011836"/>
              <a:ext cx="3710066" cy="5089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6" name="Group 32"/>
            <p:cNvGrpSpPr/>
            <p:nvPr/>
          </p:nvGrpSpPr>
          <p:grpSpPr>
            <a:xfrm>
              <a:off x="5006715" y="1187450"/>
              <a:ext cx="3735517" cy="4741160"/>
              <a:chOff x="5006715" y="1187450"/>
              <a:chExt cx="3735517" cy="4741160"/>
            </a:xfrm>
          </p:grpSpPr>
          <p:pic>
            <p:nvPicPr>
              <p:cNvPr id="5124" name="Picture 6" descr="fpadd"/>
              <p:cNvPicPr>
                <a:picLocks noChangeAspect="1" noChangeArrowheads="1"/>
              </p:cNvPicPr>
              <p:nvPr/>
            </p:nvPicPr>
            <p:blipFill>
              <a:blip r:embed="rId4" cstate="print"/>
              <a:srcRect/>
              <a:stretch>
                <a:fillRect/>
              </a:stretch>
            </p:blipFill>
            <p:spPr bwMode="auto">
              <a:xfrm>
                <a:off x="6302245" y="1187450"/>
                <a:ext cx="2439987" cy="3889375"/>
              </a:xfrm>
              <a:prstGeom prst="rect">
                <a:avLst/>
              </a:prstGeom>
              <a:noFill/>
              <a:ln w="9525">
                <a:noFill/>
                <a:miter lim="800000"/>
                <a:headEnd/>
                <a:tailEnd/>
              </a:ln>
            </p:spPr>
          </p:pic>
          <p:sp>
            <p:nvSpPr>
              <p:cNvPr id="5126" name="Text Box 8"/>
              <p:cNvSpPr txBox="1">
                <a:spLocks noChangeArrowheads="1"/>
              </p:cNvSpPr>
              <p:nvPr/>
            </p:nvSpPr>
            <p:spPr bwMode="auto">
              <a:xfrm>
                <a:off x="5165255" y="3895441"/>
                <a:ext cx="1202573" cy="461665"/>
              </a:xfrm>
              <a:prstGeom prst="rect">
                <a:avLst/>
              </a:prstGeom>
              <a:noFill/>
              <a:ln w="9525">
                <a:noFill/>
                <a:miter lim="800000"/>
                <a:headEnd/>
                <a:tailEnd/>
              </a:ln>
            </p:spPr>
            <p:txBody>
              <a:bodyPr wrap="none">
                <a:spAutoFit/>
              </a:bodyPr>
              <a:lstStyle/>
              <a:p>
                <a:pPr algn="ctr"/>
                <a:r>
                  <a:rPr lang="en-GB" sz="1200" b="1" dirty="0"/>
                  <a:t>Remove</a:t>
                </a:r>
              </a:p>
              <a:p>
                <a:pPr algn="ctr"/>
                <a:r>
                  <a:rPr lang="en-GB" sz="1200" b="1" dirty="0"/>
                  <a:t>Normalization</a:t>
                </a:r>
                <a:endParaRPr lang="en-US" sz="1200" b="1" dirty="0"/>
              </a:p>
            </p:txBody>
          </p:sp>
          <p:sp>
            <p:nvSpPr>
              <p:cNvPr id="5127" name="Text Box 9"/>
              <p:cNvSpPr txBox="1">
                <a:spLocks noChangeArrowheads="1"/>
              </p:cNvSpPr>
              <p:nvPr/>
            </p:nvSpPr>
            <p:spPr bwMode="auto">
              <a:xfrm>
                <a:off x="5006715" y="2790543"/>
                <a:ext cx="1626433" cy="830997"/>
              </a:xfrm>
              <a:prstGeom prst="rect">
                <a:avLst/>
              </a:prstGeom>
              <a:noFill/>
              <a:ln w="9525">
                <a:noFill/>
                <a:miter lim="800000"/>
                <a:headEnd/>
                <a:tailEnd/>
              </a:ln>
            </p:spPr>
            <p:txBody>
              <a:bodyPr wrap="square">
                <a:spAutoFit/>
              </a:bodyPr>
              <a:lstStyle/>
              <a:p>
                <a:pPr algn="ctr"/>
                <a:r>
                  <a:rPr lang="en-GB" sz="1200" b="1" dirty="0"/>
                  <a:t>True </a:t>
                </a:r>
                <a:r>
                  <a:rPr lang="en-GB" sz="1200" b="1" dirty="0" smtClean="0"/>
                  <a:t>Floating </a:t>
                </a:r>
                <a:r>
                  <a:rPr lang="en-GB" sz="1200" b="1" dirty="0"/>
                  <a:t>M</a:t>
                </a:r>
                <a:r>
                  <a:rPr lang="en-GB" sz="1200" b="1" dirty="0" smtClean="0"/>
                  <a:t>antissa</a:t>
                </a:r>
                <a:endParaRPr lang="en-GB" sz="1200" b="1" dirty="0"/>
              </a:p>
              <a:p>
                <a:pPr algn="ctr"/>
                <a:r>
                  <a:rPr lang="en-GB" sz="1200" b="1" dirty="0"/>
                  <a:t>(not just 1.0 – 1.99..)</a:t>
                </a:r>
                <a:endParaRPr lang="en-US" sz="1200" b="1" dirty="0"/>
              </a:p>
            </p:txBody>
          </p:sp>
          <p:sp>
            <p:nvSpPr>
              <p:cNvPr id="5128" name="Line 10"/>
              <p:cNvSpPr>
                <a:spLocks noChangeShapeType="1"/>
              </p:cNvSpPr>
              <p:nvPr/>
            </p:nvSpPr>
            <p:spPr bwMode="auto">
              <a:xfrm>
                <a:off x="6343650" y="3300413"/>
                <a:ext cx="809626" cy="0"/>
              </a:xfrm>
              <a:prstGeom prst="line">
                <a:avLst/>
              </a:prstGeom>
              <a:noFill/>
              <a:ln w="19050">
                <a:solidFill>
                  <a:schemeClr val="folHlink"/>
                </a:solidFill>
                <a:round/>
                <a:headEnd/>
                <a:tailEnd type="triangle" w="med" len="med"/>
              </a:ln>
            </p:spPr>
            <p:txBody>
              <a:bodyPr/>
              <a:lstStyle/>
              <a:p>
                <a:endParaRPr lang="en-US"/>
              </a:p>
            </p:txBody>
          </p:sp>
          <p:sp>
            <p:nvSpPr>
              <p:cNvPr id="5130" name="Text Box 12"/>
              <p:cNvSpPr txBox="1">
                <a:spLocks noChangeArrowheads="1"/>
              </p:cNvSpPr>
              <p:nvPr/>
            </p:nvSpPr>
            <p:spPr bwMode="auto">
              <a:xfrm>
                <a:off x="6862528" y="5196382"/>
                <a:ext cx="1539459" cy="646331"/>
              </a:xfrm>
              <a:prstGeom prst="rect">
                <a:avLst/>
              </a:prstGeom>
              <a:noFill/>
              <a:ln w="9525">
                <a:noFill/>
                <a:miter lim="800000"/>
                <a:headEnd/>
                <a:tailEnd/>
              </a:ln>
            </p:spPr>
            <p:txBody>
              <a:bodyPr wrap="square">
                <a:spAutoFit/>
              </a:bodyPr>
              <a:lstStyle/>
              <a:p>
                <a:pPr algn="ctr"/>
                <a:r>
                  <a:rPr lang="en-GB" sz="1200" b="1" dirty="0"/>
                  <a:t>Do </a:t>
                </a:r>
                <a:r>
                  <a:rPr lang="en-GB" sz="1200" b="1" dirty="0" smtClean="0"/>
                  <a:t>Not </a:t>
                </a:r>
                <a:r>
                  <a:rPr lang="en-GB" sz="1200" b="1" dirty="0"/>
                  <a:t>A</a:t>
                </a:r>
                <a:r>
                  <a:rPr lang="en-GB" sz="1200" b="1" dirty="0" smtClean="0"/>
                  <a:t>pply </a:t>
                </a:r>
                <a:r>
                  <a:rPr lang="en-GB" sz="1200" b="1" dirty="0"/>
                  <a:t>S</a:t>
                </a:r>
                <a:r>
                  <a:rPr lang="en-GB" sz="1200" b="1" dirty="0" smtClean="0"/>
                  <a:t>pecial </a:t>
                </a:r>
                <a:r>
                  <a:rPr lang="en-GB" sz="1200" b="1" dirty="0"/>
                  <a:t>and </a:t>
                </a:r>
                <a:r>
                  <a:rPr lang="en-GB" sz="1200" b="1" dirty="0" smtClean="0"/>
                  <a:t>Error </a:t>
                </a:r>
                <a:r>
                  <a:rPr lang="en-GB" sz="1200" b="1" dirty="0"/>
                  <a:t>C</a:t>
                </a:r>
                <a:r>
                  <a:rPr lang="en-GB" sz="1200" b="1" dirty="0" smtClean="0"/>
                  <a:t>onditions </a:t>
                </a:r>
                <a:r>
                  <a:rPr lang="en-GB" sz="1200" b="1" dirty="0"/>
                  <a:t>H</a:t>
                </a:r>
                <a:r>
                  <a:rPr lang="en-GB" sz="1200" b="1" dirty="0" smtClean="0"/>
                  <a:t>ere</a:t>
                </a:r>
                <a:endParaRPr lang="en-US" sz="1200" b="1" dirty="0"/>
              </a:p>
            </p:txBody>
          </p:sp>
          <p:sp>
            <p:nvSpPr>
              <p:cNvPr id="5132" name="Text Box 14"/>
              <p:cNvSpPr txBox="1">
                <a:spLocks noChangeArrowheads="1"/>
              </p:cNvSpPr>
              <p:nvPr/>
            </p:nvSpPr>
            <p:spPr bwMode="auto">
              <a:xfrm>
                <a:off x="5096656" y="1804416"/>
                <a:ext cx="1266669" cy="646331"/>
              </a:xfrm>
              <a:prstGeom prst="rect">
                <a:avLst/>
              </a:prstGeom>
              <a:noFill/>
              <a:ln w="9525">
                <a:noFill/>
                <a:miter lim="800000"/>
                <a:headEnd/>
                <a:tailEnd/>
              </a:ln>
            </p:spPr>
            <p:txBody>
              <a:bodyPr wrap="square">
                <a:spAutoFit/>
              </a:bodyPr>
              <a:lstStyle/>
              <a:p>
                <a:pPr algn="ctr"/>
                <a:r>
                  <a:rPr lang="en-GB" sz="1200" b="1" dirty="0"/>
                  <a:t>Slightly </a:t>
                </a:r>
                <a:r>
                  <a:rPr lang="en-GB" sz="1200" b="1" dirty="0" smtClean="0"/>
                  <a:t>Larger </a:t>
                </a:r>
                <a:r>
                  <a:rPr lang="en-GB" sz="1200" b="1" dirty="0"/>
                  <a:t>– </a:t>
                </a:r>
                <a:r>
                  <a:rPr lang="en-GB" sz="1200" b="1" dirty="0" smtClean="0"/>
                  <a:t>Wider</a:t>
                </a:r>
                <a:endParaRPr lang="en-GB" sz="1200" b="1" dirty="0"/>
              </a:p>
              <a:p>
                <a:pPr algn="ctr"/>
                <a:r>
                  <a:rPr lang="en-GB" sz="1200" b="1" dirty="0"/>
                  <a:t>O</a:t>
                </a:r>
                <a:r>
                  <a:rPr lang="en-GB" sz="1200" b="1" dirty="0" smtClean="0"/>
                  <a:t>perands</a:t>
                </a:r>
                <a:endParaRPr lang="en-US" sz="1200" b="1" dirty="0"/>
              </a:p>
            </p:txBody>
          </p:sp>
          <p:sp>
            <p:nvSpPr>
              <p:cNvPr id="30" name="Rectangle 29"/>
              <p:cNvSpPr/>
              <p:nvPr/>
            </p:nvSpPr>
            <p:spPr bwMode="auto">
              <a:xfrm>
                <a:off x="6685612" y="5066676"/>
                <a:ext cx="1851287" cy="861934"/>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6378315" y="1401580"/>
                <a:ext cx="1858780" cy="1416571"/>
              </a:xfrm>
              <a:prstGeom prst="rect">
                <a:avLst/>
              </a:prstGeom>
              <a:noFill/>
              <a:ln w="28575" cap="flat" cmpd="sng" algn="ctr">
                <a:solidFill>
                  <a:schemeClr val="accent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Rectangle 31"/>
              <p:cNvSpPr/>
              <p:nvPr/>
            </p:nvSpPr>
            <p:spPr bwMode="auto">
              <a:xfrm>
                <a:off x="6363324" y="3380282"/>
                <a:ext cx="1851287" cy="1379095"/>
              </a:xfrm>
              <a:prstGeom prst="rect">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p>
            <a:fld id="{E5C4D61D-10D3-4D6E-BB3A-523B973072EE}" type="slidenum">
              <a:rPr lang="en-US" smtClean="0">
                <a:latin typeface="Arial" pitchFamily="34" charset="0"/>
              </a:rPr>
              <a:pPr/>
              <a:t>22</a:t>
            </a:fld>
            <a:endParaRPr lang="en-US" smtClean="0">
              <a:latin typeface="Arial" pitchFamily="34" charset="0"/>
            </a:endParaRPr>
          </a:p>
        </p:txBody>
      </p:sp>
      <p:sp>
        <p:nvSpPr>
          <p:cNvPr id="34" name="Oval 33"/>
          <p:cNvSpPr/>
          <p:nvPr/>
        </p:nvSpPr>
        <p:spPr>
          <a:xfrm>
            <a:off x="6400800" y="2209800"/>
            <a:ext cx="381000"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981200" y="990600"/>
            <a:ext cx="533400" cy="4343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a:spLocks noGrp="1"/>
          </p:cNvSpPr>
          <p:nvPr>
            <p:ph type="title"/>
          </p:nvPr>
        </p:nvSpPr>
        <p:spPr>
          <a:xfrm>
            <a:off x="350838" y="273050"/>
            <a:ext cx="8331200" cy="914400"/>
          </a:xfrm>
        </p:spPr>
        <p:txBody>
          <a:bodyPr/>
          <a:lstStyle/>
          <a:p>
            <a:pPr algn="ctr"/>
            <a:r>
              <a:rPr lang="en-US" dirty="0" smtClean="0"/>
              <a:t>Vector Dot Product Example</a:t>
            </a:r>
            <a:endParaRPr lang="en-US" dirty="0"/>
          </a:p>
        </p:txBody>
      </p:sp>
      <p:grpSp>
        <p:nvGrpSpPr>
          <p:cNvPr id="2" name="Group 8"/>
          <p:cNvGrpSpPr/>
          <p:nvPr/>
        </p:nvGrpSpPr>
        <p:grpSpPr>
          <a:xfrm>
            <a:off x="1371600" y="2129135"/>
            <a:ext cx="762000" cy="480715"/>
            <a:chOff x="1371600" y="1524000"/>
            <a:chExt cx="762000" cy="480715"/>
          </a:xfrm>
        </p:grpSpPr>
        <p:sp>
          <p:nvSpPr>
            <p:cNvPr id="40" name="Oval 39"/>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371600" y="1543050"/>
              <a:ext cx="762000" cy="461665"/>
            </a:xfrm>
            <a:prstGeom prst="rect">
              <a:avLst/>
            </a:prstGeom>
            <a:noFill/>
          </p:spPr>
          <p:txBody>
            <a:bodyPr wrap="square" rtlCol="0">
              <a:spAutoFit/>
            </a:bodyPr>
            <a:lstStyle/>
            <a:p>
              <a:r>
                <a:rPr lang="en-US" dirty="0" smtClean="0"/>
                <a:t>X</a:t>
              </a:r>
              <a:endParaRPr lang="en-US" dirty="0"/>
            </a:p>
          </p:txBody>
        </p:sp>
      </p:grpSp>
      <p:grpSp>
        <p:nvGrpSpPr>
          <p:cNvPr id="3" name="Group 11"/>
          <p:cNvGrpSpPr/>
          <p:nvPr/>
        </p:nvGrpSpPr>
        <p:grpSpPr>
          <a:xfrm>
            <a:off x="1371600" y="2667000"/>
            <a:ext cx="762000" cy="461665"/>
            <a:chOff x="1371600" y="1524000"/>
            <a:chExt cx="762000" cy="461665"/>
          </a:xfrm>
        </p:grpSpPr>
        <p:sp>
          <p:nvSpPr>
            <p:cNvPr id="43" name="Oval 42"/>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371600" y="1524000"/>
              <a:ext cx="762000" cy="461665"/>
            </a:xfrm>
            <a:prstGeom prst="rect">
              <a:avLst/>
            </a:prstGeom>
            <a:noFill/>
          </p:spPr>
          <p:txBody>
            <a:bodyPr wrap="square" rtlCol="0">
              <a:spAutoFit/>
            </a:bodyPr>
            <a:lstStyle/>
            <a:p>
              <a:r>
                <a:rPr lang="en-US" dirty="0" smtClean="0"/>
                <a:t>X</a:t>
              </a:r>
              <a:endParaRPr lang="en-US" dirty="0"/>
            </a:p>
          </p:txBody>
        </p:sp>
      </p:grpSp>
      <p:grpSp>
        <p:nvGrpSpPr>
          <p:cNvPr id="4" name="Group 14"/>
          <p:cNvGrpSpPr/>
          <p:nvPr/>
        </p:nvGrpSpPr>
        <p:grpSpPr>
          <a:xfrm>
            <a:off x="1371600" y="1066800"/>
            <a:ext cx="762000" cy="471190"/>
            <a:chOff x="1371600" y="1524000"/>
            <a:chExt cx="762000" cy="471190"/>
          </a:xfrm>
        </p:grpSpPr>
        <p:sp>
          <p:nvSpPr>
            <p:cNvPr id="46" name="Oval 45"/>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371600" y="1533525"/>
              <a:ext cx="762000" cy="461665"/>
            </a:xfrm>
            <a:prstGeom prst="rect">
              <a:avLst/>
            </a:prstGeom>
            <a:noFill/>
          </p:spPr>
          <p:txBody>
            <a:bodyPr wrap="square" rtlCol="0">
              <a:spAutoFit/>
            </a:bodyPr>
            <a:lstStyle/>
            <a:p>
              <a:r>
                <a:rPr lang="en-US" dirty="0" smtClean="0"/>
                <a:t>X</a:t>
              </a:r>
              <a:endParaRPr lang="en-US" dirty="0"/>
            </a:p>
          </p:txBody>
        </p:sp>
      </p:grpSp>
      <p:grpSp>
        <p:nvGrpSpPr>
          <p:cNvPr id="5" name="Group 17"/>
          <p:cNvGrpSpPr/>
          <p:nvPr/>
        </p:nvGrpSpPr>
        <p:grpSpPr>
          <a:xfrm>
            <a:off x="1371600" y="1604665"/>
            <a:ext cx="762000" cy="461665"/>
            <a:chOff x="1371600" y="1524000"/>
            <a:chExt cx="762000" cy="461665"/>
          </a:xfrm>
        </p:grpSpPr>
        <p:sp>
          <p:nvSpPr>
            <p:cNvPr id="49" name="Oval 48"/>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371600" y="1524000"/>
              <a:ext cx="762000" cy="461665"/>
            </a:xfrm>
            <a:prstGeom prst="rect">
              <a:avLst/>
            </a:prstGeom>
            <a:noFill/>
          </p:spPr>
          <p:txBody>
            <a:bodyPr wrap="square" rtlCol="0">
              <a:spAutoFit/>
            </a:bodyPr>
            <a:lstStyle/>
            <a:p>
              <a:r>
                <a:rPr lang="en-US" dirty="0" smtClean="0"/>
                <a:t>X</a:t>
              </a:r>
              <a:endParaRPr lang="en-US" dirty="0"/>
            </a:p>
          </p:txBody>
        </p:sp>
      </p:grpSp>
      <p:grpSp>
        <p:nvGrpSpPr>
          <p:cNvPr id="6" name="Group 20"/>
          <p:cNvGrpSpPr/>
          <p:nvPr/>
        </p:nvGrpSpPr>
        <p:grpSpPr>
          <a:xfrm>
            <a:off x="1371600" y="4258270"/>
            <a:ext cx="762000" cy="471190"/>
            <a:chOff x="1371600" y="1524000"/>
            <a:chExt cx="762000" cy="471190"/>
          </a:xfrm>
        </p:grpSpPr>
        <p:sp>
          <p:nvSpPr>
            <p:cNvPr id="52" name="Oval 51"/>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371600" y="1533525"/>
              <a:ext cx="762000" cy="461665"/>
            </a:xfrm>
            <a:prstGeom prst="rect">
              <a:avLst/>
            </a:prstGeom>
            <a:noFill/>
          </p:spPr>
          <p:txBody>
            <a:bodyPr wrap="square" rtlCol="0">
              <a:spAutoFit/>
            </a:bodyPr>
            <a:lstStyle/>
            <a:p>
              <a:r>
                <a:rPr lang="en-US" dirty="0" smtClean="0"/>
                <a:t>X</a:t>
              </a:r>
              <a:endParaRPr lang="en-US" dirty="0"/>
            </a:p>
          </p:txBody>
        </p:sp>
      </p:grpSp>
      <p:grpSp>
        <p:nvGrpSpPr>
          <p:cNvPr id="7" name="Group 23"/>
          <p:cNvGrpSpPr/>
          <p:nvPr/>
        </p:nvGrpSpPr>
        <p:grpSpPr>
          <a:xfrm>
            <a:off x="1371600" y="4796135"/>
            <a:ext cx="762000" cy="480715"/>
            <a:chOff x="1371600" y="1524000"/>
            <a:chExt cx="762000" cy="480715"/>
          </a:xfrm>
        </p:grpSpPr>
        <p:sp>
          <p:nvSpPr>
            <p:cNvPr id="55" name="Oval 54"/>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371600" y="1543050"/>
              <a:ext cx="762000" cy="461665"/>
            </a:xfrm>
            <a:prstGeom prst="rect">
              <a:avLst/>
            </a:prstGeom>
            <a:noFill/>
          </p:spPr>
          <p:txBody>
            <a:bodyPr wrap="square" rtlCol="0">
              <a:spAutoFit/>
            </a:bodyPr>
            <a:lstStyle/>
            <a:p>
              <a:r>
                <a:rPr lang="en-US" dirty="0" smtClean="0"/>
                <a:t>X</a:t>
              </a:r>
              <a:endParaRPr lang="en-US" dirty="0"/>
            </a:p>
          </p:txBody>
        </p:sp>
      </p:grpSp>
      <p:grpSp>
        <p:nvGrpSpPr>
          <p:cNvPr id="8" name="Group 26"/>
          <p:cNvGrpSpPr/>
          <p:nvPr/>
        </p:nvGrpSpPr>
        <p:grpSpPr>
          <a:xfrm>
            <a:off x="1371600" y="3195935"/>
            <a:ext cx="762000" cy="471190"/>
            <a:chOff x="1371600" y="1524000"/>
            <a:chExt cx="762000" cy="471190"/>
          </a:xfrm>
        </p:grpSpPr>
        <p:sp>
          <p:nvSpPr>
            <p:cNvPr id="58" name="Oval 57"/>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371600" y="1533525"/>
              <a:ext cx="762000" cy="461665"/>
            </a:xfrm>
            <a:prstGeom prst="rect">
              <a:avLst/>
            </a:prstGeom>
            <a:noFill/>
          </p:spPr>
          <p:txBody>
            <a:bodyPr wrap="square" rtlCol="0">
              <a:spAutoFit/>
            </a:bodyPr>
            <a:lstStyle/>
            <a:p>
              <a:r>
                <a:rPr lang="en-US" dirty="0" smtClean="0"/>
                <a:t>X</a:t>
              </a:r>
              <a:endParaRPr lang="en-US" dirty="0"/>
            </a:p>
          </p:txBody>
        </p:sp>
      </p:grpSp>
      <p:grpSp>
        <p:nvGrpSpPr>
          <p:cNvPr id="9" name="Group 29"/>
          <p:cNvGrpSpPr/>
          <p:nvPr/>
        </p:nvGrpSpPr>
        <p:grpSpPr>
          <a:xfrm>
            <a:off x="1371600" y="3733800"/>
            <a:ext cx="762000" cy="461665"/>
            <a:chOff x="1371600" y="1524000"/>
            <a:chExt cx="762000" cy="461665"/>
          </a:xfrm>
        </p:grpSpPr>
        <p:sp>
          <p:nvSpPr>
            <p:cNvPr id="61" name="Oval 60"/>
            <p:cNvSpPr/>
            <p:nvPr/>
          </p:nvSpPr>
          <p:spPr>
            <a:xfrm>
              <a:off x="1371600"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71600" y="1524000"/>
              <a:ext cx="762000" cy="461665"/>
            </a:xfrm>
            <a:prstGeom prst="rect">
              <a:avLst/>
            </a:prstGeom>
            <a:noFill/>
          </p:spPr>
          <p:txBody>
            <a:bodyPr wrap="square" rtlCol="0">
              <a:spAutoFit/>
            </a:bodyPr>
            <a:lstStyle/>
            <a:p>
              <a:r>
                <a:rPr lang="en-US" dirty="0" smtClean="0"/>
                <a:t>X</a:t>
              </a:r>
              <a:endParaRPr lang="en-US" dirty="0"/>
            </a:p>
          </p:txBody>
        </p:sp>
      </p:grpSp>
      <p:sp>
        <p:nvSpPr>
          <p:cNvPr id="63" name="Oval 62"/>
          <p:cNvSpPr/>
          <p:nvPr/>
        </p:nvSpPr>
        <p:spPr>
          <a:xfrm>
            <a:off x="1524000" y="5410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24000" y="556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24000" y="571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762000" y="1143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62000" y="13700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62000" y="1676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62000" y="19034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62000" y="2209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62000" y="24368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62000" y="2743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62000" y="29702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62000" y="3276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 y="35036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62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62000" y="40370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62000"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62000" y="45704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62000" y="4876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62000" y="5103812"/>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Group 66"/>
          <p:cNvGrpSpPr/>
          <p:nvPr/>
        </p:nvGrpSpPr>
        <p:grpSpPr>
          <a:xfrm>
            <a:off x="2895600" y="1143000"/>
            <a:ext cx="609600" cy="685800"/>
            <a:chOff x="2057400" y="1143000"/>
            <a:chExt cx="609600" cy="685800"/>
          </a:xfrm>
        </p:grpSpPr>
        <p:sp>
          <p:nvSpPr>
            <p:cNvPr id="83" name="Rectangle 82"/>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85" name="Straight Arrow Connector 84"/>
          <p:cNvCxnSpPr/>
          <p:nvPr/>
        </p:nvCxnSpPr>
        <p:spPr>
          <a:xfrm>
            <a:off x="1752600" y="121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752600" y="1751012"/>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Group 70"/>
          <p:cNvGrpSpPr/>
          <p:nvPr/>
        </p:nvGrpSpPr>
        <p:grpSpPr>
          <a:xfrm>
            <a:off x="2895600" y="2209800"/>
            <a:ext cx="609600" cy="685800"/>
            <a:chOff x="2057400" y="1143000"/>
            <a:chExt cx="609600" cy="685800"/>
          </a:xfrm>
        </p:grpSpPr>
        <p:sp>
          <p:nvSpPr>
            <p:cNvPr id="88" name="Rectangle 87"/>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90" name="Straight Arrow Connector 89"/>
          <p:cNvCxnSpPr/>
          <p:nvPr/>
        </p:nvCxnSpPr>
        <p:spPr>
          <a:xfrm>
            <a:off x="1752600" y="2286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752600" y="2817812"/>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75"/>
          <p:cNvGrpSpPr/>
          <p:nvPr/>
        </p:nvGrpSpPr>
        <p:grpSpPr>
          <a:xfrm>
            <a:off x="2895600" y="3276600"/>
            <a:ext cx="609600" cy="685800"/>
            <a:chOff x="2057400" y="1143000"/>
            <a:chExt cx="609600" cy="685800"/>
          </a:xfrm>
        </p:grpSpPr>
        <p:sp>
          <p:nvSpPr>
            <p:cNvPr id="93" name="Rectangle 92"/>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95" name="Straight Arrow Connector 94"/>
          <p:cNvCxnSpPr/>
          <p:nvPr/>
        </p:nvCxnSpPr>
        <p:spPr>
          <a:xfrm>
            <a:off x="1752600" y="33528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752600" y="3884612"/>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3" name="Group 80"/>
          <p:cNvGrpSpPr/>
          <p:nvPr/>
        </p:nvGrpSpPr>
        <p:grpSpPr>
          <a:xfrm>
            <a:off x="2895600" y="4343400"/>
            <a:ext cx="609600" cy="685800"/>
            <a:chOff x="2057400" y="1143000"/>
            <a:chExt cx="609600" cy="685800"/>
          </a:xfrm>
        </p:grpSpPr>
        <p:sp>
          <p:nvSpPr>
            <p:cNvPr id="98" name="Rectangle 97"/>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100" name="Straight Arrow Connector 99"/>
          <p:cNvCxnSpPr/>
          <p:nvPr/>
        </p:nvCxnSpPr>
        <p:spPr>
          <a:xfrm>
            <a:off x="1752600" y="4419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752600" y="4951412"/>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4" name="Group 85"/>
          <p:cNvGrpSpPr/>
          <p:nvPr/>
        </p:nvGrpSpPr>
        <p:grpSpPr>
          <a:xfrm>
            <a:off x="4191000" y="1676400"/>
            <a:ext cx="609600" cy="685800"/>
            <a:chOff x="2057400" y="1143000"/>
            <a:chExt cx="609600" cy="685800"/>
          </a:xfrm>
        </p:grpSpPr>
        <p:sp>
          <p:nvSpPr>
            <p:cNvPr id="103" name="Rectangle 102"/>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105" name="Straight Arrow Connector 104"/>
          <p:cNvCxnSpPr/>
          <p:nvPr/>
        </p:nvCxnSpPr>
        <p:spPr>
          <a:xfrm>
            <a:off x="3429000" y="1752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429000" y="2286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5" name="Group 95"/>
          <p:cNvGrpSpPr/>
          <p:nvPr/>
        </p:nvGrpSpPr>
        <p:grpSpPr>
          <a:xfrm>
            <a:off x="4191000" y="3810000"/>
            <a:ext cx="609600" cy="685800"/>
            <a:chOff x="2057400" y="1143000"/>
            <a:chExt cx="609600" cy="685800"/>
          </a:xfrm>
        </p:grpSpPr>
        <p:sp>
          <p:nvSpPr>
            <p:cNvPr id="108" name="Rectangle 107"/>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110" name="Straight Arrow Connector 109"/>
          <p:cNvCxnSpPr/>
          <p:nvPr/>
        </p:nvCxnSpPr>
        <p:spPr>
          <a:xfrm>
            <a:off x="3429000" y="3886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429000" y="4419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00"/>
          <p:cNvGrpSpPr/>
          <p:nvPr/>
        </p:nvGrpSpPr>
        <p:grpSpPr>
          <a:xfrm>
            <a:off x="5486400" y="2590800"/>
            <a:ext cx="609600" cy="685800"/>
            <a:chOff x="2057400" y="1143000"/>
            <a:chExt cx="609600" cy="685800"/>
          </a:xfrm>
        </p:grpSpPr>
        <p:sp>
          <p:nvSpPr>
            <p:cNvPr id="113" name="Rectangle 112"/>
            <p:cNvSpPr/>
            <p:nvPr/>
          </p:nvSpPr>
          <p:spPr>
            <a:xfrm>
              <a:off x="2057400" y="1143000"/>
              <a:ext cx="533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133600" y="1229380"/>
              <a:ext cx="533400" cy="523220"/>
            </a:xfrm>
            <a:prstGeom prst="rect">
              <a:avLst/>
            </a:prstGeom>
            <a:noFill/>
          </p:spPr>
          <p:txBody>
            <a:bodyPr wrap="square" rtlCol="0">
              <a:spAutoFit/>
            </a:bodyPr>
            <a:lstStyle/>
            <a:p>
              <a:r>
                <a:rPr lang="en-US" sz="2800" b="1" dirty="0" smtClean="0"/>
                <a:t>+</a:t>
              </a:r>
              <a:endParaRPr lang="en-US" sz="2800" b="1" dirty="0"/>
            </a:p>
          </p:txBody>
        </p:sp>
      </p:grpSp>
      <p:cxnSp>
        <p:nvCxnSpPr>
          <p:cNvPr id="115" name="Straight Arrow Connector 114"/>
          <p:cNvCxnSpPr/>
          <p:nvPr/>
        </p:nvCxnSpPr>
        <p:spPr>
          <a:xfrm>
            <a:off x="4724400" y="2286000"/>
            <a:ext cx="762000" cy="382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4724400" y="32004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352800" y="5410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352800" y="556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352800" y="571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19600" y="5410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419600" y="556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19600" y="571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791200" y="5410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791200" y="556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791200" y="571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p:cNvCxnSpPr/>
          <p:nvPr/>
        </p:nvCxnSpPr>
        <p:spPr>
          <a:xfrm>
            <a:off x="6019800" y="2895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019800" y="3505200"/>
            <a:ext cx="2133600" cy="461665"/>
          </a:xfrm>
          <a:prstGeom prst="rect">
            <a:avLst/>
          </a:prstGeom>
          <a:noFill/>
        </p:spPr>
        <p:txBody>
          <a:bodyPr wrap="square" rtlCol="0">
            <a:spAutoFit/>
          </a:bodyPr>
          <a:lstStyle/>
          <a:p>
            <a:r>
              <a:rPr lang="en-US" dirty="0" smtClean="0"/>
              <a:t>Normalize</a:t>
            </a:r>
            <a:endParaRPr lang="en-US" dirty="0"/>
          </a:p>
        </p:txBody>
      </p:sp>
      <p:sp>
        <p:nvSpPr>
          <p:cNvPr id="128" name="TextBox 127"/>
          <p:cNvSpPr txBox="1"/>
          <p:nvPr/>
        </p:nvSpPr>
        <p:spPr>
          <a:xfrm>
            <a:off x="1600200" y="5253335"/>
            <a:ext cx="2133600" cy="461665"/>
          </a:xfrm>
          <a:prstGeom prst="rect">
            <a:avLst/>
          </a:prstGeom>
          <a:noFill/>
        </p:spPr>
        <p:txBody>
          <a:bodyPr wrap="square" rtlCol="0">
            <a:spAutoFit/>
          </a:bodyPr>
          <a:lstStyle/>
          <a:p>
            <a:r>
              <a:rPr lang="en-US" dirty="0" err="1" smtClean="0"/>
              <a:t>DeNormalize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dirty="0"/>
              <a:t>Optimized </a:t>
            </a:r>
            <a:r>
              <a:rPr lang="en-US" dirty="0" smtClean="0"/>
              <a:t>Fused Datapath </a:t>
            </a:r>
            <a:r>
              <a:rPr lang="en-US" dirty="0"/>
              <a:t>Cores</a:t>
            </a:r>
          </a:p>
        </p:txBody>
      </p:sp>
      <p:sp>
        <p:nvSpPr>
          <p:cNvPr id="409619" name="Rectangle 19"/>
          <p:cNvSpPr>
            <a:spLocks noGrp="1" noChangeArrowheads="1"/>
          </p:cNvSpPr>
          <p:nvPr>
            <p:ph idx="1"/>
          </p:nvPr>
        </p:nvSpPr>
        <p:spPr>
          <a:xfrm>
            <a:off x="350838" y="1187450"/>
            <a:ext cx="8331200" cy="1091055"/>
          </a:xfrm>
          <a:noFill/>
          <a:ln/>
        </p:spPr>
        <p:txBody>
          <a:bodyPr/>
          <a:lstStyle/>
          <a:p>
            <a:pPr marL="284163" indent="-284163">
              <a:lnSpc>
                <a:spcPct val="90000"/>
              </a:lnSpc>
            </a:pPr>
            <a:r>
              <a:rPr lang="en-US" sz="2400" dirty="0"/>
              <a:t>IEEE754 interface only at algorithm boundaries</a:t>
            </a:r>
          </a:p>
          <a:p>
            <a:pPr marL="630238" lvl="1" indent="-233363">
              <a:lnSpc>
                <a:spcPct val="90000"/>
              </a:lnSpc>
            </a:pPr>
            <a:r>
              <a:rPr lang="en-US" sz="1800" dirty="0"/>
              <a:t>Large </a:t>
            </a:r>
            <a:r>
              <a:rPr lang="en-US" sz="1800" dirty="0" smtClean="0"/>
              <a:t>reduction </a:t>
            </a:r>
            <a:r>
              <a:rPr lang="en-US" sz="1800" dirty="0"/>
              <a:t>in logic and routing </a:t>
            </a:r>
          </a:p>
          <a:p>
            <a:pPr marL="630238" lvl="1" indent="-233363">
              <a:lnSpc>
                <a:spcPct val="90000"/>
              </a:lnSpc>
            </a:pPr>
            <a:r>
              <a:rPr lang="en-US" sz="1800" dirty="0"/>
              <a:t>Optimize algorithms to use hard multipliers</a:t>
            </a:r>
          </a:p>
        </p:txBody>
      </p:sp>
      <p:sp>
        <p:nvSpPr>
          <p:cNvPr id="20" name="Slide Number Placeholder 3"/>
          <p:cNvSpPr>
            <a:spLocks noGrp="1"/>
          </p:cNvSpPr>
          <p:nvPr>
            <p:ph type="sldNum" sz="quarter" idx="10"/>
          </p:nvPr>
        </p:nvSpPr>
        <p:spPr/>
        <p:txBody>
          <a:bodyPr/>
          <a:lstStyle/>
          <a:p>
            <a:pPr>
              <a:defRPr/>
            </a:pPr>
            <a:fld id="{5DC198C9-DB9E-4D2A-9C70-5D917ADA1670}" type="slidenum">
              <a:rPr lang="en-US"/>
              <a:pPr>
                <a:defRPr/>
              </a:pPr>
              <a:t>23</a:t>
            </a:fld>
            <a:endParaRPr lang="en-US" dirty="0"/>
          </a:p>
        </p:txBody>
      </p:sp>
      <p:sp>
        <p:nvSpPr>
          <p:cNvPr id="409603" name="Text Box 3"/>
          <p:cNvSpPr txBox="1">
            <a:spLocks noChangeArrowheads="1"/>
          </p:cNvSpPr>
          <p:nvPr/>
        </p:nvSpPr>
        <p:spPr bwMode="auto">
          <a:xfrm>
            <a:off x="479684" y="5366073"/>
            <a:ext cx="7929797" cy="492443"/>
          </a:xfrm>
          <a:prstGeom prst="rect">
            <a:avLst/>
          </a:prstGeom>
          <a:noFill/>
          <a:ln w="9525">
            <a:noFill/>
            <a:miter lim="800000"/>
            <a:headEnd/>
            <a:tailEnd/>
          </a:ln>
          <a:effectLst/>
        </p:spPr>
        <p:txBody>
          <a:bodyPr wrap="square">
            <a:spAutoFit/>
          </a:bodyPr>
          <a:lstStyle/>
          <a:p>
            <a:pPr algn="ctr"/>
            <a:r>
              <a:rPr lang="en-US" sz="2600" b="1" i="1" dirty="0">
                <a:solidFill>
                  <a:schemeClr val="accent2"/>
                </a:solidFill>
                <a:latin typeface="Arial Black" pitchFamily="34" charset="0"/>
              </a:rPr>
              <a:t>Largest Portfolio of </a:t>
            </a:r>
            <a:r>
              <a:rPr lang="en-US" sz="2600" b="1" i="1" dirty="0" smtClean="0">
                <a:solidFill>
                  <a:schemeClr val="accent2"/>
                </a:solidFill>
                <a:latin typeface="Arial Black" pitchFamily="34" charset="0"/>
              </a:rPr>
              <a:t>Floating-Point </a:t>
            </a:r>
            <a:r>
              <a:rPr lang="en-US" sz="2600" b="1" i="1" dirty="0">
                <a:solidFill>
                  <a:schemeClr val="accent2"/>
                </a:solidFill>
                <a:latin typeface="Arial Black" pitchFamily="34" charset="0"/>
              </a:rPr>
              <a:t>C</a:t>
            </a:r>
            <a:r>
              <a:rPr lang="en-US" sz="2600" b="1" i="1" dirty="0" smtClean="0">
                <a:solidFill>
                  <a:schemeClr val="accent2"/>
                </a:solidFill>
                <a:latin typeface="Arial Black" pitchFamily="34" charset="0"/>
              </a:rPr>
              <a:t>ores</a:t>
            </a:r>
            <a:endParaRPr lang="en-US" sz="2600" b="1" i="1" dirty="0">
              <a:solidFill>
                <a:schemeClr val="accent2"/>
              </a:solidFill>
              <a:latin typeface="Arial Black" pitchFamily="34" charset="0"/>
            </a:endParaRPr>
          </a:p>
        </p:txBody>
      </p:sp>
      <p:sp>
        <p:nvSpPr>
          <p:cNvPr id="51" name="Text Box 18"/>
          <p:cNvSpPr txBox="1">
            <a:spLocks noChangeArrowheads="1"/>
          </p:cNvSpPr>
          <p:nvPr/>
        </p:nvSpPr>
        <p:spPr bwMode="auto">
          <a:xfrm>
            <a:off x="365940" y="5872518"/>
            <a:ext cx="2438399" cy="261610"/>
          </a:xfrm>
          <a:prstGeom prst="rect">
            <a:avLst/>
          </a:prstGeom>
          <a:noFill/>
          <a:ln w="9525">
            <a:noFill/>
            <a:miter lim="800000"/>
            <a:headEnd/>
            <a:tailEnd/>
          </a:ln>
          <a:effectLst/>
        </p:spPr>
        <p:txBody>
          <a:bodyPr wrap="square">
            <a:spAutoFit/>
          </a:bodyPr>
          <a:lstStyle/>
          <a:p>
            <a:pPr>
              <a:spcBef>
                <a:spcPct val="50000"/>
              </a:spcBef>
            </a:pPr>
            <a:r>
              <a:rPr lang="en-US" sz="1100" b="1" dirty="0" smtClean="0"/>
              <a:t>*</a:t>
            </a:r>
            <a:r>
              <a:rPr lang="en-US" sz="1100" b="1" dirty="0" err="1" smtClean="0"/>
              <a:t>Quartus</a:t>
            </a:r>
            <a:r>
              <a:rPr lang="en-US" sz="1100" b="1" dirty="0" smtClean="0"/>
              <a:t> v11.0</a:t>
            </a:r>
            <a:endParaRPr lang="en-US" sz="1100" b="1" dirty="0"/>
          </a:p>
        </p:txBody>
      </p:sp>
      <p:sp>
        <p:nvSpPr>
          <p:cNvPr id="21" name="Rectangle 4"/>
          <p:cNvSpPr>
            <a:spLocks noChangeArrowheads="1"/>
          </p:cNvSpPr>
          <p:nvPr/>
        </p:nvSpPr>
        <p:spPr bwMode="auto">
          <a:xfrm>
            <a:off x="402057" y="2452245"/>
            <a:ext cx="2049910" cy="495621"/>
          </a:xfrm>
          <a:prstGeom prst="rect">
            <a:avLst/>
          </a:prstGeom>
          <a:solidFill>
            <a:schemeClr val="bg2"/>
          </a:solidFill>
          <a:ln w="9525">
            <a:noFill/>
            <a:miter lim="800000"/>
            <a:headEnd/>
            <a:tailEnd/>
          </a:ln>
          <a:effectLst/>
        </p:spPr>
        <p:txBody>
          <a:bodyPr wrap="none" anchor="ctr"/>
          <a:lstStyle/>
          <a:p>
            <a:pPr algn="ctr"/>
            <a:r>
              <a:rPr lang="en-US" b="1"/>
              <a:t>ADD/SUB</a:t>
            </a:r>
          </a:p>
        </p:txBody>
      </p:sp>
      <p:sp>
        <p:nvSpPr>
          <p:cNvPr id="22" name="Rectangle 5"/>
          <p:cNvSpPr>
            <a:spLocks noChangeArrowheads="1"/>
          </p:cNvSpPr>
          <p:nvPr/>
        </p:nvSpPr>
        <p:spPr bwMode="auto">
          <a:xfrm>
            <a:off x="389745" y="3007091"/>
            <a:ext cx="2049910" cy="495621"/>
          </a:xfrm>
          <a:prstGeom prst="rect">
            <a:avLst/>
          </a:prstGeom>
          <a:solidFill>
            <a:schemeClr val="accent1"/>
          </a:solidFill>
          <a:ln w="9525">
            <a:noFill/>
            <a:miter lim="800000"/>
            <a:headEnd/>
            <a:tailEnd/>
          </a:ln>
          <a:effectLst/>
        </p:spPr>
        <p:txBody>
          <a:bodyPr wrap="none" anchor="ctr"/>
          <a:lstStyle/>
          <a:p>
            <a:pPr algn="ctr"/>
            <a:r>
              <a:rPr lang="en-US" b="1"/>
              <a:t>DIVIDE</a:t>
            </a:r>
          </a:p>
        </p:txBody>
      </p:sp>
      <p:sp>
        <p:nvSpPr>
          <p:cNvPr id="23" name="Rectangle 6"/>
          <p:cNvSpPr>
            <a:spLocks noChangeArrowheads="1"/>
          </p:cNvSpPr>
          <p:nvPr/>
        </p:nvSpPr>
        <p:spPr bwMode="auto">
          <a:xfrm>
            <a:off x="391283" y="3571288"/>
            <a:ext cx="2049910" cy="495621"/>
          </a:xfrm>
          <a:prstGeom prst="rect">
            <a:avLst/>
          </a:prstGeom>
          <a:solidFill>
            <a:schemeClr val="bg2"/>
          </a:solidFill>
          <a:ln w="9525">
            <a:noFill/>
            <a:miter lim="800000"/>
            <a:headEnd/>
            <a:tailEnd/>
          </a:ln>
          <a:effectLst/>
        </p:spPr>
        <p:txBody>
          <a:bodyPr wrap="none" anchor="ctr"/>
          <a:lstStyle/>
          <a:p>
            <a:pPr algn="ctr"/>
            <a:r>
              <a:rPr lang="en-US" b="1"/>
              <a:t>MULTIPLY</a:t>
            </a:r>
          </a:p>
        </p:txBody>
      </p:sp>
      <p:sp>
        <p:nvSpPr>
          <p:cNvPr id="24" name="Rectangle 7"/>
          <p:cNvSpPr>
            <a:spLocks noChangeArrowheads="1"/>
          </p:cNvSpPr>
          <p:nvPr/>
        </p:nvSpPr>
        <p:spPr bwMode="auto">
          <a:xfrm>
            <a:off x="392823" y="4135485"/>
            <a:ext cx="2049910" cy="495621"/>
          </a:xfrm>
          <a:prstGeom prst="rect">
            <a:avLst/>
          </a:prstGeom>
          <a:solidFill>
            <a:schemeClr val="bg2"/>
          </a:solidFill>
          <a:ln w="9525">
            <a:noFill/>
            <a:miter lim="800000"/>
            <a:headEnd/>
            <a:tailEnd/>
          </a:ln>
          <a:effectLst/>
        </p:spPr>
        <p:txBody>
          <a:bodyPr wrap="none" anchor="ctr"/>
          <a:lstStyle/>
          <a:p>
            <a:pPr algn="ctr"/>
            <a:r>
              <a:rPr lang="en-US" b="1"/>
              <a:t>SQ ROOT</a:t>
            </a:r>
          </a:p>
        </p:txBody>
      </p:sp>
      <p:sp>
        <p:nvSpPr>
          <p:cNvPr id="25" name="Rectangle 8"/>
          <p:cNvSpPr>
            <a:spLocks noChangeArrowheads="1"/>
          </p:cNvSpPr>
          <p:nvPr/>
        </p:nvSpPr>
        <p:spPr bwMode="auto">
          <a:xfrm>
            <a:off x="2507370" y="2452245"/>
            <a:ext cx="2049910" cy="495621"/>
          </a:xfrm>
          <a:prstGeom prst="rect">
            <a:avLst/>
          </a:prstGeom>
          <a:solidFill>
            <a:schemeClr val="accent1"/>
          </a:solidFill>
          <a:ln w="9525">
            <a:noFill/>
            <a:miter lim="800000"/>
            <a:headEnd/>
            <a:tailEnd/>
          </a:ln>
          <a:effectLst/>
        </p:spPr>
        <p:txBody>
          <a:bodyPr wrap="none" anchor="ctr"/>
          <a:lstStyle/>
          <a:p>
            <a:pPr algn="ctr"/>
            <a:r>
              <a:rPr lang="en-US" b="1"/>
              <a:t>EXPONENT</a:t>
            </a:r>
          </a:p>
        </p:txBody>
      </p:sp>
      <p:sp>
        <p:nvSpPr>
          <p:cNvPr id="26" name="Rectangle 9"/>
          <p:cNvSpPr>
            <a:spLocks noChangeArrowheads="1"/>
          </p:cNvSpPr>
          <p:nvPr/>
        </p:nvSpPr>
        <p:spPr bwMode="auto">
          <a:xfrm>
            <a:off x="2495058" y="3007091"/>
            <a:ext cx="2049910" cy="495621"/>
          </a:xfrm>
          <a:prstGeom prst="rect">
            <a:avLst/>
          </a:prstGeom>
          <a:solidFill>
            <a:schemeClr val="bg2"/>
          </a:solidFill>
          <a:ln w="9525">
            <a:noFill/>
            <a:miter lim="800000"/>
            <a:headEnd/>
            <a:tailEnd/>
          </a:ln>
          <a:effectLst/>
        </p:spPr>
        <p:txBody>
          <a:bodyPr wrap="none" anchor="ctr"/>
          <a:lstStyle/>
          <a:p>
            <a:pPr algn="ctr"/>
            <a:r>
              <a:rPr lang="en-US" b="1"/>
              <a:t>INVERSE</a:t>
            </a:r>
          </a:p>
        </p:txBody>
      </p:sp>
      <p:sp>
        <p:nvSpPr>
          <p:cNvPr id="27" name="Rectangle 10"/>
          <p:cNvSpPr>
            <a:spLocks noChangeArrowheads="1"/>
          </p:cNvSpPr>
          <p:nvPr/>
        </p:nvSpPr>
        <p:spPr bwMode="auto">
          <a:xfrm>
            <a:off x="2496597" y="3571288"/>
            <a:ext cx="2049910" cy="495621"/>
          </a:xfrm>
          <a:prstGeom prst="rect">
            <a:avLst/>
          </a:prstGeom>
          <a:solidFill>
            <a:schemeClr val="accent1"/>
          </a:solidFill>
          <a:ln w="9525">
            <a:noFill/>
            <a:miter lim="800000"/>
            <a:headEnd/>
            <a:tailEnd/>
          </a:ln>
          <a:effectLst/>
        </p:spPr>
        <p:txBody>
          <a:bodyPr wrap="none" anchor="ctr"/>
          <a:lstStyle/>
          <a:p>
            <a:pPr algn="ctr"/>
            <a:r>
              <a:rPr lang="en-US" b="1"/>
              <a:t>LOG</a:t>
            </a:r>
          </a:p>
        </p:txBody>
      </p:sp>
      <p:sp>
        <p:nvSpPr>
          <p:cNvPr id="28" name="Rectangle 11"/>
          <p:cNvSpPr>
            <a:spLocks noChangeArrowheads="1"/>
          </p:cNvSpPr>
          <p:nvPr/>
        </p:nvSpPr>
        <p:spPr bwMode="auto">
          <a:xfrm>
            <a:off x="2498136" y="4135485"/>
            <a:ext cx="2049910" cy="495621"/>
          </a:xfrm>
          <a:prstGeom prst="rect">
            <a:avLst/>
          </a:prstGeom>
          <a:solidFill>
            <a:schemeClr val="accent1"/>
          </a:solidFill>
          <a:ln w="9525">
            <a:noFill/>
            <a:miter lim="800000"/>
            <a:headEnd/>
            <a:tailEnd/>
          </a:ln>
          <a:effectLst/>
        </p:spPr>
        <p:txBody>
          <a:bodyPr wrap="none" anchor="ctr"/>
          <a:lstStyle/>
          <a:p>
            <a:pPr algn="ctr"/>
            <a:r>
              <a:rPr lang="en-US" b="1"/>
              <a:t>INV SQ ROOT</a:t>
            </a:r>
          </a:p>
        </p:txBody>
      </p:sp>
      <p:sp>
        <p:nvSpPr>
          <p:cNvPr id="29" name="Rectangle 12"/>
          <p:cNvSpPr>
            <a:spLocks noChangeArrowheads="1"/>
          </p:cNvSpPr>
          <p:nvPr/>
        </p:nvSpPr>
        <p:spPr bwMode="auto">
          <a:xfrm>
            <a:off x="4612683" y="2452245"/>
            <a:ext cx="2049910" cy="495621"/>
          </a:xfrm>
          <a:prstGeom prst="rect">
            <a:avLst/>
          </a:prstGeom>
          <a:solidFill>
            <a:schemeClr val="bg2"/>
          </a:solidFill>
          <a:ln w="9525">
            <a:noFill/>
            <a:miter lim="800000"/>
            <a:headEnd/>
            <a:tailEnd/>
          </a:ln>
          <a:effectLst/>
        </p:spPr>
        <p:txBody>
          <a:bodyPr wrap="none" anchor="ctr"/>
          <a:lstStyle/>
          <a:p>
            <a:pPr algn="ctr"/>
            <a:r>
              <a:rPr lang="en-US" b="1"/>
              <a:t>ABS</a:t>
            </a:r>
          </a:p>
        </p:txBody>
      </p:sp>
      <p:sp>
        <p:nvSpPr>
          <p:cNvPr id="30" name="Rectangle 13"/>
          <p:cNvSpPr>
            <a:spLocks noChangeArrowheads="1"/>
          </p:cNvSpPr>
          <p:nvPr/>
        </p:nvSpPr>
        <p:spPr bwMode="auto">
          <a:xfrm>
            <a:off x="4600372" y="3007091"/>
            <a:ext cx="2049910" cy="495621"/>
          </a:xfrm>
          <a:prstGeom prst="rect">
            <a:avLst/>
          </a:prstGeom>
          <a:solidFill>
            <a:schemeClr val="bg2"/>
          </a:solidFill>
          <a:ln w="9525">
            <a:noFill/>
            <a:miter lim="800000"/>
            <a:headEnd/>
            <a:tailEnd/>
          </a:ln>
          <a:effectLst/>
        </p:spPr>
        <p:txBody>
          <a:bodyPr wrap="none" anchor="ctr"/>
          <a:lstStyle/>
          <a:p>
            <a:pPr algn="ctr"/>
            <a:r>
              <a:rPr lang="en-US" b="1"/>
              <a:t>COMPARE</a:t>
            </a:r>
          </a:p>
        </p:txBody>
      </p:sp>
      <p:sp>
        <p:nvSpPr>
          <p:cNvPr id="31" name="Rectangle 14"/>
          <p:cNvSpPr>
            <a:spLocks noChangeArrowheads="1"/>
          </p:cNvSpPr>
          <p:nvPr/>
        </p:nvSpPr>
        <p:spPr bwMode="auto">
          <a:xfrm>
            <a:off x="4601910" y="3571288"/>
            <a:ext cx="2049910" cy="495621"/>
          </a:xfrm>
          <a:prstGeom prst="rect">
            <a:avLst/>
          </a:prstGeom>
          <a:solidFill>
            <a:schemeClr val="bg2"/>
          </a:solidFill>
          <a:ln w="9525">
            <a:noFill/>
            <a:miter lim="800000"/>
            <a:headEnd/>
            <a:tailEnd/>
          </a:ln>
          <a:effectLst/>
        </p:spPr>
        <p:txBody>
          <a:bodyPr wrap="none" anchor="ctr"/>
          <a:lstStyle/>
          <a:p>
            <a:pPr algn="ctr"/>
            <a:r>
              <a:rPr lang="en-US" b="1"/>
              <a:t>CONVERT</a:t>
            </a:r>
          </a:p>
        </p:txBody>
      </p:sp>
      <p:sp>
        <p:nvSpPr>
          <p:cNvPr id="32" name="Rectangle 15"/>
          <p:cNvSpPr>
            <a:spLocks noChangeArrowheads="1"/>
          </p:cNvSpPr>
          <p:nvPr/>
        </p:nvSpPr>
        <p:spPr bwMode="auto">
          <a:xfrm>
            <a:off x="6699529" y="2452245"/>
            <a:ext cx="2049910" cy="495621"/>
          </a:xfrm>
          <a:prstGeom prst="rect">
            <a:avLst/>
          </a:prstGeom>
          <a:solidFill>
            <a:schemeClr val="accent1"/>
          </a:solidFill>
          <a:ln w="9525">
            <a:noFill/>
            <a:miter lim="800000"/>
            <a:headEnd/>
            <a:tailEnd/>
          </a:ln>
          <a:effectLst/>
        </p:spPr>
        <p:txBody>
          <a:bodyPr wrap="none" anchor="ctr"/>
          <a:lstStyle/>
          <a:p>
            <a:pPr algn="ctr"/>
            <a:r>
              <a:rPr lang="en-US" b="1"/>
              <a:t>MATRIX MULT</a:t>
            </a:r>
          </a:p>
        </p:txBody>
      </p:sp>
      <p:sp>
        <p:nvSpPr>
          <p:cNvPr id="33" name="Rectangle 16"/>
          <p:cNvSpPr>
            <a:spLocks noChangeArrowheads="1"/>
          </p:cNvSpPr>
          <p:nvPr/>
        </p:nvSpPr>
        <p:spPr bwMode="auto">
          <a:xfrm>
            <a:off x="6687217" y="3007091"/>
            <a:ext cx="2049910" cy="495621"/>
          </a:xfrm>
          <a:prstGeom prst="rect">
            <a:avLst/>
          </a:prstGeom>
          <a:solidFill>
            <a:schemeClr val="accent1"/>
          </a:solidFill>
          <a:ln w="9525">
            <a:noFill/>
            <a:miter lim="800000"/>
            <a:headEnd/>
            <a:tailEnd/>
          </a:ln>
          <a:effectLst/>
        </p:spPr>
        <p:txBody>
          <a:bodyPr wrap="none" anchor="ctr"/>
          <a:lstStyle/>
          <a:p>
            <a:pPr algn="ctr"/>
            <a:r>
              <a:rPr lang="en-US" b="1"/>
              <a:t>MATRIX INVERT</a:t>
            </a:r>
          </a:p>
        </p:txBody>
      </p:sp>
      <p:sp>
        <p:nvSpPr>
          <p:cNvPr id="34" name="Rectangle 17"/>
          <p:cNvSpPr>
            <a:spLocks noChangeArrowheads="1"/>
          </p:cNvSpPr>
          <p:nvPr/>
        </p:nvSpPr>
        <p:spPr bwMode="auto">
          <a:xfrm>
            <a:off x="4598832" y="4127693"/>
            <a:ext cx="2049910" cy="495621"/>
          </a:xfrm>
          <a:prstGeom prst="rect">
            <a:avLst/>
          </a:prstGeom>
          <a:solidFill>
            <a:schemeClr val="accent1"/>
          </a:solidFill>
          <a:ln w="9525">
            <a:noFill/>
            <a:miter lim="800000"/>
            <a:headEnd/>
            <a:tailEnd/>
          </a:ln>
          <a:effectLst/>
        </p:spPr>
        <p:txBody>
          <a:bodyPr wrap="none" anchor="ctr"/>
          <a:lstStyle/>
          <a:p>
            <a:pPr algn="ctr"/>
            <a:r>
              <a:rPr lang="en-US" b="1"/>
              <a:t>FFT*</a:t>
            </a:r>
          </a:p>
        </p:txBody>
      </p:sp>
      <p:sp>
        <p:nvSpPr>
          <p:cNvPr id="35" name="Rectangle 4"/>
          <p:cNvSpPr>
            <a:spLocks noChangeArrowheads="1"/>
          </p:cNvSpPr>
          <p:nvPr/>
        </p:nvSpPr>
        <p:spPr bwMode="auto">
          <a:xfrm>
            <a:off x="402057" y="2452245"/>
            <a:ext cx="2049910" cy="495621"/>
          </a:xfrm>
          <a:prstGeom prst="rect">
            <a:avLst/>
          </a:prstGeom>
          <a:solidFill>
            <a:schemeClr val="bg2"/>
          </a:solidFill>
          <a:ln w="9525">
            <a:noFill/>
            <a:miter lim="800000"/>
            <a:headEnd/>
            <a:tailEnd/>
          </a:ln>
          <a:effectLst/>
        </p:spPr>
        <p:txBody>
          <a:bodyPr wrap="none" anchor="ctr"/>
          <a:lstStyle/>
          <a:p>
            <a:pPr algn="ctr"/>
            <a:r>
              <a:rPr lang="en-US" b="1"/>
              <a:t>ADD/SUB</a:t>
            </a:r>
          </a:p>
        </p:txBody>
      </p:sp>
      <p:sp>
        <p:nvSpPr>
          <p:cNvPr id="36" name="Rectangle 5"/>
          <p:cNvSpPr>
            <a:spLocks noChangeArrowheads="1"/>
          </p:cNvSpPr>
          <p:nvPr/>
        </p:nvSpPr>
        <p:spPr bwMode="auto">
          <a:xfrm>
            <a:off x="389745" y="3007091"/>
            <a:ext cx="2049910" cy="495621"/>
          </a:xfrm>
          <a:prstGeom prst="rect">
            <a:avLst/>
          </a:prstGeom>
          <a:solidFill>
            <a:srgbClr val="0070C0"/>
          </a:solidFill>
          <a:ln w="9525">
            <a:noFill/>
            <a:miter lim="800000"/>
            <a:headEnd/>
            <a:tailEnd/>
          </a:ln>
          <a:effectLst/>
        </p:spPr>
        <p:txBody>
          <a:bodyPr wrap="none" anchor="ctr"/>
          <a:lstStyle/>
          <a:p>
            <a:pPr algn="ctr"/>
            <a:r>
              <a:rPr lang="en-US" b="1">
                <a:solidFill>
                  <a:schemeClr val="bg1"/>
                </a:solidFill>
              </a:rPr>
              <a:t>DIVIDE</a:t>
            </a:r>
          </a:p>
        </p:txBody>
      </p:sp>
      <p:sp>
        <p:nvSpPr>
          <p:cNvPr id="37" name="Rectangle 6"/>
          <p:cNvSpPr>
            <a:spLocks noChangeArrowheads="1"/>
          </p:cNvSpPr>
          <p:nvPr/>
        </p:nvSpPr>
        <p:spPr bwMode="auto">
          <a:xfrm>
            <a:off x="391283" y="3571288"/>
            <a:ext cx="2049910" cy="495621"/>
          </a:xfrm>
          <a:prstGeom prst="rect">
            <a:avLst/>
          </a:prstGeom>
          <a:solidFill>
            <a:schemeClr val="bg2"/>
          </a:solidFill>
          <a:ln w="9525">
            <a:noFill/>
            <a:miter lim="800000"/>
            <a:headEnd/>
            <a:tailEnd/>
          </a:ln>
          <a:effectLst/>
        </p:spPr>
        <p:txBody>
          <a:bodyPr wrap="none" anchor="ctr"/>
          <a:lstStyle/>
          <a:p>
            <a:pPr algn="ctr"/>
            <a:r>
              <a:rPr lang="en-US" b="1"/>
              <a:t>MULTIPLY</a:t>
            </a:r>
          </a:p>
        </p:txBody>
      </p:sp>
      <p:sp>
        <p:nvSpPr>
          <p:cNvPr id="38" name="Rectangle 7"/>
          <p:cNvSpPr>
            <a:spLocks noChangeArrowheads="1"/>
          </p:cNvSpPr>
          <p:nvPr/>
        </p:nvSpPr>
        <p:spPr bwMode="auto">
          <a:xfrm>
            <a:off x="392823" y="4135485"/>
            <a:ext cx="2049910" cy="495621"/>
          </a:xfrm>
          <a:prstGeom prst="rect">
            <a:avLst/>
          </a:prstGeom>
          <a:solidFill>
            <a:schemeClr val="bg2"/>
          </a:solidFill>
          <a:ln w="9525">
            <a:noFill/>
            <a:miter lim="800000"/>
            <a:headEnd/>
            <a:tailEnd/>
          </a:ln>
          <a:effectLst/>
        </p:spPr>
        <p:txBody>
          <a:bodyPr wrap="none" anchor="ctr"/>
          <a:lstStyle/>
          <a:p>
            <a:pPr algn="ctr"/>
            <a:r>
              <a:rPr lang="en-US" b="1"/>
              <a:t>SQ ROOT</a:t>
            </a:r>
          </a:p>
        </p:txBody>
      </p:sp>
      <p:sp>
        <p:nvSpPr>
          <p:cNvPr id="39" name="Rectangle 8"/>
          <p:cNvSpPr>
            <a:spLocks noChangeArrowheads="1"/>
          </p:cNvSpPr>
          <p:nvPr/>
        </p:nvSpPr>
        <p:spPr bwMode="auto">
          <a:xfrm>
            <a:off x="2507370" y="2452245"/>
            <a:ext cx="2049910" cy="495621"/>
          </a:xfrm>
          <a:prstGeom prst="rect">
            <a:avLst/>
          </a:prstGeom>
          <a:solidFill>
            <a:srgbClr val="0070C0"/>
          </a:solidFill>
          <a:ln w="9525">
            <a:noFill/>
            <a:miter lim="800000"/>
            <a:headEnd/>
            <a:tailEnd/>
          </a:ln>
          <a:effectLst/>
        </p:spPr>
        <p:txBody>
          <a:bodyPr wrap="none" anchor="ctr"/>
          <a:lstStyle/>
          <a:p>
            <a:pPr algn="ctr"/>
            <a:r>
              <a:rPr lang="en-US" b="1" dirty="0">
                <a:solidFill>
                  <a:schemeClr val="bg1"/>
                </a:solidFill>
              </a:rPr>
              <a:t>EXPONENT</a:t>
            </a:r>
          </a:p>
        </p:txBody>
      </p:sp>
      <p:sp>
        <p:nvSpPr>
          <p:cNvPr id="40" name="Rectangle 9"/>
          <p:cNvSpPr>
            <a:spLocks noChangeArrowheads="1"/>
          </p:cNvSpPr>
          <p:nvPr/>
        </p:nvSpPr>
        <p:spPr bwMode="auto">
          <a:xfrm>
            <a:off x="2495058" y="3007091"/>
            <a:ext cx="2049910" cy="495621"/>
          </a:xfrm>
          <a:prstGeom prst="rect">
            <a:avLst/>
          </a:prstGeom>
          <a:solidFill>
            <a:schemeClr val="bg2"/>
          </a:solidFill>
          <a:ln w="9525">
            <a:noFill/>
            <a:miter lim="800000"/>
            <a:headEnd/>
            <a:tailEnd/>
          </a:ln>
          <a:effectLst/>
        </p:spPr>
        <p:txBody>
          <a:bodyPr wrap="none" anchor="ctr"/>
          <a:lstStyle/>
          <a:p>
            <a:pPr algn="ctr"/>
            <a:r>
              <a:rPr lang="en-US" b="1"/>
              <a:t>INVERSE</a:t>
            </a:r>
          </a:p>
        </p:txBody>
      </p:sp>
      <p:sp>
        <p:nvSpPr>
          <p:cNvPr id="41" name="Rectangle 10"/>
          <p:cNvSpPr>
            <a:spLocks noChangeArrowheads="1"/>
          </p:cNvSpPr>
          <p:nvPr/>
        </p:nvSpPr>
        <p:spPr bwMode="auto">
          <a:xfrm>
            <a:off x="2496597" y="3571288"/>
            <a:ext cx="2049910" cy="495621"/>
          </a:xfrm>
          <a:prstGeom prst="rect">
            <a:avLst/>
          </a:prstGeom>
          <a:solidFill>
            <a:srgbClr val="0070C0"/>
          </a:solidFill>
          <a:ln w="9525">
            <a:noFill/>
            <a:miter lim="800000"/>
            <a:headEnd/>
            <a:tailEnd/>
          </a:ln>
          <a:effectLst/>
        </p:spPr>
        <p:txBody>
          <a:bodyPr wrap="none" anchor="ctr"/>
          <a:lstStyle/>
          <a:p>
            <a:pPr algn="ctr"/>
            <a:r>
              <a:rPr lang="en-US" b="1">
                <a:solidFill>
                  <a:schemeClr val="bg1"/>
                </a:solidFill>
              </a:rPr>
              <a:t>LOG</a:t>
            </a:r>
          </a:p>
        </p:txBody>
      </p:sp>
      <p:sp>
        <p:nvSpPr>
          <p:cNvPr id="42" name="Rectangle 11"/>
          <p:cNvSpPr>
            <a:spLocks noChangeArrowheads="1"/>
          </p:cNvSpPr>
          <p:nvPr/>
        </p:nvSpPr>
        <p:spPr bwMode="auto">
          <a:xfrm>
            <a:off x="2498136" y="4135485"/>
            <a:ext cx="2049910" cy="495621"/>
          </a:xfrm>
          <a:prstGeom prst="rect">
            <a:avLst/>
          </a:prstGeom>
          <a:solidFill>
            <a:srgbClr val="0070C0"/>
          </a:solidFill>
          <a:ln w="9525">
            <a:noFill/>
            <a:miter lim="800000"/>
            <a:headEnd/>
            <a:tailEnd/>
          </a:ln>
          <a:effectLst/>
        </p:spPr>
        <p:txBody>
          <a:bodyPr wrap="none" anchor="ctr"/>
          <a:lstStyle/>
          <a:p>
            <a:pPr algn="ctr"/>
            <a:r>
              <a:rPr lang="en-US" b="1">
                <a:solidFill>
                  <a:schemeClr val="bg1"/>
                </a:solidFill>
              </a:rPr>
              <a:t>INV SQ ROOT</a:t>
            </a:r>
          </a:p>
        </p:txBody>
      </p:sp>
      <p:sp>
        <p:nvSpPr>
          <p:cNvPr id="43" name="Rectangle 12"/>
          <p:cNvSpPr>
            <a:spLocks noChangeArrowheads="1"/>
          </p:cNvSpPr>
          <p:nvPr/>
        </p:nvSpPr>
        <p:spPr bwMode="auto">
          <a:xfrm>
            <a:off x="4612683" y="2452245"/>
            <a:ext cx="2049910" cy="495621"/>
          </a:xfrm>
          <a:prstGeom prst="rect">
            <a:avLst/>
          </a:prstGeom>
          <a:solidFill>
            <a:schemeClr val="bg2"/>
          </a:solidFill>
          <a:ln w="9525">
            <a:noFill/>
            <a:miter lim="800000"/>
            <a:headEnd/>
            <a:tailEnd/>
          </a:ln>
          <a:effectLst/>
        </p:spPr>
        <p:txBody>
          <a:bodyPr wrap="none" anchor="ctr"/>
          <a:lstStyle/>
          <a:p>
            <a:pPr algn="ctr"/>
            <a:r>
              <a:rPr lang="en-US" b="1"/>
              <a:t>ABS</a:t>
            </a:r>
          </a:p>
        </p:txBody>
      </p:sp>
      <p:sp>
        <p:nvSpPr>
          <p:cNvPr id="44" name="Rectangle 13"/>
          <p:cNvSpPr>
            <a:spLocks noChangeArrowheads="1"/>
          </p:cNvSpPr>
          <p:nvPr/>
        </p:nvSpPr>
        <p:spPr bwMode="auto">
          <a:xfrm>
            <a:off x="4600372" y="3007091"/>
            <a:ext cx="2049910" cy="495621"/>
          </a:xfrm>
          <a:prstGeom prst="rect">
            <a:avLst/>
          </a:prstGeom>
          <a:solidFill>
            <a:schemeClr val="bg2"/>
          </a:solidFill>
          <a:ln w="9525">
            <a:noFill/>
            <a:miter lim="800000"/>
            <a:headEnd/>
            <a:tailEnd/>
          </a:ln>
          <a:effectLst/>
        </p:spPr>
        <p:txBody>
          <a:bodyPr wrap="none" anchor="ctr"/>
          <a:lstStyle/>
          <a:p>
            <a:pPr algn="ctr"/>
            <a:r>
              <a:rPr lang="en-US" b="1"/>
              <a:t>COMPARE</a:t>
            </a:r>
          </a:p>
        </p:txBody>
      </p:sp>
      <p:sp>
        <p:nvSpPr>
          <p:cNvPr id="45" name="Rectangle 14"/>
          <p:cNvSpPr>
            <a:spLocks noChangeArrowheads="1"/>
          </p:cNvSpPr>
          <p:nvPr/>
        </p:nvSpPr>
        <p:spPr bwMode="auto">
          <a:xfrm>
            <a:off x="4601910" y="3571288"/>
            <a:ext cx="2049910" cy="495621"/>
          </a:xfrm>
          <a:prstGeom prst="rect">
            <a:avLst/>
          </a:prstGeom>
          <a:solidFill>
            <a:schemeClr val="bg2"/>
          </a:solidFill>
          <a:ln w="9525">
            <a:noFill/>
            <a:miter lim="800000"/>
            <a:headEnd/>
            <a:tailEnd/>
          </a:ln>
          <a:effectLst/>
        </p:spPr>
        <p:txBody>
          <a:bodyPr wrap="none" anchor="ctr"/>
          <a:lstStyle/>
          <a:p>
            <a:pPr algn="ctr"/>
            <a:r>
              <a:rPr lang="en-US" b="1"/>
              <a:t>CONVERT</a:t>
            </a:r>
          </a:p>
        </p:txBody>
      </p:sp>
      <p:sp>
        <p:nvSpPr>
          <p:cNvPr id="46" name="Rectangle 15"/>
          <p:cNvSpPr>
            <a:spLocks noChangeArrowheads="1"/>
          </p:cNvSpPr>
          <p:nvPr/>
        </p:nvSpPr>
        <p:spPr bwMode="auto">
          <a:xfrm>
            <a:off x="6699529" y="2452245"/>
            <a:ext cx="2049910" cy="495621"/>
          </a:xfrm>
          <a:prstGeom prst="rect">
            <a:avLst/>
          </a:prstGeom>
          <a:solidFill>
            <a:srgbClr val="0070C0"/>
          </a:solidFill>
          <a:ln w="9525">
            <a:noFill/>
            <a:miter lim="800000"/>
            <a:headEnd/>
            <a:tailEnd/>
          </a:ln>
          <a:effectLst/>
        </p:spPr>
        <p:txBody>
          <a:bodyPr wrap="none" anchor="ctr"/>
          <a:lstStyle/>
          <a:p>
            <a:pPr algn="ctr"/>
            <a:r>
              <a:rPr lang="en-US" b="1">
                <a:solidFill>
                  <a:schemeClr val="bg1"/>
                </a:solidFill>
              </a:rPr>
              <a:t>MATRIX MULT</a:t>
            </a:r>
          </a:p>
        </p:txBody>
      </p:sp>
      <p:sp>
        <p:nvSpPr>
          <p:cNvPr id="47" name="Rectangle 16"/>
          <p:cNvSpPr>
            <a:spLocks noChangeArrowheads="1"/>
          </p:cNvSpPr>
          <p:nvPr/>
        </p:nvSpPr>
        <p:spPr bwMode="auto">
          <a:xfrm>
            <a:off x="6687217" y="3007091"/>
            <a:ext cx="2049910" cy="495621"/>
          </a:xfrm>
          <a:prstGeom prst="rect">
            <a:avLst/>
          </a:prstGeom>
          <a:solidFill>
            <a:srgbClr val="0070C0"/>
          </a:solidFill>
          <a:ln w="9525">
            <a:noFill/>
            <a:miter lim="800000"/>
            <a:headEnd/>
            <a:tailEnd/>
          </a:ln>
          <a:effectLst/>
        </p:spPr>
        <p:txBody>
          <a:bodyPr wrap="none" anchor="ctr"/>
          <a:lstStyle/>
          <a:p>
            <a:pPr algn="ctr"/>
            <a:r>
              <a:rPr lang="en-US" b="1">
                <a:solidFill>
                  <a:schemeClr val="bg1"/>
                </a:solidFill>
              </a:rPr>
              <a:t>MATRIX INVERT</a:t>
            </a:r>
          </a:p>
        </p:txBody>
      </p:sp>
      <p:sp>
        <p:nvSpPr>
          <p:cNvPr id="48" name="Rectangle 17"/>
          <p:cNvSpPr>
            <a:spLocks noChangeArrowheads="1"/>
          </p:cNvSpPr>
          <p:nvPr/>
        </p:nvSpPr>
        <p:spPr bwMode="auto">
          <a:xfrm>
            <a:off x="4598832" y="4127693"/>
            <a:ext cx="2049910" cy="495621"/>
          </a:xfrm>
          <a:prstGeom prst="rect">
            <a:avLst/>
          </a:prstGeom>
          <a:solidFill>
            <a:srgbClr val="0070C0"/>
          </a:solidFill>
          <a:ln w="9525">
            <a:noFill/>
            <a:miter lim="800000"/>
            <a:headEnd/>
            <a:tailEnd/>
          </a:ln>
          <a:effectLst/>
        </p:spPr>
        <p:txBody>
          <a:bodyPr wrap="none" anchor="ctr"/>
          <a:lstStyle/>
          <a:p>
            <a:pPr algn="ctr"/>
            <a:r>
              <a:rPr lang="en-US" b="1" dirty="0" smtClean="0">
                <a:solidFill>
                  <a:schemeClr val="bg1"/>
                </a:solidFill>
              </a:rPr>
              <a:t>FFT</a:t>
            </a:r>
            <a:endParaRPr lang="en-US" b="1" dirty="0">
              <a:solidFill>
                <a:schemeClr val="bg1"/>
              </a:solidFill>
            </a:endParaRPr>
          </a:p>
        </p:txBody>
      </p:sp>
      <p:sp>
        <p:nvSpPr>
          <p:cNvPr id="49" name="Rectangle 16"/>
          <p:cNvSpPr>
            <a:spLocks noChangeArrowheads="1"/>
          </p:cNvSpPr>
          <p:nvPr/>
        </p:nvSpPr>
        <p:spPr bwMode="auto">
          <a:xfrm>
            <a:off x="6699529" y="3568171"/>
            <a:ext cx="2049910" cy="495621"/>
          </a:xfrm>
          <a:prstGeom prst="rect">
            <a:avLst/>
          </a:prstGeom>
          <a:solidFill>
            <a:srgbClr val="0070C0"/>
          </a:solidFill>
          <a:ln w="9525">
            <a:noFill/>
            <a:miter lim="800000"/>
            <a:headEnd/>
            <a:tailEnd/>
          </a:ln>
          <a:effectLst/>
        </p:spPr>
        <p:txBody>
          <a:bodyPr wrap="none" anchor="ctr"/>
          <a:lstStyle/>
          <a:p>
            <a:pPr algn="ctr"/>
            <a:r>
              <a:rPr lang="en-US" b="1" dirty="0" smtClean="0">
                <a:solidFill>
                  <a:schemeClr val="bg1"/>
                </a:solidFill>
              </a:rPr>
              <a:t>Sine</a:t>
            </a:r>
            <a:endParaRPr lang="en-US" b="1" dirty="0">
              <a:solidFill>
                <a:schemeClr val="bg1"/>
              </a:solidFill>
            </a:endParaRPr>
          </a:p>
        </p:txBody>
      </p:sp>
      <p:sp>
        <p:nvSpPr>
          <p:cNvPr id="50" name="Rectangle 16"/>
          <p:cNvSpPr>
            <a:spLocks noChangeArrowheads="1"/>
          </p:cNvSpPr>
          <p:nvPr/>
        </p:nvSpPr>
        <p:spPr bwMode="auto">
          <a:xfrm>
            <a:off x="6711841" y="4116782"/>
            <a:ext cx="2049910" cy="495621"/>
          </a:xfrm>
          <a:prstGeom prst="rect">
            <a:avLst/>
          </a:prstGeom>
          <a:solidFill>
            <a:srgbClr val="0070C0"/>
          </a:solidFill>
          <a:ln w="9525">
            <a:noFill/>
            <a:miter lim="800000"/>
            <a:headEnd/>
            <a:tailEnd/>
          </a:ln>
          <a:effectLst/>
        </p:spPr>
        <p:txBody>
          <a:bodyPr wrap="none" anchor="ctr"/>
          <a:lstStyle/>
          <a:p>
            <a:pPr algn="ctr"/>
            <a:r>
              <a:rPr lang="en-US" b="1" dirty="0" smtClean="0">
                <a:solidFill>
                  <a:schemeClr val="bg1"/>
                </a:solidFill>
              </a:rPr>
              <a:t>Cosine</a:t>
            </a:r>
            <a:endParaRPr lang="en-US" b="1" dirty="0">
              <a:solidFill>
                <a:schemeClr val="bg1"/>
              </a:solidFill>
            </a:endParaRPr>
          </a:p>
        </p:txBody>
      </p:sp>
      <p:sp>
        <p:nvSpPr>
          <p:cNvPr id="52" name="Rectangle 16"/>
          <p:cNvSpPr>
            <a:spLocks noChangeArrowheads="1"/>
          </p:cNvSpPr>
          <p:nvPr/>
        </p:nvSpPr>
        <p:spPr bwMode="auto">
          <a:xfrm>
            <a:off x="6703729" y="4660995"/>
            <a:ext cx="2049910" cy="495621"/>
          </a:xfrm>
          <a:prstGeom prst="rect">
            <a:avLst/>
          </a:prstGeom>
          <a:solidFill>
            <a:srgbClr val="0070C0"/>
          </a:solidFill>
          <a:ln w="9525">
            <a:noFill/>
            <a:miter lim="800000"/>
            <a:headEnd/>
            <a:tailEnd/>
          </a:ln>
          <a:effectLst/>
        </p:spPr>
        <p:txBody>
          <a:bodyPr wrap="none" anchor="ctr"/>
          <a:lstStyle/>
          <a:p>
            <a:pPr algn="ctr"/>
            <a:r>
              <a:rPr lang="en-US" b="1" dirty="0" err="1" smtClean="0">
                <a:solidFill>
                  <a:schemeClr val="bg1"/>
                </a:solidFill>
              </a:rPr>
              <a:t>Arctan</a:t>
            </a:r>
            <a:r>
              <a:rPr lang="en-US" b="1"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dirty="0" smtClean="0"/>
              <a:t>Quartus II Software: </a:t>
            </a:r>
            <a:r>
              <a:rPr lang="en-US" dirty="0" err="1" smtClean="0"/>
              <a:t>MegaWizard</a:t>
            </a:r>
            <a:r>
              <a:rPr lang="en-US" dirty="0" smtClean="0"/>
              <a:t>™</a:t>
            </a:r>
            <a:br>
              <a:rPr lang="en-US" dirty="0" smtClean="0"/>
            </a:br>
            <a:r>
              <a:rPr lang="en-US" dirty="0" smtClean="0"/>
              <a:t>Plug-In </a:t>
            </a:r>
            <a:r>
              <a:rPr lang="en-US" dirty="0"/>
              <a:t>Functions</a:t>
            </a:r>
            <a:br>
              <a:rPr lang="en-US" dirty="0"/>
            </a:br>
            <a:endParaRPr lang="en-US" sz="2000" dirty="0"/>
          </a:p>
        </p:txBody>
      </p:sp>
      <p:sp>
        <p:nvSpPr>
          <p:cNvPr id="6" name="Slide Number Placeholder 2"/>
          <p:cNvSpPr>
            <a:spLocks noGrp="1"/>
          </p:cNvSpPr>
          <p:nvPr>
            <p:ph type="sldNum" sz="quarter" idx="10"/>
          </p:nvPr>
        </p:nvSpPr>
        <p:spPr/>
        <p:txBody>
          <a:bodyPr/>
          <a:lstStyle/>
          <a:p>
            <a:pPr>
              <a:defRPr/>
            </a:pPr>
            <a:fld id="{81EB4F35-0129-490D-8834-9CDDA750CA37}" type="slidenum">
              <a:rPr lang="en-US"/>
              <a:pPr>
                <a:defRPr/>
              </a:pPr>
              <a:t>24</a:t>
            </a:fld>
            <a:endParaRPr lang="en-US" dirty="0"/>
          </a:p>
        </p:txBody>
      </p:sp>
      <p:pic>
        <p:nvPicPr>
          <p:cNvPr id="363526" name="Picture 6"/>
          <p:cNvPicPr>
            <a:picLocks noChangeAspect="1" noChangeArrowheads="1"/>
          </p:cNvPicPr>
          <p:nvPr/>
        </p:nvPicPr>
        <p:blipFill>
          <a:blip r:embed="rId3" cstate="print"/>
          <a:srcRect/>
          <a:stretch>
            <a:fillRect/>
          </a:stretch>
        </p:blipFill>
        <p:spPr bwMode="auto">
          <a:xfrm>
            <a:off x="1723339" y="1395300"/>
            <a:ext cx="5814283" cy="4695569"/>
          </a:xfrm>
          <a:prstGeom prst="rect">
            <a:avLst/>
          </a:prstGeom>
          <a:noFill/>
          <a:ln w="9525">
            <a:noFill/>
            <a:miter lim="800000"/>
            <a:headEnd/>
            <a:tailEnd/>
          </a:ln>
          <a:effectLst/>
        </p:spPr>
      </p:pic>
      <p:sp>
        <p:nvSpPr>
          <p:cNvPr id="363527" name="AutoShape 7"/>
          <p:cNvSpPr>
            <a:spLocks noChangeArrowheads="1"/>
          </p:cNvSpPr>
          <p:nvPr/>
        </p:nvSpPr>
        <p:spPr bwMode="auto">
          <a:xfrm>
            <a:off x="2187575" y="2300990"/>
            <a:ext cx="1700213" cy="2047147"/>
          </a:xfrm>
          <a:prstGeom prst="roundRect">
            <a:avLst>
              <a:gd name="adj" fmla="val 16667"/>
            </a:avLst>
          </a:prstGeom>
          <a:noFill/>
          <a:ln w="28575">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dirty="0"/>
              <a:t>Single, </a:t>
            </a:r>
            <a:r>
              <a:rPr lang="en-US" dirty="0" smtClean="0"/>
              <a:t>Double, or </a:t>
            </a:r>
            <a:r>
              <a:rPr lang="en-US" dirty="0"/>
              <a:t>Extended Precision</a:t>
            </a:r>
            <a:br>
              <a:rPr lang="en-US" dirty="0"/>
            </a:br>
            <a:endParaRPr lang="en-US" sz="2000" dirty="0"/>
          </a:p>
        </p:txBody>
      </p:sp>
      <p:sp>
        <p:nvSpPr>
          <p:cNvPr id="9" name="Slide Number Placeholder 2"/>
          <p:cNvSpPr>
            <a:spLocks noGrp="1"/>
          </p:cNvSpPr>
          <p:nvPr>
            <p:ph type="sldNum" sz="quarter" idx="10"/>
          </p:nvPr>
        </p:nvSpPr>
        <p:spPr/>
        <p:txBody>
          <a:bodyPr/>
          <a:lstStyle/>
          <a:p>
            <a:pPr>
              <a:defRPr/>
            </a:pPr>
            <a:fld id="{F18FB07C-ABCC-4FD4-91BB-C13C2BEC9A13}" type="slidenum">
              <a:rPr lang="en-US"/>
              <a:pPr>
                <a:defRPr/>
              </a:pPr>
              <a:t>25</a:t>
            </a:fld>
            <a:endParaRPr lang="en-US" dirty="0"/>
          </a:p>
        </p:txBody>
      </p:sp>
      <p:sp>
        <p:nvSpPr>
          <p:cNvPr id="331779" name="Rectangle 3"/>
          <p:cNvSpPr>
            <a:spLocks noChangeArrowheads="1"/>
          </p:cNvSpPr>
          <p:nvPr/>
        </p:nvSpPr>
        <p:spPr bwMode="auto">
          <a:xfrm>
            <a:off x="896131" y="3216458"/>
            <a:ext cx="111125" cy="365125"/>
          </a:xfrm>
          <a:prstGeom prst="rect">
            <a:avLst/>
          </a:prstGeom>
          <a:noFill/>
          <a:ln w="9525">
            <a:noFill/>
            <a:miter lim="800000"/>
            <a:headEnd/>
            <a:tailEnd/>
          </a:ln>
          <a:effectLst/>
        </p:spPr>
        <p:txBody>
          <a:bodyPr wrap="none" lIns="19044" tIns="0" bIns="0" anchor="ctr">
            <a:spAutoFit/>
          </a:bodyPr>
          <a:lstStyle/>
          <a:p>
            <a:endParaRPr lang="en-US" sz="2400">
              <a:latin typeface="Times New Roman" pitchFamily="18" charset="0"/>
            </a:endParaRPr>
          </a:p>
        </p:txBody>
      </p:sp>
      <p:pic>
        <p:nvPicPr>
          <p:cNvPr id="331782" name="Picture 6"/>
          <p:cNvPicPr>
            <a:picLocks noChangeAspect="1" noChangeArrowheads="1"/>
          </p:cNvPicPr>
          <p:nvPr/>
        </p:nvPicPr>
        <p:blipFill>
          <a:blip r:embed="rId3" cstate="print"/>
          <a:srcRect/>
          <a:stretch>
            <a:fillRect/>
          </a:stretch>
        </p:blipFill>
        <p:spPr bwMode="auto">
          <a:xfrm>
            <a:off x="786594" y="981258"/>
            <a:ext cx="5875337" cy="4800600"/>
          </a:xfrm>
          <a:prstGeom prst="rect">
            <a:avLst/>
          </a:prstGeom>
          <a:noFill/>
          <a:ln w="9525">
            <a:noFill/>
            <a:miter lim="800000"/>
            <a:headEnd/>
            <a:tailEnd/>
          </a:ln>
          <a:effectLst/>
        </p:spPr>
      </p:pic>
      <p:sp>
        <p:nvSpPr>
          <p:cNvPr id="331783" name="AutoShape 7"/>
          <p:cNvSpPr>
            <a:spLocks noChangeArrowheads="1"/>
          </p:cNvSpPr>
          <p:nvPr/>
        </p:nvSpPr>
        <p:spPr bwMode="auto">
          <a:xfrm>
            <a:off x="3212294" y="3008495"/>
            <a:ext cx="3281362" cy="803275"/>
          </a:xfrm>
          <a:prstGeom prst="roundRect">
            <a:avLst>
              <a:gd name="adj" fmla="val 16667"/>
            </a:avLst>
          </a:prstGeom>
          <a:noFill/>
          <a:ln w="28575">
            <a:solidFill>
              <a:schemeClr val="folHlink"/>
            </a:solidFill>
            <a:round/>
            <a:headEnd/>
            <a:tailEnd/>
          </a:ln>
          <a:effectLst/>
        </p:spPr>
        <p:txBody>
          <a:bodyPr wrap="none" anchor="ctr"/>
          <a:lstStyle/>
          <a:p>
            <a:endParaRPr lang="en-US"/>
          </a:p>
        </p:txBody>
      </p:sp>
      <p:sp>
        <p:nvSpPr>
          <p:cNvPr id="331784" name="Text Box 8"/>
          <p:cNvSpPr txBox="1">
            <a:spLocks noChangeArrowheads="1"/>
          </p:cNvSpPr>
          <p:nvPr/>
        </p:nvSpPr>
        <p:spPr bwMode="auto">
          <a:xfrm>
            <a:off x="7148851" y="3190486"/>
            <a:ext cx="1725613" cy="466725"/>
          </a:xfrm>
          <a:prstGeom prst="rect">
            <a:avLst/>
          </a:prstGeom>
          <a:noFill/>
          <a:ln w="9525">
            <a:noFill/>
            <a:miter lim="800000"/>
            <a:headEnd/>
            <a:tailEnd/>
          </a:ln>
          <a:effectLst/>
        </p:spPr>
        <p:txBody>
          <a:bodyPr>
            <a:spAutoFit/>
          </a:bodyPr>
          <a:lstStyle/>
          <a:p>
            <a:r>
              <a:rPr lang="en-US" sz="1200" b="1" dirty="0"/>
              <a:t>Single, </a:t>
            </a:r>
            <a:r>
              <a:rPr lang="en-US" sz="1200" b="1" dirty="0" smtClean="0"/>
              <a:t>Double, or, </a:t>
            </a:r>
            <a:r>
              <a:rPr lang="en-US" sz="1200" b="1" dirty="0"/>
              <a:t>Extended Precision*</a:t>
            </a:r>
          </a:p>
        </p:txBody>
      </p:sp>
      <p:sp>
        <p:nvSpPr>
          <p:cNvPr id="331785" name="Line 9"/>
          <p:cNvSpPr>
            <a:spLocks noChangeShapeType="1"/>
          </p:cNvSpPr>
          <p:nvPr/>
        </p:nvSpPr>
        <p:spPr bwMode="auto">
          <a:xfrm flipH="1" flipV="1">
            <a:off x="6197678" y="3421636"/>
            <a:ext cx="960125" cy="3617"/>
          </a:xfrm>
          <a:prstGeom prst="line">
            <a:avLst/>
          </a:prstGeom>
          <a:noFill/>
          <a:ln w="28575">
            <a:solidFill>
              <a:schemeClr val="folHlink"/>
            </a:solidFill>
            <a:round/>
            <a:headEnd/>
            <a:tailEnd type="triangle" w="med" len="med"/>
          </a:ln>
          <a:effectLst/>
        </p:spPr>
        <p:txBody>
          <a:bodyPr/>
          <a:lstStyle/>
          <a:p>
            <a:endParaRPr lang="en-US"/>
          </a:p>
        </p:txBody>
      </p:sp>
      <p:sp>
        <p:nvSpPr>
          <p:cNvPr id="331786" name="Text Box 10"/>
          <p:cNvSpPr txBox="1">
            <a:spLocks noChangeArrowheads="1"/>
          </p:cNvSpPr>
          <p:nvPr/>
        </p:nvSpPr>
        <p:spPr bwMode="auto">
          <a:xfrm>
            <a:off x="369107" y="5903913"/>
            <a:ext cx="2706190" cy="246221"/>
          </a:xfrm>
          <a:prstGeom prst="rect">
            <a:avLst/>
          </a:prstGeom>
          <a:noFill/>
          <a:ln w="9525">
            <a:noFill/>
            <a:miter lim="800000"/>
            <a:headEnd/>
            <a:tailEnd/>
          </a:ln>
          <a:effectLst/>
        </p:spPr>
        <p:txBody>
          <a:bodyPr wrap="none">
            <a:spAutoFit/>
          </a:bodyPr>
          <a:lstStyle/>
          <a:p>
            <a:r>
              <a:rPr lang="en-US" sz="1000" b="1" dirty="0"/>
              <a:t>* Matrix Inversion = Single Precision </a:t>
            </a:r>
            <a:r>
              <a:rPr lang="en-US" sz="1000" b="1" dirty="0" smtClean="0"/>
              <a:t>Only</a:t>
            </a:r>
            <a:endParaRPr lang="en-US" sz="1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Autofit/>
          </a:bodyPr>
          <a:lstStyle/>
          <a:p>
            <a:r>
              <a:rPr lang="en-GB" dirty="0" smtClean="0"/>
              <a:t>Complex Functions Run almost as fast as Multiply and Add</a:t>
            </a:r>
            <a:endParaRPr lang="en-GB" dirty="0"/>
          </a:p>
        </p:txBody>
      </p:sp>
      <p:graphicFrame>
        <p:nvGraphicFramePr>
          <p:cNvPr id="511055" name="Group 79"/>
          <p:cNvGraphicFramePr>
            <a:graphicFrameLocks noGrp="1"/>
          </p:cNvGraphicFramePr>
          <p:nvPr>
            <p:ph idx="1"/>
          </p:nvPr>
        </p:nvGraphicFramePr>
        <p:xfrm>
          <a:off x="758399" y="1914198"/>
          <a:ext cx="7538657" cy="3046208"/>
        </p:xfrm>
        <a:graphic>
          <a:graphicData uri="http://schemas.openxmlformats.org/drawingml/2006/table">
            <a:tbl>
              <a:tblPr/>
              <a:tblGrid>
                <a:gridCol w="1638907"/>
                <a:gridCol w="1039924"/>
                <a:gridCol w="1039924"/>
                <a:gridCol w="1235897"/>
                <a:gridCol w="1003574"/>
                <a:gridCol w="1580431"/>
              </a:tblGrid>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Function</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ALUTs</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Register</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Multipliers (27x27)</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Latency</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bg1"/>
                          </a:solidFill>
                          <a:effectLst/>
                          <a:latin typeface="Arial" pitchFamily="34" charset="0"/>
                        </a:rPr>
                        <a:t>Performance</a:t>
                      </a:r>
                      <a:endParaRPr kumimoji="0" lang="en-US" sz="12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ALU</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541</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611</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n/a</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14</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497 MHz</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Multiplier</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150</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391</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1</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11</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431 MHz</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Divider</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254</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288</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4</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14</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316 MHz</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Inverse</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470</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683</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4</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20</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401 MHz</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SQRT</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503</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932</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n/a</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chemeClr val="tx1"/>
                          </a:solidFill>
                          <a:effectLst/>
                          <a:latin typeface="Arial" pitchFamily="34" charset="0"/>
                        </a:rPr>
                        <a:t>28</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478 MHz</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rgbClr val="3333CC"/>
                          </a:solidFill>
                          <a:effectLst/>
                          <a:latin typeface="Arial" pitchFamily="34" charset="0"/>
                        </a:rPr>
                        <a:t>Inverse SQRT</a:t>
                      </a:r>
                      <a:endParaRPr kumimoji="0" lang="en-US" sz="1200" b="1" i="0" u="none" strike="noStrike" cap="none" normalizeH="0" baseline="0" dirty="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rgbClr val="3333CC"/>
                          </a:solidFill>
                          <a:effectLst/>
                          <a:latin typeface="Arial" pitchFamily="34" charset="0"/>
                        </a:rPr>
                        <a:t>435</a:t>
                      </a:r>
                      <a:endParaRPr kumimoji="0" lang="en-US" sz="1200" b="1" i="0" u="none" strike="noStrike" cap="none" normalizeH="0" baseline="0" dirty="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smtClean="0">
                          <a:ln>
                            <a:noFill/>
                          </a:ln>
                          <a:solidFill>
                            <a:srgbClr val="3333CC"/>
                          </a:solidFill>
                          <a:effectLst/>
                          <a:latin typeface="Arial" pitchFamily="34" charset="0"/>
                        </a:rPr>
                        <a:t>705</a:t>
                      </a:r>
                      <a:endParaRPr kumimoji="0" lang="en-US" sz="1200" b="1" i="0" u="none" strike="noStrike" cap="none" normalizeH="0" baseline="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rgbClr val="3333CC"/>
                          </a:solidFill>
                          <a:effectLst/>
                          <a:latin typeface="Arial" pitchFamily="34" charset="0"/>
                        </a:rPr>
                        <a:t>6</a:t>
                      </a:r>
                      <a:endParaRPr kumimoji="0" lang="en-US" sz="1200" b="1" i="0" u="none" strike="noStrike" cap="none" normalizeH="0" baseline="0" dirty="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rgbClr val="3333CC"/>
                          </a:solidFill>
                          <a:effectLst/>
                          <a:latin typeface="Arial" pitchFamily="34" charset="0"/>
                        </a:rPr>
                        <a:t>26</a:t>
                      </a:r>
                      <a:endParaRPr kumimoji="0" lang="en-US" sz="1200" b="1" i="0" u="none" strike="noStrike" cap="none" normalizeH="0" baseline="0" dirty="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rgbClr val="3333CC"/>
                          </a:solidFill>
                          <a:effectLst/>
                          <a:latin typeface="Arial" pitchFamily="34" charset="0"/>
                        </a:rPr>
                        <a:t>401 MHz</a:t>
                      </a:r>
                      <a:endParaRPr kumimoji="0" lang="en-US" sz="1200" b="1" i="0" u="none" strike="noStrike" cap="none" normalizeH="0" baseline="0" dirty="0" smtClean="0">
                        <a:ln>
                          <a:noFill/>
                        </a:ln>
                        <a:solidFill>
                          <a:srgbClr val="3333CC"/>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EXP </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626</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533</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5</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17</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279 MHz</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23626">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LOG</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1,889</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1,821</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2</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21</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200" b="1" i="0" u="none" strike="noStrike" cap="none" normalizeH="0" baseline="0" dirty="0" smtClean="0">
                          <a:ln>
                            <a:noFill/>
                          </a:ln>
                          <a:solidFill>
                            <a:schemeClr val="tx1"/>
                          </a:solidFill>
                          <a:effectLst/>
                          <a:latin typeface="Arial" pitchFamily="34" charset="0"/>
                        </a:rPr>
                        <a:t>394 MHz</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6" name="Slide Number Placeholder 3"/>
          <p:cNvSpPr>
            <a:spLocks noGrp="1"/>
          </p:cNvSpPr>
          <p:nvPr>
            <p:ph type="sldNum" sz="quarter" idx="10"/>
          </p:nvPr>
        </p:nvSpPr>
        <p:spPr/>
        <p:txBody>
          <a:bodyPr/>
          <a:lstStyle/>
          <a:p>
            <a:pPr>
              <a:defRPr/>
            </a:pPr>
            <a:fld id="{BACEA416-FD3B-4A8F-AFE7-51BD770BA215}" type="slidenum">
              <a:rPr lang="en-US"/>
              <a:pPr>
                <a:defRPr/>
              </a:pPr>
              <a:t>26</a:t>
            </a:fld>
            <a:endParaRPr lang="en-US" dirty="0"/>
          </a:p>
        </p:txBody>
      </p:sp>
      <p:sp>
        <p:nvSpPr>
          <p:cNvPr id="511051" name="Text Box 75"/>
          <p:cNvSpPr txBox="1">
            <a:spLocks noChangeArrowheads="1"/>
          </p:cNvSpPr>
          <p:nvPr/>
        </p:nvSpPr>
        <p:spPr bwMode="auto">
          <a:xfrm>
            <a:off x="569626" y="5062267"/>
            <a:ext cx="7954229" cy="969496"/>
          </a:xfrm>
          <a:prstGeom prst="rect">
            <a:avLst/>
          </a:prstGeom>
          <a:noFill/>
          <a:ln w="9525">
            <a:noFill/>
            <a:miter lim="800000"/>
            <a:headEnd/>
            <a:tailEnd/>
          </a:ln>
          <a:effectLst/>
        </p:spPr>
        <p:txBody>
          <a:bodyPr wrap="none">
            <a:spAutoFit/>
          </a:bodyPr>
          <a:lstStyle/>
          <a:p>
            <a:r>
              <a:rPr lang="en-GB" sz="1600" b="1" i="1" dirty="0" smtClean="0">
                <a:solidFill>
                  <a:schemeClr val="accent4"/>
                </a:solidFill>
                <a:latin typeface="Arial Black" pitchFamily="34" charset="0"/>
                <a:ea typeface="ＭＳ Ｐゴシック" pitchFamily="34" charset="-128"/>
              </a:rPr>
              <a:t>Little </a:t>
            </a:r>
            <a:r>
              <a:rPr lang="en-GB" sz="1600" b="1" i="1" dirty="0">
                <a:solidFill>
                  <a:schemeClr val="accent4"/>
                </a:solidFill>
                <a:latin typeface="Arial Black" pitchFamily="34" charset="0"/>
                <a:ea typeface="ＭＳ Ｐゴシック" pitchFamily="34" charset="-128"/>
              </a:rPr>
              <a:t>difference between add/subtract and common </a:t>
            </a:r>
            <a:r>
              <a:rPr lang="en-GB" sz="1600" b="1" i="1" dirty="0" err="1" smtClean="0">
                <a:solidFill>
                  <a:schemeClr val="accent4"/>
                </a:solidFill>
                <a:latin typeface="Arial Black" pitchFamily="34" charset="0"/>
                <a:ea typeface="ＭＳ Ｐゴシック" pitchFamily="34" charset="-128"/>
              </a:rPr>
              <a:t>Math.h</a:t>
            </a:r>
            <a:r>
              <a:rPr lang="en-GB" sz="1600" b="1" i="1" dirty="0" smtClean="0">
                <a:solidFill>
                  <a:schemeClr val="accent4"/>
                </a:solidFill>
                <a:latin typeface="Arial Black" pitchFamily="34" charset="0"/>
                <a:ea typeface="ＭＳ Ｐゴシック" pitchFamily="34" charset="-128"/>
              </a:rPr>
              <a:t> </a:t>
            </a:r>
            <a:r>
              <a:rPr lang="en-GB" sz="1600" b="1" i="1" dirty="0">
                <a:solidFill>
                  <a:schemeClr val="accent4"/>
                </a:solidFill>
                <a:latin typeface="Arial Black" pitchFamily="34" charset="0"/>
                <a:ea typeface="ＭＳ Ｐゴシック" pitchFamily="34" charset="-128"/>
              </a:rPr>
              <a:t>functions</a:t>
            </a:r>
          </a:p>
          <a:p>
            <a:pPr>
              <a:spcAft>
                <a:spcPts val="600"/>
              </a:spcAft>
            </a:pPr>
            <a:r>
              <a:rPr lang="en-GB" sz="1600" b="1" i="1" dirty="0" smtClean="0">
                <a:solidFill>
                  <a:schemeClr val="accent4"/>
                </a:solidFill>
                <a:latin typeface="Arial Black" pitchFamily="34" charset="0"/>
                <a:ea typeface="ＭＳ Ｐゴシック" pitchFamily="34" charset="-128"/>
              </a:rPr>
              <a:t>CPU </a:t>
            </a:r>
            <a:r>
              <a:rPr lang="en-GB" sz="1600" b="1" i="1" dirty="0">
                <a:solidFill>
                  <a:schemeClr val="accent4"/>
                </a:solidFill>
                <a:latin typeface="Arial Black" pitchFamily="34" charset="0"/>
                <a:ea typeface="ＭＳ Ｐゴシック" pitchFamily="34" charset="-128"/>
              </a:rPr>
              <a:t>can </a:t>
            </a:r>
            <a:r>
              <a:rPr lang="en-GB" sz="1600" b="1" i="1" dirty="0" smtClean="0">
                <a:solidFill>
                  <a:schemeClr val="accent4"/>
                </a:solidFill>
                <a:latin typeface="Arial Black" pitchFamily="34" charset="0"/>
                <a:ea typeface="ＭＳ Ｐゴシック" pitchFamily="34" charset="-128"/>
              </a:rPr>
              <a:t>Have 100 of Cycles per Complex Function: GOPS ≠ GFLOPS</a:t>
            </a:r>
            <a:r>
              <a:rPr lang="en-GB" sz="1600" b="1" i="1" dirty="0">
                <a:solidFill>
                  <a:schemeClr val="accent4"/>
                </a:solidFill>
                <a:latin typeface="Arial Black" pitchFamily="34" charset="0"/>
                <a:ea typeface="ＭＳ Ｐゴシック" pitchFamily="34" charset="-128"/>
              </a:rPr>
              <a:t> </a:t>
            </a:r>
            <a:endParaRPr lang="en-GB" sz="1600" b="1" i="1" dirty="0" smtClean="0">
              <a:solidFill>
                <a:schemeClr val="accent4"/>
              </a:solidFill>
              <a:latin typeface="Arial Black" pitchFamily="34" charset="0"/>
              <a:ea typeface="ＭＳ Ｐゴシック" pitchFamily="34" charset="-128"/>
            </a:endParaRPr>
          </a:p>
          <a:p>
            <a:pPr algn="ctr"/>
            <a:r>
              <a:rPr lang="en-GB" sz="2000" b="1" i="1" dirty="0" smtClean="0">
                <a:solidFill>
                  <a:schemeClr val="accent2"/>
                </a:solidFill>
                <a:latin typeface="Arial Black" pitchFamily="34" charset="0"/>
                <a:ea typeface="ＭＳ Ｐゴシック" pitchFamily="34" charset="-128"/>
              </a:rPr>
              <a:t>Stratix Series </a:t>
            </a:r>
            <a:r>
              <a:rPr lang="en-GB" sz="2000" b="1" i="1" dirty="0" err="1" smtClean="0">
                <a:solidFill>
                  <a:schemeClr val="accent2"/>
                </a:solidFill>
                <a:latin typeface="Arial Black" pitchFamily="34" charset="0"/>
                <a:ea typeface="ＭＳ Ｐゴシック" pitchFamily="34" charset="-128"/>
              </a:rPr>
              <a:t>FPGAs:GOPS</a:t>
            </a:r>
            <a:r>
              <a:rPr lang="en-GB" sz="2000" b="1" i="1" dirty="0" smtClean="0">
                <a:solidFill>
                  <a:schemeClr val="accent2"/>
                </a:solidFill>
                <a:latin typeface="Arial Black" pitchFamily="34" charset="0"/>
                <a:ea typeface="ＭＳ Ｐゴシック" pitchFamily="34" charset="-128"/>
              </a:rPr>
              <a:t> ≈ GFLOPS </a:t>
            </a:r>
            <a:endParaRPr lang="en-GB" sz="2000" b="1" i="1" dirty="0">
              <a:solidFill>
                <a:schemeClr val="accent2"/>
              </a:solidFill>
              <a:latin typeface="Arial Black"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GB" dirty="0" smtClean="0"/>
              <a:t>Matrix </a:t>
            </a:r>
            <a:r>
              <a:rPr lang="en-GB" dirty="0" err="1" smtClean="0"/>
              <a:t>Megafunction</a:t>
            </a:r>
            <a:r>
              <a:rPr lang="en-GB" dirty="0" smtClean="0"/>
              <a:t> Performance</a:t>
            </a:r>
            <a:endParaRPr lang="en-US" dirty="0"/>
          </a:p>
        </p:txBody>
      </p:sp>
      <p:graphicFrame>
        <p:nvGraphicFramePr>
          <p:cNvPr id="319491" name="Group 3"/>
          <p:cNvGraphicFramePr>
            <a:graphicFrameLocks noGrp="1"/>
          </p:cNvGraphicFramePr>
          <p:nvPr>
            <p:ph sz="half" idx="1"/>
          </p:nvPr>
        </p:nvGraphicFramePr>
        <p:xfrm>
          <a:off x="577123" y="1026829"/>
          <a:ext cx="7989756" cy="2088912"/>
        </p:xfrm>
        <a:graphic>
          <a:graphicData uri="http://schemas.openxmlformats.org/drawingml/2006/table">
            <a:tbl>
              <a:tblPr/>
              <a:tblGrid>
                <a:gridCol w="1997439"/>
                <a:gridCol w="1997439"/>
                <a:gridCol w="1997439"/>
                <a:gridCol w="1997439"/>
              </a:tblGrid>
              <a:tr h="522228">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Matrix Multiply Core</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Adaptive Logic Modules</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pitchFamily="34" charset="0"/>
                        </a:rPr>
                        <a:t>18x18 Multipliers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Performance </a:t>
                      </a:r>
                      <a:br>
                        <a:rPr kumimoji="0" lang="en-GB" sz="1400" b="1" i="0" u="none" strike="noStrike" cap="none" normalizeH="0" baseline="0" dirty="0" smtClean="0">
                          <a:ln>
                            <a:noFill/>
                          </a:ln>
                          <a:solidFill>
                            <a:schemeClr val="bg1"/>
                          </a:solidFill>
                          <a:effectLst/>
                          <a:latin typeface="Arial" pitchFamily="34" charset="0"/>
                        </a:rPr>
                      </a:br>
                      <a:r>
                        <a:rPr kumimoji="0" lang="en-GB" sz="1400" b="1" i="0" u="none" strike="noStrike" cap="none" normalizeH="0" baseline="0" dirty="0" smtClean="0">
                          <a:ln>
                            <a:noFill/>
                          </a:ln>
                          <a:solidFill>
                            <a:schemeClr val="bg1"/>
                          </a:solidFill>
                          <a:effectLst/>
                          <a:latin typeface="Arial" pitchFamily="34" charset="0"/>
                        </a:rPr>
                        <a:t>(</a:t>
                      </a:r>
                      <a:r>
                        <a:rPr kumimoji="0" lang="en-GB" sz="1400" b="1" i="0" u="none" strike="noStrike" cap="none" normalizeH="0" baseline="0" dirty="0" err="1" smtClean="0">
                          <a:ln>
                            <a:noFill/>
                          </a:ln>
                          <a:solidFill>
                            <a:schemeClr val="bg1"/>
                          </a:solidFill>
                          <a:effectLst/>
                          <a:latin typeface="Arial" pitchFamily="34" charset="0"/>
                        </a:rPr>
                        <a:t>Stratix</a:t>
                      </a:r>
                      <a:r>
                        <a:rPr kumimoji="0" lang="en-GB" sz="1400" b="1" i="0" u="none" strike="noStrike" cap="none" normalizeH="0" baseline="0" dirty="0" smtClean="0">
                          <a:ln>
                            <a:noFill/>
                          </a:ln>
                          <a:solidFill>
                            <a:schemeClr val="bg1"/>
                          </a:solidFill>
                          <a:effectLst/>
                          <a:latin typeface="Arial" pitchFamily="34" charset="0"/>
                        </a:rPr>
                        <a:t> IV FPGA)</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52222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(36x112) x (112x36)</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4,604</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32</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291 MHz</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2222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(64x64) x (64x64)</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13,154</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128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292 MHz</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2222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(128x128) x (128x128)</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25,636</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256</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293 MHz</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46" name="Slide Number Placeholder 4"/>
          <p:cNvSpPr>
            <a:spLocks noGrp="1"/>
          </p:cNvSpPr>
          <p:nvPr>
            <p:ph type="sldNum" sz="quarter" idx="10"/>
          </p:nvPr>
        </p:nvSpPr>
        <p:spPr/>
        <p:txBody>
          <a:bodyPr/>
          <a:lstStyle/>
          <a:p>
            <a:pPr>
              <a:defRPr/>
            </a:pPr>
            <a:fld id="{AE4980D8-B599-4787-B6FE-8BE1A17FA806}" type="slidenum">
              <a:rPr lang="en-US"/>
              <a:pPr>
                <a:defRPr/>
              </a:pPr>
              <a:t>27</a:t>
            </a:fld>
            <a:endParaRPr lang="en-US" dirty="0"/>
          </a:p>
        </p:txBody>
      </p:sp>
      <p:graphicFrame>
        <p:nvGraphicFramePr>
          <p:cNvPr id="7" name="Group 3"/>
          <p:cNvGraphicFramePr>
            <a:graphicFrameLocks noGrp="1"/>
          </p:cNvGraphicFramePr>
          <p:nvPr/>
        </p:nvGraphicFramePr>
        <p:xfrm>
          <a:off x="562131" y="3331349"/>
          <a:ext cx="8019736" cy="2590800"/>
        </p:xfrm>
        <a:graphic>
          <a:graphicData uri="http://schemas.openxmlformats.org/drawingml/2006/table">
            <a:tbl>
              <a:tblPr/>
              <a:tblGrid>
                <a:gridCol w="2004934"/>
                <a:gridCol w="2004934"/>
                <a:gridCol w="2004934"/>
                <a:gridCol w="2004934"/>
              </a:tblGrid>
              <a:tr h="51816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Matrix Inversion Core</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Adaptive Logic Modules</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pitchFamily="34" charset="0"/>
                        </a:rPr>
                        <a:t>18x18 Multipliers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Performance </a:t>
                      </a:r>
                      <a:br>
                        <a:rPr kumimoji="0" lang="en-GB" sz="1400" b="1" i="0" u="none" strike="noStrike" cap="none" normalizeH="0" baseline="0" dirty="0" smtClean="0">
                          <a:ln>
                            <a:noFill/>
                          </a:ln>
                          <a:solidFill>
                            <a:schemeClr val="bg1"/>
                          </a:solidFill>
                          <a:effectLst/>
                          <a:latin typeface="Arial" pitchFamily="34" charset="0"/>
                        </a:rPr>
                      </a:br>
                      <a:r>
                        <a:rPr kumimoji="0" lang="en-GB" sz="1400" b="1" i="0" u="none" strike="noStrike" cap="none" normalizeH="0" baseline="0" dirty="0" smtClean="0">
                          <a:ln>
                            <a:noFill/>
                          </a:ln>
                          <a:solidFill>
                            <a:schemeClr val="bg1"/>
                          </a:solidFill>
                          <a:effectLst/>
                          <a:latin typeface="Arial" pitchFamily="34" charset="0"/>
                        </a:rPr>
                        <a:t>(</a:t>
                      </a:r>
                      <a:r>
                        <a:rPr kumimoji="0" lang="en-GB" sz="1400" b="1" i="0" u="none" strike="noStrike" cap="none" normalizeH="0" baseline="0" dirty="0" err="1" smtClean="0">
                          <a:ln>
                            <a:noFill/>
                          </a:ln>
                          <a:solidFill>
                            <a:schemeClr val="bg1"/>
                          </a:solidFill>
                          <a:effectLst/>
                          <a:latin typeface="Arial" pitchFamily="34" charset="0"/>
                        </a:rPr>
                        <a:t>Stratix</a:t>
                      </a:r>
                      <a:r>
                        <a:rPr kumimoji="0" lang="en-GB" sz="1400" b="1" i="0" u="none" strike="noStrike" cap="none" normalizeH="0" baseline="0" dirty="0" smtClean="0">
                          <a:ln>
                            <a:noFill/>
                          </a:ln>
                          <a:solidFill>
                            <a:schemeClr val="bg1"/>
                          </a:solidFill>
                          <a:effectLst/>
                          <a:latin typeface="Arial" pitchFamily="34" charset="0"/>
                        </a:rPr>
                        <a:t> IV FPGA)</a:t>
                      </a:r>
                      <a:endParaRPr kumimoji="0" lang="en-US" sz="14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51816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8x8, vector size 8</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6,189</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rPr>
                        <a:t>63</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312 MHz</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16x16, vector size 16 </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10,024</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95</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305 MHz</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rPr>
                        <a:t>32x32, </a:t>
                      </a:r>
                      <a:r>
                        <a:rPr kumimoji="0" lang="en-GB" sz="1400" b="1" i="0" u="none" strike="noStrike" cap="none" normalizeH="0" baseline="0" smtClean="0">
                          <a:ln>
                            <a:noFill/>
                          </a:ln>
                          <a:solidFill>
                            <a:schemeClr val="tx1"/>
                          </a:solidFill>
                          <a:effectLst/>
                          <a:latin typeface="Arial" pitchFamily="34" charset="0"/>
                        </a:rPr>
                        <a:t>vector size 32</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rPr>
                        <a:t>19,313</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159</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287 MHz</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smtClean="0">
                          <a:ln>
                            <a:noFill/>
                          </a:ln>
                          <a:solidFill>
                            <a:schemeClr val="tx1"/>
                          </a:solidFill>
                          <a:effectLst/>
                          <a:latin typeface="Arial" pitchFamily="34" charset="0"/>
                        </a:rPr>
                        <a:t>64x64, vector size 64</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31,658</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rPr>
                        <a:t>287</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rPr>
                        <a:t>221 MHz</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E2F46D3D-ED59-4654-9099-F219A7CEB132}" type="slidenum">
              <a:rPr lang="en-US" sz="800"/>
              <a:pPr eaLnBrk="0" hangingPunct="0"/>
              <a:t>28</a:t>
            </a:fld>
            <a:endParaRPr lang="en-US" sz="800"/>
          </a:p>
        </p:txBody>
      </p:sp>
      <p:graphicFrame>
        <p:nvGraphicFramePr>
          <p:cNvPr id="185869" name="Group 525"/>
          <p:cNvGraphicFramePr>
            <a:graphicFrameLocks noGrp="1"/>
          </p:cNvGraphicFramePr>
          <p:nvPr/>
        </p:nvGraphicFramePr>
        <p:xfrm>
          <a:off x="592112" y="1521500"/>
          <a:ext cx="7869836" cy="3260360"/>
        </p:xfrm>
        <a:graphic>
          <a:graphicData uri="http://schemas.openxmlformats.org/drawingml/2006/table">
            <a:tbl>
              <a:tblPr/>
              <a:tblGrid>
                <a:gridCol w="1967459"/>
                <a:gridCol w="1967459"/>
                <a:gridCol w="1967459"/>
                <a:gridCol w="1967459"/>
              </a:tblGrid>
              <a:tr h="326036">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bg1"/>
                          </a:solidFill>
                          <a:effectLst/>
                          <a:latin typeface="+mj-lt"/>
                          <a:ea typeface="Batang" charset="-127"/>
                          <a:cs typeface="Times New Roman" pitchFamily="18" charset="0"/>
                        </a:rPr>
                        <a:t>FFT MegaCore </a:t>
                      </a:r>
                      <a:endParaRPr kumimoji="0" lang="en-US" sz="1200" b="1" i="0" u="none" strike="noStrike" cap="none" normalizeH="0" baseline="0" dirty="0" smtClean="0">
                        <a:ln>
                          <a:noFill/>
                        </a:ln>
                        <a:solidFill>
                          <a:schemeClr val="bg1"/>
                        </a:solidFill>
                        <a:effectLst/>
                        <a:latin typeface="+mj-lt"/>
                        <a:ea typeface="Batang"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bg1"/>
                          </a:solidFill>
                          <a:effectLst/>
                          <a:latin typeface="+mj-lt"/>
                          <a:ea typeface="Batang" charset="-127"/>
                          <a:cs typeface="Times New Roman" pitchFamily="18" charset="0"/>
                        </a:rPr>
                        <a:t>Device: EP4SGX530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ea typeface="Batang" charset="-127"/>
                          <a:cs typeface="Times New Roman" pitchFamily="18" charset="0"/>
                        </a:rPr>
                        <a:t>14 Floating-point FFT cores, 1,024 pt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326036">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ea typeface="Batang" charset="-127"/>
                          <a:cs typeface="Times New Roman" pitchFamily="18" charset="0"/>
                        </a:rPr>
                        <a:t>Usage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ea typeface="Batang" charset="-127"/>
                          <a:cs typeface="Times New Roman" pitchFamily="18" charset="0"/>
                        </a:rPr>
                        <a:t>Max</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ea typeface="Batang" charset="-127"/>
                          <a:cs typeface="Times New Roman" pitchFamily="18" charset="0"/>
                        </a:rPr>
                        <a: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Logic utilization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301,308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ea typeface="Batang" charset="-127"/>
                          <a:cs typeface="Times New Roman" pitchFamily="18" charset="0"/>
                        </a:rPr>
                        <a:t>424,960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71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ALUT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230,974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ea typeface="Batang" charset="-127"/>
                          <a:cs typeface="Times New Roman" pitchFamily="18" charset="0"/>
                        </a:rPr>
                        <a:t>424,960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31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mj-lt"/>
                          <a:ea typeface="Batang" charset="-127"/>
                          <a:cs typeface="Times New Roman" pitchFamily="18" charset="0"/>
                        </a:rPr>
                        <a:t>Reg</a:t>
                      </a:r>
                      <a:endParaRPr kumimoji="0" lang="en-US" sz="1200" b="1" i="0" u="none" strike="noStrike" cap="none" normalizeH="0" baseline="0" dirty="0" smtClean="0">
                        <a:ln>
                          <a:noFill/>
                        </a:ln>
                        <a:solidFill>
                          <a:schemeClr val="tx1"/>
                        </a:solidFill>
                        <a:effectLst/>
                        <a:latin typeface="+mj-lt"/>
                        <a:ea typeface="Batang" charset="-127"/>
                        <a:cs typeface="Times New Roman" pitchFamily="18"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215,499K</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424,960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28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M9K</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1,280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1,280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ea typeface="Batang" charset="-127"/>
                          <a:cs typeface="Times New Roman" pitchFamily="18" charset="0"/>
                        </a:rPr>
                        <a:t>100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M144K</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ea typeface="Batang" charset="-127"/>
                          <a:cs typeface="Times New Roman" pitchFamily="18" charset="0"/>
                        </a:rPr>
                        <a:t>64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64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100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DSP block 18-bit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ea typeface="Batang" charset="-127"/>
                          <a:cs typeface="Times New Roman" pitchFamily="18" charset="0"/>
                        </a:rPr>
                        <a:t>896</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1,024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88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mj-lt"/>
                          <a:ea typeface="Batang" charset="-127"/>
                          <a:cs typeface="Times New Roman" pitchFamily="18" charset="0"/>
                        </a:rPr>
                        <a:t>f</a:t>
                      </a:r>
                      <a:r>
                        <a:rPr kumimoji="0" lang="en-US" sz="1200" b="1" i="0" u="none" strike="noStrike" cap="none" normalizeH="0" baseline="-25000" dirty="0" err="1" smtClean="0">
                          <a:ln>
                            <a:noFill/>
                          </a:ln>
                          <a:solidFill>
                            <a:schemeClr val="tx1"/>
                          </a:solidFill>
                          <a:effectLst/>
                          <a:latin typeface="+mj-lt"/>
                          <a:ea typeface="Batang" charset="-127"/>
                          <a:cs typeface="Times New Roman" pitchFamily="18" charset="0"/>
                        </a:rPr>
                        <a:t>MAX</a:t>
                      </a:r>
                      <a:endParaRPr kumimoji="0" lang="en-US" sz="1200" b="1" i="0" u="none" strike="noStrike" cap="none" normalizeH="0" baseline="-25000" dirty="0" smtClean="0">
                        <a:ln>
                          <a:noFill/>
                        </a:ln>
                        <a:solidFill>
                          <a:schemeClr val="tx1"/>
                        </a:solidFill>
                        <a:effectLst/>
                        <a:latin typeface="+mj-lt"/>
                        <a:ea typeface="Batang" charset="-127"/>
                        <a:cs typeface="Times New Roman" pitchFamily="18"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302 MHz</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260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Transform time per core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charset="-127"/>
                          <a:cs typeface="Times New Roman" pitchFamily="18" charset="0"/>
                        </a:rPr>
                        <a:t>3.4 us (normalized: 0.24 us)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8" name="Title 17"/>
          <p:cNvSpPr>
            <a:spLocks noGrp="1"/>
          </p:cNvSpPr>
          <p:nvPr>
            <p:ph type="title"/>
          </p:nvPr>
        </p:nvSpPr>
        <p:spPr>
          <a:xfrm>
            <a:off x="350837" y="273050"/>
            <a:ext cx="8635765" cy="914400"/>
          </a:xfrm>
        </p:spPr>
        <p:txBody>
          <a:bodyPr/>
          <a:lstStyle/>
          <a:p>
            <a:r>
              <a:rPr lang="en-GB" altLang="ja-JP" dirty="0" smtClean="0">
                <a:ea typeface="ＭＳ Ｐゴシック" pitchFamily="34" charset="-128"/>
              </a:rPr>
              <a:t>Fast Fourier Transform (FFT) Performance (</a:t>
            </a:r>
            <a:r>
              <a:rPr lang="en-GB" altLang="ja-JP" dirty="0" err="1" smtClean="0">
                <a:ea typeface="ＭＳ Ｐゴシック" pitchFamily="34" charset="-128"/>
              </a:rPr>
              <a:t>Stratix</a:t>
            </a:r>
            <a:r>
              <a:rPr lang="en-GB" altLang="ja-JP" dirty="0" smtClean="0">
                <a:ea typeface="ＭＳ Ｐゴシック" pitchFamily="34" charset="-128"/>
              </a:rPr>
              <a:t> IV FPGA)</a:t>
            </a:r>
            <a:endParaRPr lang="en-US" dirty="0"/>
          </a:p>
        </p:txBody>
      </p:sp>
      <p:sp>
        <p:nvSpPr>
          <p:cNvPr id="21" name="Text Box 75"/>
          <p:cNvSpPr txBox="1">
            <a:spLocks noChangeArrowheads="1"/>
          </p:cNvSpPr>
          <p:nvPr/>
        </p:nvSpPr>
        <p:spPr bwMode="auto">
          <a:xfrm>
            <a:off x="545122" y="4979821"/>
            <a:ext cx="7879350" cy="1031051"/>
          </a:xfrm>
          <a:prstGeom prst="rect">
            <a:avLst/>
          </a:prstGeom>
          <a:noFill/>
          <a:ln w="9525">
            <a:noFill/>
            <a:miter lim="800000"/>
            <a:headEnd/>
            <a:tailEnd/>
          </a:ln>
          <a:effectLst/>
        </p:spPr>
        <p:txBody>
          <a:bodyPr wrap="square">
            <a:spAutoFit/>
          </a:bodyPr>
          <a:lstStyle/>
          <a:p>
            <a:pPr algn="ctr">
              <a:spcAft>
                <a:spcPts val="600"/>
              </a:spcAft>
            </a:pPr>
            <a:r>
              <a:rPr lang="en-GB" sz="1600" b="1" i="1" dirty="0" smtClean="0">
                <a:solidFill>
                  <a:schemeClr val="accent4"/>
                </a:solidFill>
                <a:latin typeface="Arial Black" pitchFamily="34" charset="0"/>
                <a:ea typeface="ＭＳ Ｐゴシック" pitchFamily="34" charset="-128"/>
              </a:rPr>
              <a:t>40 nm </a:t>
            </a:r>
            <a:r>
              <a:rPr lang="en-GB" sz="1600" b="1" i="1" dirty="0" err="1" smtClean="0">
                <a:solidFill>
                  <a:schemeClr val="accent4"/>
                </a:solidFill>
                <a:latin typeface="Arial Black" pitchFamily="34" charset="0"/>
                <a:ea typeface="ＭＳ Ｐゴシック" pitchFamily="34" charset="-128"/>
              </a:rPr>
              <a:t>Stratix</a:t>
            </a:r>
            <a:r>
              <a:rPr lang="en-GB" sz="1600" b="1" i="1" dirty="0" smtClean="0">
                <a:solidFill>
                  <a:schemeClr val="accent4"/>
                </a:solidFill>
                <a:latin typeface="Arial Black" pitchFamily="34" charset="0"/>
                <a:ea typeface="ＭＳ Ｐゴシック" pitchFamily="34" charset="-128"/>
              </a:rPr>
              <a:t> IV FPGA: ~1W per Floating-Point FFT Core</a:t>
            </a:r>
          </a:p>
          <a:p>
            <a:pPr algn="ctr"/>
            <a:r>
              <a:rPr lang="en-US" sz="2000" b="1" i="1" dirty="0" err="1" smtClean="0">
                <a:solidFill>
                  <a:schemeClr val="accent2"/>
                </a:solidFill>
                <a:latin typeface="Arial Black" pitchFamily="34" charset="0"/>
                <a:ea typeface="ＭＳ Ｐゴシック" pitchFamily="34" charset="-128"/>
              </a:rPr>
              <a:t>Stratix</a:t>
            </a:r>
            <a:r>
              <a:rPr lang="en-US" sz="2000" b="1" i="1" dirty="0" smtClean="0">
                <a:solidFill>
                  <a:schemeClr val="accent2"/>
                </a:solidFill>
                <a:latin typeface="Arial Black" pitchFamily="34" charset="0"/>
                <a:ea typeface="ＭＳ Ｐゴシック" pitchFamily="34" charset="-128"/>
              </a:rPr>
              <a:t> V FPGA will Have Half the Power of </a:t>
            </a:r>
            <a:br>
              <a:rPr lang="en-US" sz="2000" b="1" i="1" dirty="0" smtClean="0">
                <a:solidFill>
                  <a:schemeClr val="accent2"/>
                </a:solidFill>
                <a:latin typeface="Arial Black" pitchFamily="34" charset="0"/>
                <a:ea typeface="ＭＳ Ｐゴシック" pitchFamily="34" charset="-128"/>
              </a:rPr>
            </a:br>
            <a:r>
              <a:rPr lang="en-US" sz="2000" b="1" i="1" dirty="0" err="1" smtClean="0">
                <a:solidFill>
                  <a:schemeClr val="accent2"/>
                </a:solidFill>
                <a:latin typeface="Arial Black" pitchFamily="34" charset="0"/>
                <a:ea typeface="ＭＳ Ｐゴシック" pitchFamily="34" charset="-128"/>
              </a:rPr>
              <a:t>Stratix</a:t>
            </a:r>
            <a:r>
              <a:rPr lang="en-US" sz="2000" b="1" i="1" dirty="0" smtClean="0">
                <a:solidFill>
                  <a:schemeClr val="accent2"/>
                </a:solidFill>
                <a:latin typeface="Arial Black" pitchFamily="34" charset="0"/>
                <a:ea typeface="ＭＳ Ｐゴシック" pitchFamily="34" charset="-128"/>
              </a:rPr>
              <a:t> IV FPGA Implementation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5869"/>
                                        </p:tgtEl>
                                        <p:attrNameLst>
                                          <p:attrName>style.visibility</p:attrName>
                                        </p:attrNameLst>
                                      </p:cBhvr>
                                      <p:to>
                                        <p:strVal val="visible"/>
                                      </p:to>
                                    </p:set>
                                    <p:anim calcmode="lin" valueType="num">
                                      <p:cBhvr>
                                        <p:cTn id="7" dur="500" fill="hold"/>
                                        <p:tgtEl>
                                          <p:spTgt spid="185869"/>
                                        </p:tgtEl>
                                        <p:attrNameLst>
                                          <p:attrName>ppt_w</p:attrName>
                                        </p:attrNameLst>
                                      </p:cBhvr>
                                      <p:tavLst>
                                        <p:tav tm="0">
                                          <p:val>
                                            <p:fltVal val="0"/>
                                          </p:val>
                                        </p:tav>
                                        <p:tav tm="100000">
                                          <p:val>
                                            <p:strVal val="#ppt_w"/>
                                          </p:val>
                                        </p:tav>
                                      </p:tavLst>
                                    </p:anim>
                                    <p:anim calcmode="lin" valueType="num">
                                      <p:cBhvr>
                                        <p:cTn id="8" dur="500" fill="hold"/>
                                        <p:tgtEl>
                                          <p:spTgt spid="185869"/>
                                        </p:tgtEl>
                                        <p:attrNameLst>
                                          <p:attrName>ppt_h</p:attrName>
                                        </p:attrNameLst>
                                      </p:cBhvr>
                                      <p:tavLst>
                                        <p:tav tm="0">
                                          <p:val>
                                            <p:fltVal val="0"/>
                                          </p:val>
                                        </p:tav>
                                        <p:tav tm="100000">
                                          <p:val>
                                            <p:strVal val="#ppt_h"/>
                                          </p:val>
                                        </p:tav>
                                      </p:tavLst>
                                    </p:anim>
                                    <p:animEffect transition="in" filter="fade">
                                      <p:cBhvr>
                                        <p:cTn id="9" dur="500"/>
                                        <p:tgtEl>
                                          <p:spTgt spid="18586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pic>
        <p:nvPicPr>
          <p:cNvPr id="6" name="Picture 5" descr="Awards_winner.png"/>
          <p:cNvPicPr>
            <a:picLocks noChangeAspect="1"/>
          </p:cNvPicPr>
          <p:nvPr/>
        </p:nvPicPr>
        <p:blipFill>
          <a:blip r:embed="rId3" cstate="email">
            <a:clrChange>
              <a:clrFrom>
                <a:srgbClr val="FFFFFF"/>
              </a:clrFrom>
              <a:clrTo>
                <a:srgbClr val="FFFFFF">
                  <a:alpha val="0"/>
                </a:srgbClr>
              </a:clrTo>
            </a:clrChange>
          </a:blip>
          <a:stretch>
            <a:fillRect/>
          </a:stretch>
        </p:blipFill>
        <p:spPr>
          <a:xfrm>
            <a:off x="5877899" y="5455403"/>
            <a:ext cx="1313316" cy="1154624"/>
          </a:xfrm>
          <a:prstGeom prst="rect">
            <a:avLst/>
          </a:prstGeom>
        </p:spPr>
      </p:pic>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399" y="1250950"/>
            <a:ext cx="6579434" cy="1143000"/>
          </a:xfrm>
        </p:spPr>
        <p:txBody>
          <a:bodyPr/>
          <a:lstStyle/>
          <a:p>
            <a:r>
              <a:rPr lang="en-US" dirty="0" smtClean="0"/>
              <a:t>Variable-Precision DSP Architecture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718323F5-C679-4B93-98FC-13E2C1F39BD1}" type="slidenum">
              <a:rPr lang="en-US" sz="800"/>
              <a:pPr eaLnBrk="0" hangingPunct="0"/>
              <a:t>4</a:t>
            </a:fld>
            <a:endParaRPr lang="en-US" sz="800"/>
          </a:p>
        </p:txBody>
      </p:sp>
      <p:sp>
        <p:nvSpPr>
          <p:cNvPr id="5123" name="Rectangle 2"/>
          <p:cNvSpPr>
            <a:spLocks noGrp="1" noChangeArrowheads="1"/>
          </p:cNvSpPr>
          <p:nvPr>
            <p:ph type="title" idx="4294967295"/>
          </p:nvPr>
        </p:nvSpPr>
        <p:spPr>
          <a:xfrm>
            <a:off x="350838" y="273050"/>
            <a:ext cx="8793162" cy="914400"/>
          </a:xfrm>
        </p:spPr>
        <p:txBody>
          <a:bodyPr/>
          <a:lstStyle/>
          <a:p>
            <a:r>
              <a:rPr lang="en-US" sz="3100" smtClean="0"/>
              <a:t>Industry’s First Variable-Precision DSP Block</a:t>
            </a:r>
          </a:p>
        </p:txBody>
      </p:sp>
      <p:grpSp>
        <p:nvGrpSpPr>
          <p:cNvPr id="18" name="Group 17"/>
          <p:cNvGrpSpPr/>
          <p:nvPr/>
        </p:nvGrpSpPr>
        <p:grpSpPr>
          <a:xfrm>
            <a:off x="455613" y="512763"/>
            <a:ext cx="8286564" cy="5495925"/>
            <a:chOff x="455613" y="512763"/>
            <a:chExt cx="8286564" cy="5495925"/>
          </a:xfrm>
        </p:grpSpPr>
        <p:grpSp>
          <p:nvGrpSpPr>
            <p:cNvPr id="2" name="Group 18"/>
            <p:cNvGrpSpPr>
              <a:grpSpLocks/>
            </p:cNvGrpSpPr>
            <p:nvPr/>
          </p:nvGrpSpPr>
          <p:grpSpPr bwMode="auto">
            <a:xfrm>
              <a:off x="495300" y="512763"/>
              <a:ext cx="7966075" cy="5495925"/>
              <a:chOff x="495300" y="512763"/>
              <a:chExt cx="7966075" cy="5495925"/>
            </a:xfrm>
          </p:grpSpPr>
          <p:sp>
            <p:nvSpPr>
              <p:cNvPr id="13" name="Rectangle 12"/>
              <p:cNvSpPr/>
              <p:nvPr/>
            </p:nvSpPr>
            <p:spPr bwMode="auto">
              <a:xfrm>
                <a:off x="2093913" y="2251075"/>
                <a:ext cx="4848225" cy="2508250"/>
              </a:xfrm>
              <a:prstGeom prst="rect">
                <a:avLst/>
              </a:prstGeom>
              <a:gradFill>
                <a:gsLst>
                  <a:gs pos="0">
                    <a:schemeClr val="bg2">
                      <a:lumMod val="20000"/>
                      <a:lumOff val="80000"/>
                    </a:schemeClr>
                  </a:gs>
                  <a:gs pos="100000">
                    <a:schemeClr val="bg2">
                      <a:lumMod val="75000"/>
                    </a:schemeClr>
                  </a:gs>
                </a:gsLst>
                <a:lin ang="21594000" scaled="0"/>
              </a:gradFill>
              <a:ln w="9525" cap="flat" cmpd="sng" algn="ctr">
                <a:noFill/>
                <a:prstDash val="solid"/>
                <a:round/>
                <a:headEnd type="none" w="med" len="med"/>
                <a:tailEnd type="none" w="med" len="med"/>
              </a:ln>
              <a:effectLst/>
            </p:spPr>
            <p:txBody>
              <a:bodyPr/>
              <a:lstStyle/>
              <a:p>
                <a:pPr eaLnBrk="0" hangingPunct="0">
                  <a:defRPr/>
                </a:pPr>
                <a:endParaRPr lang="en-US">
                  <a:solidFill>
                    <a:srgbClr val="000000"/>
                  </a:solidFill>
                  <a:latin typeface="Arial" charset="0"/>
                </a:endParaRPr>
              </a:p>
            </p:txBody>
          </p:sp>
          <p:grpSp>
            <p:nvGrpSpPr>
              <p:cNvPr id="3" name="Group 17"/>
              <p:cNvGrpSpPr>
                <a:grpSpLocks/>
              </p:cNvGrpSpPr>
              <p:nvPr/>
            </p:nvGrpSpPr>
            <p:grpSpPr bwMode="auto">
              <a:xfrm>
                <a:off x="495300" y="512763"/>
                <a:ext cx="7966075" cy="5495925"/>
                <a:chOff x="495300" y="512763"/>
                <a:chExt cx="7966075" cy="5495925"/>
              </a:xfrm>
            </p:grpSpPr>
            <p:pic>
              <p:nvPicPr>
                <p:cNvPr id="5135" name="Picture 6" descr="2232.png"/>
                <p:cNvPicPr>
                  <a:picLocks noChangeAspect="1"/>
                </p:cNvPicPr>
                <p:nvPr/>
              </p:nvPicPr>
              <p:blipFill>
                <a:blip r:embed="rId3" cstate="email"/>
                <a:srcRect/>
                <a:stretch>
                  <a:fillRect/>
                </a:stretch>
              </p:blipFill>
              <p:spPr bwMode="auto">
                <a:xfrm>
                  <a:off x="495300" y="512763"/>
                  <a:ext cx="7966075" cy="4800600"/>
                </a:xfrm>
                <a:prstGeom prst="rect">
                  <a:avLst/>
                </a:prstGeom>
                <a:noFill/>
                <a:ln w="9525">
                  <a:noFill/>
                  <a:miter lim="800000"/>
                  <a:headEnd/>
                  <a:tailEnd/>
                </a:ln>
              </p:spPr>
            </p:pic>
            <p:pic>
              <p:nvPicPr>
                <p:cNvPr id="5136" name="Picture 13" descr="test.png"/>
                <p:cNvPicPr>
                  <a:picLocks noChangeAspect="1"/>
                </p:cNvPicPr>
                <p:nvPr/>
              </p:nvPicPr>
              <p:blipFill>
                <a:blip r:embed="rId4" cstate="email"/>
                <a:srcRect/>
                <a:stretch>
                  <a:fillRect/>
                </a:stretch>
              </p:blipFill>
              <p:spPr bwMode="auto">
                <a:xfrm>
                  <a:off x="2233613" y="2466975"/>
                  <a:ext cx="4432300" cy="2727325"/>
                </a:xfrm>
                <a:prstGeom prst="rect">
                  <a:avLst/>
                </a:prstGeom>
                <a:noFill/>
                <a:ln w="9525">
                  <a:noFill/>
                  <a:miter lim="800000"/>
                  <a:headEnd/>
                  <a:tailEnd/>
                </a:ln>
              </p:spPr>
            </p:pic>
            <p:pic>
              <p:nvPicPr>
                <p:cNvPr id="5137" name="Picture 8" descr="circle.png"/>
                <p:cNvPicPr>
                  <a:picLocks noChangeAspect="1"/>
                </p:cNvPicPr>
                <p:nvPr/>
              </p:nvPicPr>
              <p:blipFill>
                <a:blip r:embed="rId5" cstate="email"/>
                <a:srcRect/>
                <a:stretch>
                  <a:fillRect/>
                </a:stretch>
              </p:blipFill>
              <p:spPr bwMode="auto">
                <a:xfrm>
                  <a:off x="2622550" y="2851150"/>
                  <a:ext cx="3703638" cy="3157538"/>
                </a:xfrm>
                <a:prstGeom prst="rect">
                  <a:avLst/>
                </a:prstGeom>
                <a:noFill/>
                <a:ln w="9525">
                  <a:noFill/>
                  <a:miter lim="800000"/>
                  <a:headEnd/>
                  <a:tailEnd/>
                </a:ln>
              </p:spPr>
            </p:pic>
          </p:grpSp>
        </p:grpSp>
        <p:pic>
          <p:nvPicPr>
            <p:cNvPr id="20483" name="Picture 3"/>
            <p:cNvPicPr>
              <a:picLocks noChangeAspect="1" noChangeArrowheads="1"/>
            </p:cNvPicPr>
            <p:nvPr/>
          </p:nvPicPr>
          <p:blipFill>
            <a:blip r:embed="rId6" cstate="email"/>
            <a:srcRect/>
            <a:stretch>
              <a:fillRect/>
            </a:stretch>
          </p:blipFill>
          <p:spPr bwMode="auto">
            <a:xfrm>
              <a:off x="3582988" y="3830638"/>
              <a:ext cx="1890712" cy="1136650"/>
            </a:xfrm>
            <a:prstGeom prst="rect">
              <a:avLst/>
            </a:prstGeom>
            <a:noFill/>
            <a:ln w="9525">
              <a:noFill/>
              <a:miter lim="800000"/>
              <a:headEnd/>
              <a:tailEnd/>
            </a:ln>
          </p:spPr>
        </p:pic>
        <p:sp>
          <p:nvSpPr>
            <p:cNvPr id="11" name="Up Arrow 10"/>
            <p:cNvSpPr/>
            <p:nvPr/>
          </p:nvSpPr>
          <p:spPr bwMode="auto">
            <a:xfrm rot="16200000">
              <a:off x="3735388" y="4135437"/>
              <a:ext cx="241300" cy="1336675"/>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12" name="Up Arrow 11"/>
            <p:cNvSpPr/>
            <p:nvPr/>
          </p:nvSpPr>
          <p:spPr bwMode="auto">
            <a:xfrm rot="18128632">
              <a:off x="3808504" y="3768999"/>
              <a:ext cx="285750" cy="1335088"/>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14" name="Up Arrow 13"/>
            <p:cNvSpPr/>
            <p:nvPr/>
          </p:nvSpPr>
          <p:spPr bwMode="auto">
            <a:xfrm rot="20102822">
              <a:off x="4108450" y="3515793"/>
              <a:ext cx="282575" cy="1336675"/>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15" name="Up Arrow 14"/>
            <p:cNvSpPr/>
            <p:nvPr/>
          </p:nvSpPr>
          <p:spPr bwMode="auto">
            <a:xfrm rot="854486">
              <a:off x="4533900" y="3532890"/>
              <a:ext cx="271463" cy="1336675"/>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16" name="Up Arrow 15"/>
            <p:cNvSpPr/>
            <p:nvPr/>
          </p:nvSpPr>
          <p:spPr bwMode="auto">
            <a:xfrm rot="2812160">
              <a:off x="4848225" y="3689793"/>
              <a:ext cx="239713" cy="1335087"/>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17" name="Up Arrow 16"/>
            <p:cNvSpPr/>
            <p:nvPr/>
          </p:nvSpPr>
          <p:spPr bwMode="auto">
            <a:xfrm rot="5400000">
              <a:off x="5064125" y="4127500"/>
              <a:ext cx="269875" cy="1336675"/>
            </a:xfrm>
            <a:prstGeom prst="upArrow">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20" name="Text Box 24"/>
            <p:cNvSpPr txBox="1">
              <a:spLocks noChangeArrowheads="1"/>
            </p:cNvSpPr>
            <p:nvPr/>
          </p:nvSpPr>
          <p:spPr bwMode="auto">
            <a:xfrm>
              <a:off x="455613" y="5376863"/>
              <a:ext cx="8286564" cy="461665"/>
            </a:xfrm>
            <a:prstGeom prst="rect">
              <a:avLst/>
            </a:prstGeom>
            <a:noFill/>
            <a:ln w="9525">
              <a:noFill/>
              <a:miter lim="800000"/>
              <a:headEnd/>
              <a:tailEnd/>
            </a:ln>
          </p:spPr>
          <p:txBody>
            <a:bodyPr wrap="none">
              <a:spAutoFit/>
            </a:bodyPr>
            <a:lstStyle/>
            <a:p>
              <a:pPr eaLnBrk="0" hangingPunct="0">
                <a:defRPr/>
              </a:pPr>
              <a:r>
                <a:rPr lang="en-US" sz="2400" b="1" i="1" dirty="0">
                  <a:solidFill>
                    <a:schemeClr val="accent4"/>
                  </a:solidFill>
                  <a:latin typeface="Arial Black" pitchFamily="34" charset="0"/>
                </a:rPr>
                <a:t>Set the </a:t>
              </a:r>
              <a:r>
                <a:rPr lang="en-US" sz="2400" b="1" i="1" dirty="0" smtClean="0">
                  <a:solidFill>
                    <a:schemeClr val="accent4"/>
                  </a:solidFill>
                  <a:latin typeface="Arial Black" pitchFamily="34" charset="0"/>
                </a:rPr>
                <a:t>Precision Dial </a:t>
              </a:r>
              <a:r>
                <a:rPr lang="en-US" sz="2400" b="1" i="1" dirty="0">
                  <a:solidFill>
                    <a:schemeClr val="accent4"/>
                  </a:solidFill>
                  <a:latin typeface="Arial Black" pitchFamily="34" charset="0"/>
                </a:rPr>
                <a:t>to </a:t>
              </a:r>
              <a:r>
                <a:rPr lang="en-US" sz="2400" b="1" i="1" dirty="0" smtClean="0">
                  <a:solidFill>
                    <a:schemeClr val="accent4"/>
                  </a:solidFill>
                  <a:latin typeface="Arial Black" pitchFamily="34" charset="0"/>
                </a:rPr>
                <a:t>Match </a:t>
              </a:r>
              <a:r>
                <a:rPr lang="en-US" sz="2400" b="1" i="1" dirty="0">
                  <a:solidFill>
                    <a:schemeClr val="accent4"/>
                  </a:solidFill>
                  <a:latin typeface="Arial Black" pitchFamily="34" charset="0"/>
                </a:rPr>
                <a:t>Y</a:t>
              </a:r>
              <a:r>
                <a:rPr lang="en-US" sz="2400" b="1" i="1" dirty="0" smtClean="0">
                  <a:solidFill>
                    <a:schemeClr val="accent4"/>
                  </a:solidFill>
                  <a:latin typeface="Arial Black" pitchFamily="34" charset="0"/>
                </a:rPr>
                <a:t>our </a:t>
              </a:r>
              <a:r>
                <a:rPr lang="en-US" sz="2400" b="1" i="1" dirty="0">
                  <a:solidFill>
                    <a:schemeClr val="accent4"/>
                  </a:solidFill>
                  <a:latin typeface="Arial Black" pitchFamily="34" charset="0"/>
                </a:rPr>
                <a:t>A</a:t>
              </a:r>
              <a:r>
                <a:rPr lang="en-US" sz="2400" b="1" i="1" dirty="0" smtClean="0">
                  <a:solidFill>
                    <a:schemeClr val="accent4"/>
                  </a:solidFill>
                  <a:latin typeface="Arial Black" pitchFamily="34" charset="0"/>
                </a:rPr>
                <a:t>pplication</a:t>
              </a:r>
              <a:endParaRPr lang="en-US" sz="2400" b="1" i="1" dirty="0">
                <a:solidFill>
                  <a:schemeClr val="accent4"/>
                </a:solidFill>
                <a:latin typeface="Arial Black"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838" y="182738"/>
            <a:ext cx="8577262" cy="914400"/>
          </a:xfrm>
        </p:spPr>
        <p:txBody>
          <a:bodyPr/>
          <a:lstStyle/>
          <a:p>
            <a:r>
              <a:rPr lang="en-US" dirty="0" smtClean="0"/>
              <a:t>Variable-Precision DSP Block</a:t>
            </a:r>
          </a:p>
        </p:txBody>
      </p:sp>
      <p:sp>
        <p:nvSpPr>
          <p:cNvPr id="8195" name="Slide Number Placeholder 3"/>
          <p:cNvSpPr>
            <a:spLocks noGrp="1"/>
          </p:cNvSpPr>
          <p:nvPr>
            <p:ph type="sldNum" sz="quarter" idx="10"/>
          </p:nvPr>
        </p:nvSpPr>
        <p:spPr>
          <a:noFill/>
        </p:spPr>
        <p:txBody>
          <a:bodyPr/>
          <a:lstStyle/>
          <a:p>
            <a:fld id="{0ED2DAEC-0FD9-47CA-BEAA-EC73EDD22F74}" type="slidenum">
              <a:rPr lang="en-US" smtClean="0">
                <a:latin typeface="Arial" pitchFamily="34" charset="0"/>
              </a:rPr>
              <a:pPr/>
              <a:t>5</a:t>
            </a:fld>
            <a:endParaRPr lang="en-US" smtClean="0">
              <a:latin typeface="Arial" pitchFamily="34" charset="0"/>
            </a:endParaRPr>
          </a:p>
        </p:txBody>
      </p:sp>
      <p:pic>
        <p:nvPicPr>
          <p:cNvPr id="8196" name="Picture 7"/>
          <p:cNvPicPr>
            <a:picLocks noChangeAspect="1" noChangeArrowheads="1"/>
          </p:cNvPicPr>
          <p:nvPr/>
        </p:nvPicPr>
        <p:blipFill>
          <a:blip r:embed="rId3" cstate="email"/>
          <a:srcRect/>
          <a:stretch>
            <a:fillRect/>
          </a:stretch>
        </p:blipFill>
        <p:spPr bwMode="auto">
          <a:xfrm>
            <a:off x="1416050" y="4090460"/>
            <a:ext cx="6040438" cy="1893888"/>
          </a:xfrm>
          <a:prstGeom prst="rect">
            <a:avLst/>
          </a:prstGeom>
          <a:noFill/>
          <a:ln w="9525">
            <a:noFill/>
            <a:miter lim="800000"/>
            <a:headEnd/>
            <a:tailEnd/>
          </a:ln>
        </p:spPr>
      </p:pic>
      <p:pic>
        <p:nvPicPr>
          <p:cNvPr id="8197" name="Picture 8"/>
          <p:cNvPicPr>
            <a:picLocks noChangeAspect="1" noChangeArrowheads="1"/>
          </p:cNvPicPr>
          <p:nvPr/>
        </p:nvPicPr>
        <p:blipFill>
          <a:blip r:embed="rId4" cstate="email"/>
          <a:srcRect/>
          <a:stretch>
            <a:fillRect/>
          </a:stretch>
        </p:blipFill>
        <p:spPr bwMode="auto">
          <a:xfrm>
            <a:off x="1397000" y="1347260"/>
            <a:ext cx="6040438" cy="1892300"/>
          </a:xfrm>
          <a:prstGeom prst="rect">
            <a:avLst/>
          </a:prstGeom>
          <a:noFill/>
          <a:ln w="9525">
            <a:noFill/>
            <a:miter lim="800000"/>
            <a:headEnd/>
            <a:tailEnd/>
          </a:ln>
        </p:spPr>
      </p:pic>
      <p:sp>
        <p:nvSpPr>
          <p:cNvPr id="8198" name="Text Box 5"/>
          <p:cNvSpPr txBox="1">
            <a:spLocks noChangeArrowheads="1"/>
          </p:cNvSpPr>
          <p:nvPr/>
        </p:nvSpPr>
        <p:spPr bwMode="auto">
          <a:xfrm>
            <a:off x="7219950" y="1493487"/>
            <a:ext cx="1393825" cy="831850"/>
          </a:xfrm>
          <a:prstGeom prst="rect">
            <a:avLst/>
          </a:prstGeom>
          <a:noFill/>
          <a:ln w="9525">
            <a:noFill/>
            <a:miter lim="800000"/>
            <a:headEnd/>
            <a:tailEnd/>
          </a:ln>
        </p:spPr>
        <p:txBody>
          <a:bodyPr>
            <a:spAutoFit/>
          </a:bodyPr>
          <a:lstStyle/>
          <a:p>
            <a:pPr algn="ctr" eaLnBrk="0" hangingPunct="0"/>
            <a:r>
              <a:rPr lang="en-US" sz="1600" b="1" dirty="0" smtClean="0">
                <a:cs typeface="Arial" pitchFamily="34" charset="0"/>
              </a:rPr>
              <a:t>18-Bit </a:t>
            </a:r>
            <a:r>
              <a:rPr lang="en-US" sz="1600" b="1" dirty="0">
                <a:cs typeface="Arial" pitchFamily="34" charset="0"/>
              </a:rPr>
              <a:t>Precision Mode</a:t>
            </a:r>
          </a:p>
        </p:txBody>
      </p:sp>
      <p:sp>
        <p:nvSpPr>
          <p:cNvPr id="8199" name="Text Box 7"/>
          <p:cNvSpPr txBox="1">
            <a:spLocks noChangeArrowheads="1"/>
          </p:cNvSpPr>
          <p:nvPr/>
        </p:nvSpPr>
        <p:spPr bwMode="auto">
          <a:xfrm>
            <a:off x="7245350" y="4256090"/>
            <a:ext cx="1411288" cy="830262"/>
          </a:xfrm>
          <a:prstGeom prst="rect">
            <a:avLst/>
          </a:prstGeom>
          <a:noFill/>
          <a:ln w="9525">
            <a:noFill/>
            <a:miter lim="800000"/>
            <a:headEnd/>
            <a:tailEnd/>
          </a:ln>
        </p:spPr>
        <p:txBody>
          <a:bodyPr>
            <a:spAutoFit/>
          </a:bodyPr>
          <a:lstStyle/>
          <a:p>
            <a:pPr algn="ctr" eaLnBrk="0" hangingPunct="0"/>
            <a:r>
              <a:rPr lang="en-US" sz="1600" b="1" dirty="0" smtClean="0">
                <a:cs typeface="Arial" pitchFamily="34" charset="0"/>
              </a:rPr>
              <a:t>High-Precision </a:t>
            </a:r>
            <a:r>
              <a:rPr lang="en-US" sz="1600" b="1" dirty="0">
                <a:cs typeface="Arial" pitchFamily="34" charset="0"/>
              </a:rPr>
              <a:t>Mode</a:t>
            </a:r>
          </a:p>
        </p:txBody>
      </p:sp>
      <p:sp>
        <p:nvSpPr>
          <p:cNvPr id="8" name="TextBox 7"/>
          <p:cNvSpPr txBox="1"/>
          <p:nvPr/>
        </p:nvSpPr>
        <p:spPr>
          <a:xfrm>
            <a:off x="334963" y="3185585"/>
            <a:ext cx="1149350" cy="522288"/>
          </a:xfrm>
          <a:prstGeom prst="rect">
            <a:avLst/>
          </a:prstGeom>
          <a:noFill/>
          <a:ln>
            <a:noFill/>
          </a:ln>
        </p:spPr>
        <p:txBody>
          <a:bodyPr>
            <a:spAutoFit/>
          </a:bodyPr>
          <a:lstStyle/>
          <a:p>
            <a:pPr eaLnBrk="0" hangingPunct="0">
              <a:defRPr/>
            </a:pPr>
            <a:r>
              <a:rPr lang="en-US" sz="1400" b="1" dirty="0" smtClean="0">
                <a:solidFill>
                  <a:schemeClr val="tx2">
                    <a:lumMod val="75000"/>
                  </a:schemeClr>
                </a:solidFill>
                <a:latin typeface="Arial" charset="0"/>
              </a:rPr>
              <a:t>Built-In     </a:t>
            </a:r>
            <a:r>
              <a:rPr lang="en-US" sz="1400" b="1" dirty="0">
                <a:solidFill>
                  <a:schemeClr val="tx2">
                    <a:lumMod val="75000"/>
                  </a:schemeClr>
                </a:solidFill>
                <a:latin typeface="Arial" charset="0"/>
              </a:rPr>
              <a:t>Pre-Adders</a:t>
            </a:r>
          </a:p>
        </p:txBody>
      </p:sp>
      <p:grpSp>
        <p:nvGrpSpPr>
          <p:cNvPr id="2" name="Group 80"/>
          <p:cNvGrpSpPr>
            <a:grpSpLocks/>
          </p:cNvGrpSpPr>
          <p:nvPr/>
        </p:nvGrpSpPr>
        <p:grpSpPr bwMode="auto">
          <a:xfrm>
            <a:off x="1484312" y="2088109"/>
            <a:ext cx="855662" cy="3422635"/>
            <a:chOff x="1484670" y="1919435"/>
            <a:chExt cx="855406" cy="3421606"/>
          </a:xfrm>
        </p:grpSpPr>
        <p:cxnSp>
          <p:nvCxnSpPr>
            <p:cNvPr id="9" name="Straight Arrow Connector 8"/>
            <p:cNvCxnSpPr>
              <a:stCxn id="8" idx="3"/>
            </p:cNvCxnSpPr>
            <p:nvPr/>
          </p:nvCxnSpPr>
          <p:spPr bwMode="auto">
            <a:xfrm flipV="1">
              <a:off x="1484670" y="1919435"/>
              <a:ext cx="796686" cy="1526716"/>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10" name="Straight Arrow Connector 9"/>
            <p:cNvCxnSpPr>
              <a:stCxn id="8" idx="3"/>
            </p:cNvCxnSpPr>
            <p:nvPr/>
          </p:nvCxnSpPr>
          <p:spPr bwMode="auto">
            <a:xfrm flipV="1">
              <a:off x="1484670" y="2793870"/>
              <a:ext cx="836361" cy="652266"/>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11" name="Straight Arrow Connector 10"/>
            <p:cNvCxnSpPr>
              <a:stCxn id="8" idx="3"/>
            </p:cNvCxnSpPr>
            <p:nvPr/>
          </p:nvCxnSpPr>
          <p:spPr bwMode="auto">
            <a:xfrm>
              <a:off x="1484670" y="3446136"/>
              <a:ext cx="855406" cy="1894905"/>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grpSp>
      <p:sp>
        <p:nvSpPr>
          <p:cNvPr id="12" name="TextBox 11"/>
          <p:cNvSpPr txBox="1"/>
          <p:nvPr/>
        </p:nvSpPr>
        <p:spPr>
          <a:xfrm>
            <a:off x="4781550" y="3376085"/>
            <a:ext cx="1757363" cy="738664"/>
          </a:xfrm>
          <a:prstGeom prst="rect">
            <a:avLst/>
          </a:prstGeom>
          <a:noFill/>
          <a:ln>
            <a:noFill/>
          </a:ln>
        </p:spPr>
        <p:txBody>
          <a:bodyPr>
            <a:spAutoFit/>
          </a:bodyPr>
          <a:lstStyle/>
          <a:p>
            <a:pPr eaLnBrk="0" hangingPunct="0">
              <a:defRPr/>
            </a:pPr>
            <a:r>
              <a:rPr lang="en-US" sz="1400" b="1" dirty="0">
                <a:solidFill>
                  <a:schemeClr val="tx2">
                    <a:lumMod val="75000"/>
                  </a:schemeClr>
                </a:solidFill>
                <a:latin typeface="Arial" charset="0"/>
              </a:rPr>
              <a:t>Dual 18x18  </a:t>
            </a:r>
            <a:r>
              <a:rPr lang="en-US" sz="1400" b="1" dirty="0" smtClean="0">
                <a:solidFill>
                  <a:schemeClr val="tx2">
                    <a:lumMod val="75000"/>
                  </a:schemeClr>
                </a:solidFill>
                <a:latin typeface="Arial" charset="0"/>
              </a:rPr>
              <a:t>or </a:t>
            </a:r>
            <a:r>
              <a:rPr lang="en-US" sz="1400" b="1" dirty="0">
                <a:solidFill>
                  <a:schemeClr val="tx2">
                    <a:lumMod val="75000"/>
                  </a:schemeClr>
                </a:solidFill>
                <a:latin typeface="Arial" charset="0"/>
              </a:rPr>
              <a:t>One 27x27 / </a:t>
            </a:r>
            <a:r>
              <a:rPr lang="en-US" sz="1400" b="1" dirty="0" smtClean="0">
                <a:solidFill>
                  <a:schemeClr val="tx2">
                    <a:lumMod val="75000"/>
                  </a:schemeClr>
                </a:solidFill>
                <a:latin typeface="Arial" charset="0"/>
              </a:rPr>
              <a:t>18x36</a:t>
            </a:r>
          </a:p>
          <a:p>
            <a:pPr eaLnBrk="0" hangingPunct="0">
              <a:defRPr/>
            </a:pPr>
            <a:r>
              <a:rPr lang="en-US" sz="1400" b="1" dirty="0" smtClean="0">
                <a:solidFill>
                  <a:schemeClr val="tx2">
                    <a:lumMod val="75000"/>
                  </a:schemeClr>
                </a:solidFill>
                <a:latin typeface="Arial" charset="0"/>
              </a:rPr>
              <a:t>Multipliers</a:t>
            </a:r>
            <a:endParaRPr lang="en-US" sz="1400" b="1" dirty="0">
              <a:solidFill>
                <a:schemeClr val="tx2">
                  <a:lumMod val="75000"/>
                </a:schemeClr>
              </a:solidFill>
              <a:latin typeface="Arial" charset="0"/>
            </a:endParaRPr>
          </a:p>
        </p:txBody>
      </p:sp>
      <p:grpSp>
        <p:nvGrpSpPr>
          <p:cNvPr id="3" name="Group 82"/>
          <p:cNvGrpSpPr>
            <a:grpSpLocks/>
          </p:cNvGrpSpPr>
          <p:nvPr/>
        </p:nvGrpSpPr>
        <p:grpSpPr bwMode="auto">
          <a:xfrm>
            <a:off x="3849688" y="2015071"/>
            <a:ext cx="931862" cy="3013073"/>
            <a:chOff x="3849333" y="1845778"/>
            <a:chExt cx="932275" cy="3013574"/>
          </a:xfrm>
        </p:grpSpPr>
        <p:cxnSp>
          <p:nvCxnSpPr>
            <p:cNvPr id="13" name="Straight Arrow Connector 12"/>
            <p:cNvCxnSpPr>
              <a:stCxn id="12" idx="1"/>
            </p:cNvCxnSpPr>
            <p:nvPr/>
          </p:nvCxnSpPr>
          <p:spPr bwMode="auto">
            <a:xfrm rot="10800000">
              <a:off x="3849333" y="1845778"/>
              <a:ext cx="932275" cy="1899998"/>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16" name="Straight Arrow Connector 15"/>
            <p:cNvCxnSpPr/>
            <p:nvPr/>
          </p:nvCxnSpPr>
          <p:spPr bwMode="auto">
            <a:xfrm rot="16200000" flipV="1">
              <a:off x="3884315" y="2879911"/>
              <a:ext cx="938368" cy="820925"/>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19" name="Straight Arrow Connector 18"/>
            <p:cNvCxnSpPr>
              <a:stCxn id="12" idx="1"/>
            </p:cNvCxnSpPr>
            <p:nvPr/>
          </p:nvCxnSpPr>
          <p:spPr bwMode="auto">
            <a:xfrm rot="10800000" flipV="1">
              <a:off x="4119329" y="3745774"/>
              <a:ext cx="662279" cy="1113578"/>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grpSp>
      <p:sp>
        <p:nvSpPr>
          <p:cNvPr id="27" name="TextBox 26"/>
          <p:cNvSpPr txBox="1"/>
          <p:nvPr/>
        </p:nvSpPr>
        <p:spPr>
          <a:xfrm>
            <a:off x="2962451" y="3323168"/>
            <a:ext cx="1507949" cy="738664"/>
          </a:xfrm>
          <a:prstGeom prst="rect">
            <a:avLst/>
          </a:prstGeom>
          <a:noFill/>
          <a:ln>
            <a:noFill/>
          </a:ln>
        </p:spPr>
        <p:txBody>
          <a:bodyPr wrap="square">
            <a:spAutoFit/>
          </a:bodyPr>
          <a:lstStyle/>
          <a:p>
            <a:pPr eaLnBrk="0" hangingPunct="0">
              <a:defRPr/>
            </a:pPr>
            <a:r>
              <a:rPr lang="en-US" sz="1400" b="1" dirty="0" smtClean="0">
                <a:solidFill>
                  <a:schemeClr val="tx2">
                    <a:lumMod val="75000"/>
                  </a:schemeClr>
                </a:solidFill>
                <a:latin typeface="Arial" charset="0"/>
              </a:rPr>
              <a:t>Built-In  </a:t>
            </a:r>
            <a:br>
              <a:rPr lang="en-US" sz="1400" b="1" dirty="0" smtClean="0">
                <a:solidFill>
                  <a:schemeClr val="tx2">
                    <a:lumMod val="75000"/>
                  </a:schemeClr>
                </a:solidFill>
                <a:latin typeface="Arial" charset="0"/>
              </a:rPr>
            </a:br>
            <a:r>
              <a:rPr lang="en-US" sz="1400" b="1" dirty="0" smtClean="0">
                <a:solidFill>
                  <a:schemeClr val="tx2">
                    <a:lumMod val="75000"/>
                  </a:schemeClr>
                </a:solidFill>
                <a:latin typeface="Arial" charset="0"/>
              </a:rPr>
              <a:t>Coefficient Register Banks</a:t>
            </a:r>
            <a:endParaRPr lang="en-US" sz="1400" b="1" dirty="0">
              <a:solidFill>
                <a:schemeClr val="tx2">
                  <a:lumMod val="75000"/>
                </a:schemeClr>
              </a:solidFill>
              <a:latin typeface="Arial" charset="0"/>
            </a:endParaRPr>
          </a:p>
        </p:txBody>
      </p:sp>
      <p:grpSp>
        <p:nvGrpSpPr>
          <p:cNvPr id="4" name="Group 81"/>
          <p:cNvGrpSpPr>
            <a:grpSpLocks/>
          </p:cNvGrpSpPr>
          <p:nvPr/>
        </p:nvGrpSpPr>
        <p:grpSpPr bwMode="auto">
          <a:xfrm>
            <a:off x="2468747" y="2157984"/>
            <a:ext cx="493705" cy="2493407"/>
            <a:chOff x="2469362" y="2160880"/>
            <a:chExt cx="493363" cy="2320434"/>
          </a:xfrm>
        </p:grpSpPr>
        <p:cxnSp>
          <p:nvCxnSpPr>
            <p:cNvPr id="30" name="Straight Arrow Connector 29"/>
            <p:cNvCxnSpPr>
              <a:stCxn id="27" idx="1"/>
            </p:cNvCxnSpPr>
            <p:nvPr/>
          </p:nvCxnSpPr>
          <p:spPr bwMode="auto">
            <a:xfrm rot="10800000">
              <a:off x="2469362" y="2425935"/>
              <a:ext cx="493361" cy="1265985"/>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32" name="Straight Arrow Connector 31"/>
            <p:cNvCxnSpPr>
              <a:stCxn id="27" idx="1"/>
            </p:cNvCxnSpPr>
            <p:nvPr/>
          </p:nvCxnSpPr>
          <p:spPr bwMode="auto">
            <a:xfrm rot="10800000">
              <a:off x="2567718" y="2160880"/>
              <a:ext cx="395005" cy="1531040"/>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48" name="Straight Arrow Connector 47"/>
            <p:cNvCxnSpPr>
              <a:stCxn id="27" idx="1"/>
            </p:cNvCxnSpPr>
            <p:nvPr/>
          </p:nvCxnSpPr>
          <p:spPr bwMode="auto">
            <a:xfrm rot="10800000" flipV="1">
              <a:off x="2696219" y="3691934"/>
              <a:ext cx="266506" cy="789380"/>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grpSp>
      <p:sp>
        <p:nvSpPr>
          <p:cNvPr id="63" name="TextBox 62"/>
          <p:cNvSpPr txBox="1"/>
          <p:nvPr/>
        </p:nvSpPr>
        <p:spPr>
          <a:xfrm>
            <a:off x="7075488" y="3247498"/>
            <a:ext cx="1869166" cy="523220"/>
          </a:xfrm>
          <a:prstGeom prst="rect">
            <a:avLst/>
          </a:prstGeom>
          <a:noFill/>
          <a:ln>
            <a:noFill/>
          </a:ln>
        </p:spPr>
        <p:txBody>
          <a:bodyPr wrap="none">
            <a:spAutoFit/>
          </a:bodyPr>
          <a:lstStyle/>
          <a:p>
            <a:pPr eaLnBrk="0" hangingPunct="0">
              <a:defRPr/>
            </a:pPr>
            <a:r>
              <a:rPr lang="en-US" sz="1400" b="1" dirty="0" smtClean="0">
                <a:solidFill>
                  <a:schemeClr val="tx2">
                    <a:lumMod val="75000"/>
                  </a:schemeClr>
                </a:solidFill>
                <a:latin typeface="Arial" charset="0"/>
              </a:rPr>
              <a:t>64-Bit Accumulator </a:t>
            </a:r>
            <a:endParaRPr lang="en-US" sz="1400" b="1" dirty="0">
              <a:solidFill>
                <a:schemeClr val="tx2">
                  <a:lumMod val="75000"/>
                </a:schemeClr>
              </a:solidFill>
              <a:latin typeface="Arial" charset="0"/>
            </a:endParaRPr>
          </a:p>
          <a:p>
            <a:pPr eaLnBrk="0" hangingPunct="0">
              <a:defRPr/>
            </a:pPr>
            <a:r>
              <a:rPr lang="en-US" sz="1400" b="1" dirty="0" smtClean="0">
                <a:solidFill>
                  <a:schemeClr val="tx2">
                    <a:lumMod val="75000"/>
                  </a:schemeClr>
                </a:solidFill>
                <a:latin typeface="Arial" charset="0"/>
              </a:rPr>
              <a:t>and </a:t>
            </a:r>
            <a:r>
              <a:rPr lang="en-US" sz="1400" b="1" dirty="0">
                <a:solidFill>
                  <a:schemeClr val="tx2">
                    <a:lumMod val="75000"/>
                  </a:schemeClr>
                </a:solidFill>
                <a:latin typeface="Arial" charset="0"/>
              </a:rPr>
              <a:t>Cascade </a:t>
            </a:r>
            <a:r>
              <a:rPr lang="en-US" sz="1400" b="1" dirty="0" smtClean="0">
                <a:solidFill>
                  <a:schemeClr val="tx2">
                    <a:lumMod val="75000"/>
                  </a:schemeClr>
                </a:solidFill>
                <a:latin typeface="Arial" charset="0"/>
              </a:rPr>
              <a:t>Bus</a:t>
            </a:r>
            <a:endParaRPr lang="en-US" sz="1400" b="1" dirty="0">
              <a:solidFill>
                <a:schemeClr val="tx2">
                  <a:lumMod val="75000"/>
                </a:schemeClr>
              </a:solidFill>
              <a:latin typeface="Arial" charset="0"/>
            </a:endParaRPr>
          </a:p>
        </p:txBody>
      </p:sp>
      <p:grpSp>
        <p:nvGrpSpPr>
          <p:cNvPr id="5" name="Group 83"/>
          <p:cNvGrpSpPr>
            <a:grpSpLocks/>
          </p:cNvGrpSpPr>
          <p:nvPr/>
        </p:nvGrpSpPr>
        <p:grpSpPr bwMode="auto">
          <a:xfrm>
            <a:off x="5378449" y="2708817"/>
            <a:ext cx="1697041" cy="3440102"/>
            <a:chOff x="5378245" y="2538979"/>
            <a:chExt cx="1697728" cy="3441280"/>
          </a:xfrm>
        </p:grpSpPr>
        <p:cxnSp>
          <p:nvCxnSpPr>
            <p:cNvPr id="64" name="Straight Arrow Connector 63"/>
            <p:cNvCxnSpPr>
              <a:stCxn id="63" idx="1"/>
            </p:cNvCxnSpPr>
            <p:nvPr/>
          </p:nvCxnSpPr>
          <p:spPr bwMode="auto">
            <a:xfrm rot="10800000">
              <a:off x="5948392" y="2588208"/>
              <a:ext cx="1127581" cy="920730"/>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67" name="Straight Arrow Connector 66"/>
            <p:cNvCxnSpPr>
              <a:stCxn id="63" idx="1"/>
            </p:cNvCxnSpPr>
            <p:nvPr/>
          </p:nvCxnSpPr>
          <p:spPr bwMode="auto">
            <a:xfrm rot="10800000">
              <a:off x="5378245" y="2538979"/>
              <a:ext cx="1697725" cy="969959"/>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70" name="Straight Arrow Connector 69"/>
            <p:cNvCxnSpPr>
              <a:stCxn id="63" idx="1"/>
            </p:cNvCxnSpPr>
            <p:nvPr/>
          </p:nvCxnSpPr>
          <p:spPr bwMode="auto">
            <a:xfrm rot="10800000" flipV="1">
              <a:off x="5870571" y="3508937"/>
              <a:ext cx="1205400" cy="613312"/>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cxnSp>
          <p:nvCxnSpPr>
            <p:cNvPr id="74" name="Straight Arrow Connector 73"/>
            <p:cNvCxnSpPr>
              <a:stCxn id="63" idx="1"/>
            </p:cNvCxnSpPr>
            <p:nvPr/>
          </p:nvCxnSpPr>
          <p:spPr bwMode="auto">
            <a:xfrm rot="10800000" flipV="1">
              <a:off x="5849924" y="3508937"/>
              <a:ext cx="1226046" cy="2471322"/>
            </a:xfrm>
            <a:prstGeom prst="straightConnector1">
              <a:avLst/>
            </a:prstGeom>
            <a:solidFill>
              <a:schemeClr val="accent1"/>
            </a:solidFill>
            <a:ln w="28575" cap="flat" cmpd="sng" algn="ctr">
              <a:solidFill>
                <a:schemeClr val="tx2">
                  <a:lumMod val="75000"/>
                </a:schemeClr>
              </a:solidFill>
              <a:prstDash val="solid"/>
              <a:round/>
              <a:headEnd type="none" w="med" len="med"/>
              <a:tailEnd type="triangle" w="med" len="med"/>
            </a:ln>
            <a:effectLst/>
          </p:spPr>
        </p:cxnSp>
      </p:grpSp>
      <p:grpSp>
        <p:nvGrpSpPr>
          <p:cNvPr id="35" name="Group 34"/>
          <p:cNvGrpSpPr/>
          <p:nvPr/>
        </p:nvGrpSpPr>
        <p:grpSpPr>
          <a:xfrm>
            <a:off x="7994821" y="0"/>
            <a:ext cx="1297463" cy="1013254"/>
            <a:chOff x="3274540" y="3126260"/>
            <a:chExt cx="1297463" cy="1013254"/>
          </a:xfrm>
        </p:grpSpPr>
        <p:sp>
          <p:nvSpPr>
            <p:cNvPr id="36" name="Right Triangle 35"/>
            <p:cNvSpPr/>
            <p:nvPr/>
          </p:nvSpPr>
          <p:spPr bwMode="auto">
            <a:xfrm rot="10800000">
              <a:off x="3274540" y="3126260"/>
              <a:ext cx="1161535" cy="1013254"/>
            </a:xfrm>
            <a:prstGeom prst="r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546392" y="3126260"/>
              <a:ext cx="1025611" cy="307777"/>
            </a:xfrm>
            <a:prstGeom prst="rect">
              <a:avLst/>
            </a:prstGeom>
            <a:noFill/>
          </p:spPr>
          <p:txBody>
            <a:bodyPr wrap="square" rtlCol="0">
              <a:spAutoFit/>
            </a:bodyPr>
            <a:lstStyle/>
            <a:p>
              <a:r>
                <a:rPr lang="en-US" sz="1400" dirty="0" smtClean="0"/>
                <a:t>28nm HP</a:t>
              </a:r>
              <a:endParaRPr lang="en-US" sz="1400" dirty="0"/>
            </a:p>
          </p:txBody>
        </p:sp>
        <p:pic>
          <p:nvPicPr>
            <p:cNvPr id="38" name="Picture 37" descr="StratixV_pms_jpg.jpg"/>
            <p:cNvPicPr>
              <a:picLocks noChangeAspect="1"/>
            </p:cNvPicPr>
            <p:nvPr/>
          </p:nvPicPr>
          <p:blipFill>
            <a:blip r:embed="rId5" cstate="email">
              <a:clrChange>
                <a:clrFrom>
                  <a:srgbClr val="FFFFFF"/>
                </a:clrFrom>
                <a:clrTo>
                  <a:srgbClr val="FFFFFF">
                    <a:alpha val="0"/>
                  </a:srgbClr>
                </a:clrTo>
              </a:clrChange>
            </a:blip>
            <a:stretch>
              <a:fillRect/>
            </a:stretch>
          </p:blipFill>
          <p:spPr>
            <a:xfrm>
              <a:off x="3765011" y="3384668"/>
              <a:ext cx="660304" cy="1826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0" fill="hold" nodeType="click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53"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4"/>
                                        </p:tgtEl>
                                        <p:attrNameLst>
                                          <p:attrName>ppt_w</p:attrName>
                                        </p:attrNameLst>
                                      </p:cBhvr>
                                      <p:tavLst>
                                        <p:tav tm="0">
                                          <p:val>
                                            <p:strVal val="ppt_w"/>
                                          </p:val>
                                        </p:tav>
                                        <p:tav tm="100000">
                                          <p:val>
                                            <p:fltVal val="0"/>
                                          </p:val>
                                        </p:tav>
                                      </p:tavLst>
                                    </p:anim>
                                    <p:anim calcmode="lin" valueType="num">
                                      <p:cBhvr>
                                        <p:cTn id="53" dur="500"/>
                                        <p:tgtEl>
                                          <p:spTgt spid="4"/>
                                        </p:tgtEl>
                                        <p:attrNameLst>
                                          <p:attrName>ppt_h</p:attrName>
                                        </p:attrNameLst>
                                      </p:cBhvr>
                                      <p:tavLst>
                                        <p:tav tm="0">
                                          <p:val>
                                            <p:strVal val="ppt_h"/>
                                          </p:val>
                                        </p:tav>
                                        <p:tav tm="100000">
                                          <p:val>
                                            <p:fltVal val="0"/>
                                          </p:val>
                                        </p:tav>
                                      </p:tavLst>
                                    </p:anim>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53"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ppt_w</p:attrName>
                                        </p:attrNameLst>
                                      </p:cBhvr>
                                      <p:tavLst>
                                        <p:tav tm="0">
                                          <p:val>
                                            <p:fltVal val="0"/>
                                          </p:val>
                                        </p:tav>
                                        <p:tav tm="100000">
                                          <p:val>
                                            <p:strVal val="#ppt_w"/>
                                          </p:val>
                                        </p:tav>
                                      </p:tavLst>
                                    </p:anim>
                                    <p:anim calcmode="lin" valueType="num">
                                      <p:cBhvr>
                                        <p:cTn id="64" dur="500" fill="hold"/>
                                        <p:tgtEl>
                                          <p:spTgt spid="63"/>
                                        </p:tgtEl>
                                        <p:attrNameLst>
                                          <p:attrName>ppt_h</p:attrName>
                                        </p:attrNameLst>
                                      </p:cBhvr>
                                      <p:tavLst>
                                        <p:tav tm="0">
                                          <p:val>
                                            <p:fltVal val="0"/>
                                          </p:val>
                                        </p:tav>
                                        <p:tav tm="100000">
                                          <p:val>
                                            <p:strVal val="#ppt_h"/>
                                          </p:val>
                                        </p:tav>
                                      </p:tavLst>
                                    </p:anim>
                                    <p:animEffect transition="in" filter="fade">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7"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dirty="0" smtClean="0"/>
              <a:t>Variable Precision Features for FIR &amp; </a:t>
            </a:r>
            <a:r>
              <a:rPr lang="en-US" dirty="0" smtClean="0"/>
              <a:t>FFT</a:t>
            </a:r>
            <a:endParaRPr lang="en-US" sz="2400" dirty="0" smtClean="0"/>
          </a:p>
        </p:txBody>
      </p:sp>
      <p:graphicFrame>
        <p:nvGraphicFramePr>
          <p:cNvPr id="146456" name="Group 24"/>
          <p:cNvGraphicFramePr>
            <a:graphicFrameLocks noGrp="1"/>
          </p:cNvGraphicFramePr>
          <p:nvPr>
            <p:ph idx="4294967295"/>
          </p:nvPr>
        </p:nvGraphicFramePr>
        <p:xfrm>
          <a:off x="341313" y="1401763"/>
          <a:ext cx="8613775" cy="3658045"/>
        </p:xfrm>
        <a:graphic>
          <a:graphicData uri="http://schemas.openxmlformats.org/drawingml/2006/table">
            <a:tbl>
              <a:tblPr/>
              <a:tblGrid>
                <a:gridCol w="3884612"/>
                <a:gridCol w="4729163"/>
              </a:tblGrid>
              <a:tr h="407988">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‘Variable Precision’ Features For FIR/FFT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ADVANTAGE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730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Hard pre-adder (18 bits or 26 bits)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sym typeface="Wingdings" pitchFamily="2" charset="2"/>
                        </a:rPr>
                        <a:t>Implements symmetric FIR filters using half the multiplier resources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Internal co-efficient register bank</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sym typeface="Wingdings" pitchFamily="2" charset="2"/>
                        </a:rPr>
                        <a:t>Implements FIR filters using fewer registers and produces higher f</a:t>
                      </a:r>
                      <a:r>
                        <a:rPr kumimoji="0" lang="en-US" sz="1800" b="1" i="0" u="none" strike="noStrike" cap="none" normalizeH="0" baseline="-25000" dirty="0" smtClean="0">
                          <a:ln>
                            <a:noFill/>
                          </a:ln>
                          <a:solidFill>
                            <a:schemeClr val="tx1"/>
                          </a:solidFill>
                          <a:effectLst/>
                          <a:latin typeface="Arial" charset="0"/>
                          <a:sym typeface="Wingdings" pitchFamily="2" charset="2"/>
                        </a:rPr>
                        <a:t>MAX</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0F0F0"/>
                    </a:solidFill>
                  </a:tcPr>
                </a:tc>
              </a:tr>
              <a:tr h="893763">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Dual 18x18, OR</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one 18x36, OR</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one 18x25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Implements FFTs with up to half the number of DSP blocks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6731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64 Bit Accumulator </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&amp; Cascade Adder</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High precision cascade </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capability for FFTs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0F0F0"/>
                    </a:solidFill>
                  </a:tcPr>
                </a:tc>
              </a:tr>
            </a:tbl>
          </a:graphicData>
        </a:graphic>
      </p:graphicFrame>
      <p:sp>
        <p:nvSpPr>
          <p:cNvPr id="8215" name="Rectangle 59"/>
          <p:cNvSpPr>
            <a:spLocks noChangeArrowheads="1"/>
          </p:cNvSpPr>
          <p:nvPr/>
        </p:nvSpPr>
        <p:spPr bwMode="auto">
          <a:xfrm>
            <a:off x="0" y="5341938"/>
            <a:ext cx="9144000" cy="641350"/>
          </a:xfrm>
          <a:prstGeom prst="rect">
            <a:avLst/>
          </a:prstGeom>
          <a:noFill/>
          <a:ln w="9525">
            <a:noFill/>
            <a:miter lim="800000"/>
            <a:headEnd/>
            <a:tailEnd/>
          </a:ln>
        </p:spPr>
        <p:txBody>
          <a:bodyPr>
            <a:spAutoFit/>
          </a:bodyPr>
          <a:lstStyle/>
          <a:p>
            <a:pPr algn="ctr" eaLnBrk="0" hangingPunct="0">
              <a:lnSpc>
                <a:spcPct val="90000"/>
              </a:lnSpc>
              <a:spcBef>
                <a:spcPct val="20000"/>
              </a:spcBef>
              <a:buClr>
                <a:srgbClr val="003399"/>
              </a:buClr>
              <a:buSzPct val="75000"/>
              <a:buFont typeface="Wingdings" pitchFamily="2" charset="2"/>
              <a:buNone/>
            </a:pPr>
            <a:r>
              <a:rPr lang="en-US" sz="2000" b="1" dirty="0">
                <a:solidFill>
                  <a:srgbClr val="30C1BE"/>
                </a:solidFill>
              </a:rPr>
              <a:t>Saving logic resources effectively gives you a larger device, </a:t>
            </a:r>
            <a:r>
              <a:rPr lang="en-US" sz="2000" b="1" dirty="0" smtClean="0">
                <a:solidFill>
                  <a:srgbClr val="30C1BE"/>
                </a:solidFill>
              </a:rPr>
              <a:t/>
            </a:r>
            <a:br>
              <a:rPr lang="en-US" sz="2000" b="1" dirty="0" smtClean="0">
                <a:solidFill>
                  <a:srgbClr val="30C1BE"/>
                </a:solidFill>
              </a:rPr>
            </a:br>
            <a:r>
              <a:rPr lang="en-US" sz="2000" b="1" dirty="0" smtClean="0">
                <a:solidFill>
                  <a:srgbClr val="30C1BE"/>
                </a:solidFill>
              </a:rPr>
              <a:t>compared </a:t>
            </a:r>
            <a:r>
              <a:rPr lang="en-US" sz="2000" b="1" dirty="0">
                <a:solidFill>
                  <a:srgbClr val="30C1BE"/>
                </a:solidFill>
              </a:rPr>
              <a:t>to competing technologies</a:t>
            </a:r>
          </a:p>
        </p:txBody>
      </p:sp>
      <p:grpSp>
        <p:nvGrpSpPr>
          <p:cNvPr id="5" name="Group 4"/>
          <p:cNvGrpSpPr/>
          <p:nvPr/>
        </p:nvGrpSpPr>
        <p:grpSpPr>
          <a:xfrm>
            <a:off x="7994821" y="0"/>
            <a:ext cx="1297463" cy="1013254"/>
            <a:chOff x="3274540" y="3126260"/>
            <a:chExt cx="1297463" cy="1013254"/>
          </a:xfrm>
        </p:grpSpPr>
        <p:sp>
          <p:nvSpPr>
            <p:cNvPr id="6" name="Right Triangle 5"/>
            <p:cNvSpPr/>
            <p:nvPr/>
          </p:nvSpPr>
          <p:spPr bwMode="auto">
            <a:xfrm rot="10800000">
              <a:off x="3274540" y="3126260"/>
              <a:ext cx="1161535" cy="1013254"/>
            </a:xfrm>
            <a:prstGeom prst="r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546392" y="3126260"/>
              <a:ext cx="1025611" cy="307777"/>
            </a:xfrm>
            <a:prstGeom prst="rect">
              <a:avLst/>
            </a:prstGeom>
            <a:noFill/>
          </p:spPr>
          <p:txBody>
            <a:bodyPr wrap="square" rtlCol="0">
              <a:spAutoFit/>
            </a:bodyPr>
            <a:lstStyle/>
            <a:p>
              <a:r>
                <a:rPr lang="en-US" sz="1400" dirty="0" smtClean="0"/>
                <a:t>28nm HP</a:t>
              </a:r>
              <a:endParaRPr lang="en-US" sz="1400" dirty="0"/>
            </a:p>
          </p:txBody>
        </p:sp>
        <p:pic>
          <p:nvPicPr>
            <p:cNvPr id="8" name="Picture 7" descr="StratixV_pms_jpg.jpg"/>
            <p:cNvPicPr>
              <a:picLocks noChangeAspect="1"/>
            </p:cNvPicPr>
            <p:nvPr/>
          </p:nvPicPr>
          <p:blipFill>
            <a:blip r:embed="rId3" cstate="email">
              <a:clrChange>
                <a:clrFrom>
                  <a:srgbClr val="FFFFFF"/>
                </a:clrFrom>
                <a:clrTo>
                  <a:srgbClr val="FFFFFF">
                    <a:alpha val="0"/>
                  </a:srgbClr>
                </a:clrTo>
              </a:clrChange>
            </a:blip>
            <a:stretch>
              <a:fillRect/>
            </a:stretch>
          </p:blipFill>
          <p:spPr>
            <a:xfrm>
              <a:off x="3765011" y="3384668"/>
              <a:ext cx="660304" cy="182684"/>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9" descr="VarPrecisionDSP.png"/>
          <p:cNvPicPr>
            <a:picLocks noChangeAspect="1"/>
          </p:cNvPicPr>
          <p:nvPr>
            <p:custDataLst>
              <p:tags r:id="rId2"/>
            </p:custDataLst>
          </p:nvPr>
        </p:nvPicPr>
        <p:blipFill>
          <a:blip r:embed="rId13" cstate="print">
            <a:clrChange>
              <a:clrFrom>
                <a:srgbClr val="FFFFFF"/>
              </a:clrFrom>
              <a:clrTo>
                <a:srgbClr val="FFFFFF">
                  <a:alpha val="0"/>
                </a:srgbClr>
              </a:clrTo>
            </a:clrChange>
          </a:blip>
          <a:srcRect/>
          <a:stretch>
            <a:fillRect/>
          </a:stretch>
        </p:blipFill>
        <p:spPr bwMode="auto">
          <a:xfrm>
            <a:off x="2735580" y="1594168"/>
            <a:ext cx="3724275" cy="2212975"/>
          </a:xfrm>
          <a:prstGeom prst="rect">
            <a:avLst/>
          </a:prstGeom>
          <a:noFill/>
          <a:ln w="9525">
            <a:noFill/>
            <a:miter lim="800000"/>
            <a:headEnd/>
            <a:tailEnd/>
          </a:ln>
        </p:spPr>
      </p:pic>
      <p:sp>
        <p:nvSpPr>
          <p:cNvPr id="25603" name="Isosceles Triangle 145"/>
          <p:cNvSpPr>
            <a:spLocks noChangeArrowheads="1"/>
          </p:cNvSpPr>
          <p:nvPr/>
        </p:nvSpPr>
        <p:spPr bwMode="auto">
          <a:xfrm>
            <a:off x="2907030" y="3315018"/>
            <a:ext cx="838200" cy="1571625"/>
          </a:xfrm>
          <a:prstGeom prst="triangle">
            <a:avLst>
              <a:gd name="adj" fmla="val 100000"/>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25604" name="Oval 138"/>
          <p:cNvSpPr>
            <a:spLocks noChangeArrowheads="1"/>
          </p:cNvSpPr>
          <p:nvPr/>
        </p:nvSpPr>
        <p:spPr bwMode="auto">
          <a:xfrm>
            <a:off x="2697480" y="4418330"/>
            <a:ext cx="1220788"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sp>
        <p:nvSpPr>
          <p:cNvPr id="25605" name="Isosceles Triangle 143"/>
          <p:cNvSpPr>
            <a:spLocks noChangeArrowheads="1"/>
          </p:cNvSpPr>
          <p:nvPr/>
        </p:nvSpPr>
        <p:spPr bwMode="auto">
          <a:xfrm>
            <a:off x="4202430" y="3315018"/>
            <a:ext cx="838200" cy="1571625"/>
          </a:xfrm>
          <a:prstGeom prst="triangle">
            <a:avLst>
              <a:gd name="adj" fmla="val 50000"/>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25606" name="Isosceles Triangle 144"/>
          <p:cNvSpPr>
            <a:spLocks noChangeArrowheads="1"/>
          </p:cNvSpPr>
          <p:nvPr/>
        </p:nvSpPr>
        <p:spPr bwMode="auto">
          <a:xfrm>
            <a:off x="5469255" y="3315018"/>
            <a:ext cx="838200" cy="1571625"/>
          </a:xfrm>
          <a:prstGeom prst="triangle">
            <a:avLst>
              <a:gd name="adj" fmla="val 0"/>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25607" name="Title 1"/>
          <p:cNvSpPr>
            <a:spLocks noGrp="1"/>
          </p:cNvSpPr>
          <p:nvPr>
            <p:ph type="title"/>
          </p:nvPr>
        </p:nvSpPr>
        <p:spPr>
          <a:xfrm>
            <a:off x="350838" y="204470"/>
            <a:ext cx="8331200" cy="708025"/>
          </a:xfrm>
        </p:spPr>
        <p:txBody>
          <a:bodyPr/>
          <a:lstStyle/>
          <a:p>
            <a:r>
              <a:rPr lang="en-US" altLang="zh-CN" sz="2800" dirty="0" smtClean="0">
                <a:ea typeface="宋体" pitchFamily="2" charset="-122"/>
              </a:rPr>
              <a:t>Arria-V/Cyclone-V: Variable-Precision DSP Block Enhanced for FIR Implementation</a:t>
            </a:r>
            <a:endParaRPr lang="en-US" altLang="zh-CN" sz="3100" dirty="0" smtClean="0">
              <a:ea typeface="宋体" pitchFamily="2" charset="-122"/>
            </a:endParaRPr>
          </a:p>
        </p:txBody>
      </p:sp>
      <p:sp>
        <p:nvSpPr>
          <p:cNvPr id="25608" name="Slide Number Placeholder 3"/>
          <p:cNvSpPr>
            <a:spLocks noGrp="1"/>
          </p:cNvSpPr>
          <p:nvPr>
            <p:ph type="sldNum" sz="quarter" idx="10"/>
          </p:nvPr>
        </p:nvSpPr>
        <p:spPr>
          <a:noFill/>
        </p:spPr>
        <p:txBody>
          <a:bodyPr/>
          <a:lstStyle/>
          <a:p>
            <a:fld id="{30E5786D-9653-4A7C-8E30-EAA831B70889}" type="slidenum">
              <a:rPr lang="en-US" altLang="zh-CN"/>
              <a:pPr/>
              <a:t>7</a:t>
            </a:fld>
            <a:endParaRPr lang="en-US" altLang="zh-CN"/>
          </a:p>
        </p:txBody>
      </p:sp>
      <p:sp>
        <p:nvSpPr>
          <p:cNvPr id="101" name="Rectangle 3"/>
          <p:cNvSpPr txBox="1">
            <a:spLocks noChangeArrowheads="1"/>
          </p:cNvSpPr>
          <p:nvPr/>
        </p:nvSpPr>
        <p:spPr bwMode="auto">
          <a:xfrm>
            <a:off x="311468" y="3621405"/>
            <a:ext cx="2111375" cy="769938"/>
          </a:xfrm>
          <a:prstGeom prst="rect">
            <a:avLst/>
          </a:prstGeom>
          <a:noFill/>
          <a:ln>
            <a:noFill/>
          </a:ln>
          <a:extLst>
            <a:ext uri="{909E8E84-426E-40DD-AFC4-6F175D3DCCD1}"/>
            <a:ext uri="{91240B29-F687-4F45-9708-019B960494DF}"/>
          </a:extLst>
        </p:spPr>
        <p:txBody>
          <a:bodyPr>
            <a:normAutofit/>
          </a:bodyPr>
          <a:lstStyle/>
          <a:p>
            <a:pPr>
              <a:spcBef>
                <a:spcPct val="20000"/>
              </a:spcBef>
              <a:buClr>
                <a:srgbClr val="003399"/>
              </a:buClr>
              <a:buSzPct val="75000"/>
              <a:buFont typeface="Wingdings" pitchFamily="2" charset="2"/>
              <a:buNone/>
            </a:pPr>
            <a:r>
              <a:rPr lang="en-US" altLang="zh-CN" sz="1100" b="1" i="1">
                <a:ea typeface="宋体" pitchFamily="2" charset="-122"/>
              </a:rPr>
              <a:t>Hard Pre-Adders</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Reduce multiplier usage</a:t>
            </a:r>
          </a:p>
          <a:p>
            <a:pPr>
              <a:spcBef>
                <a:spcPct val="20000"/>
              </a:spcBef>
              <a:buClr>
                <a:srgbClr val="003399"/>
              </a:buClr>
              <a:buSzPct val="75000"/>
              <a:buFont typeface="Wingdings" pitchFamily="2" charset="2"/>
              <a:buChar char="n"/>
            </a:pPr>
            <a:r>
              <a:rPr lang="en-US" altLang="zh-CN" sz="1100">
                <a:ea typeface="宋体" pitchFamily="2" charset="-122"/>
              </a:rPr>
              <a:t>Save routing resources</a:t>
            </a:r>
          </a:p>
        </p:txBody>
      </p:sp>
      <p:sp>
        <p:nvSpPr>
          <p:cNvPr id="102" name="PPTShape_0"/>
          <p:cNvSpPr txBox="1">
            <a:spLocks noChangeArrowheads="1"/>
          </p:cNvSpPr>
          <p:nvPr/>
        </p:nvSpPr>
        <p:spPr bwMode="auto">
          <a:xfrm>
            <a:off x="311468" y="2491105"/>
            <a:ext cx="2339975" cy="865188"/>
          </a:xfrm>
          <a:prstGeom prst="rect">
            <a:avLst/>
          </a:prstGeom>
          <a:noFill/>
          <a:ln>
            <a:noFill/>
          </a:ln>
          <a:extLst>
            <a:ext uri="{909E8E84-426E-40DD-AFC4-6F175D3DCCD1}"/>
            <a:ext uri="{91240B29-F687-4F45-9708-019B960494DF}"/>
          </a:extLst>
        </p:spPr>
        <p:txBody>
          <a:bodyPr>
            <a:normAutofit/>
          </a:bodyPr>
          <a:lstStyle/>
          <a:p>
            <a:pPr>
              <a:spcBef>
                <a:spcPct val="20000"/>
              </a:spcBef>
              <a:buClr>
                <a:srgbClr val="003399"/>
              </a:buClr>
              <a:buSzPct val="75000"/>
              <a:buFont typeface="Wingdings" pitchFamily="2" charset="2"/>
              <a:buNone/>
            </a:pPr>
            <a:r>
              <a:rPr lang="en-US" altLang="zh-CN" sz="1100" b="1" i="1">
                <a:ea typeface="宋体" pitchFamily="2" charset="-122"/>
              </a:rPr>
              <a:t>Integrated Coefficient Registers</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Save memory and routing resources</a:t>
            </a:r>
          </a:p>
          <a:p>
            <a:pPr>
              <a:spcBef>
                <a:spcPct val="20000"/>
              </a:spcBef>
              <a:buClr>
                <a:srgbClr val="003399"/>
              </a:buClr>
              <a:buSzPct val="75000"/>
              <a:buFont typeface="Wingdings" pitchFamily="2" charset="2"/>
              <a:buChar char="n"/>
            </a:pPr>
            <a:r>
              <a:rPr lang="en-US" altLang="zh-CN" sz="1100">
                <a:ea typeface="宋体" pitchFamily="2" charset="-122"/>
              </a:rPr>
              <a:t>Provide built-in timing closure</a:t>
            </a:r>
          </a:p>
        </p:txBody>
      </p:sp>
      <p:sp>
        <p:nvSpPr>
          <p:cNvPr id="25611" name="PPTShape_1"/>
          <p:cNvSpPr txBox="1">
            <a:spLocks noChangeArrowheads="1"/>
          </p:cNvSpPr>
          <p:nvPr/>
        </p:nvSpPr>
        <p:spPr bwMode="auto">
          <a:xfrm>
            <a:off x="311468" y="1368743"/>
            <a:ext cx="2319337" cy="863600"/>
          </a:xfrm>
          <a:prstGeom prst="rect">
            <a:avLst/>
          </a:prstGeom>
          <a:noFill/>
          <a:ln w="9525">
            <a:noFill/>
            <a:miter lim="800000"/>
            <a:headEnd/>
            <a:tailEnd/>
          </a:ln>
        </p:spPr>
        <p:txBody>
          <a:bodyPr/>
          <a:lstStyle/>
          <a:p>
            <a:pPr eaLnBrk="0" hangingPunct="0">
              <a:spcBef>
                <a:spcPct val="20000"/>
              </a:spcBef>
              <a:buClr>
                <a:srgbClr val="003399"/>
              </a:buClr>
              <a:buSzPct val="75000"/>
              <a:buFont typeface="Wingdings" pitchFamily="2" charset="2"/>
              <a:buNone/>
            </a:pPr>
            <a:r>
              <a:rPr lang="en-US" altLang="zh-CN" sz="1100" b="1" i="1">
                <a:ea typeface="宋体" pitchFamily="2" charset="-122"/>
              </a:rPr>
              <a:t>Multiplier Modes for Flexibility</a:t>
            </a:r>
            <a:endParaRPr lang="en-US" altLang="zh-CN" sz="1100">
              <a:ea typeface="宋体" pitchFamily="2" charset="-122"/>
            </a:endParaRPr>
          </a:p>
          <a:p>
            <a:pPr eaLnBrk="0" hangingPunct="0">
              <a:spcBef>
                <a:spcPct val="20000"/>
              </a:spcBef>
              <a:buClr>
                <a:srgbClr val="003399"/>
              </a:buClr>
              <a:buSzPct val="75000"/>
              <a:buFont typeface="Wingdings" pitchFamily="2" charset="2"/>
              <a:buChar char="n"/>
            </a:pPr>
            <a:r>
              <a:rPr lang="en-US" altLang="zh-CN" sz="1100">
                <a:ea typeface="宋体" pitchFamily="2" charset="-122"/>
              </a:rPr>
              <a:t>Three 9x9 multipliers, or  </a:t>
            </a:r>
          </a:p>
          <a:p>
            <a:pPr eaLnBrk="0" hangingPunct="0">
              <a:spcBef>
                <a:spcPct val="20000"/>
              </a:spcBef>
              <a:buClr>
                <a:srgbClr val="003399"/>
              </a:buClr>
              <a:buSzPct val="75000"/>
              <a:buFont typeface="Wingdings" pitchFamily="2" charset="2"/>
              <a:buChar char="n"/>
            </a:pPr>
            <a:r>
              <a:rPr lang="en-US" altLang="zh-CN" sz="1100">
                <a:ea typeface="宋体" pitchFamily="2" charset="-122"/>
              </a:rPr>
              <a:t>Two 18x18 multipliers, or</a:t>
            </a:r>
          </a:p>
          <a:p>
            <a:pPr eaLnBrk="0" hangingPunct="0">
              <a:spcBef>
                <a:spcPct val="20000"/>
              </a:spcBef>
              <a:buClr>
                <a:srgbClr val="003399"/>
              </a:buClr>
              <a:buSzPct val="75000"/>
              <a:buFont typeface="Wingdings" pitchFamily="2" charset="2"/>
              <a:buChar char="n"/>
            </a:pPr>
            <a:r>
              <a:rPr lang="en-US" altLang="zh-CN" sz="1100">
                <a:ea typeface="宋体" pitchFamily="2" charset="-122"/>
              </a:rPr>
              <a:t>One 27x27 multiplier per block</a:t>
            </a:r>
          </a:p>
        </p:txBody>
      </p:sp>
      <p:sp>
        <p:nvSpPr>
          <p:cNvPr id="104" name="PPTShape_2"/>
          <p:cNvSpPr txBox="1">
            <a:spLocks noChangeArrowheads="1"/>
          </p:cNvSpPr>
          <p:nvPr/>
        </p:nvSpPr>
        <p:spPr bwMode="auto">
          <a:xfrm>
            <a:off x="6637655" y="1167130"/>
            <a:ext cx="2149475" cy="7810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64-Bit Cascade Path</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Supports systolic finite impulse response (FIR)  </a:t>
            </a:r>
          </a:p>
          <a:p>
            <a:pPr>
              <a:spcBef>
                <a:spcPct val="20000"/>
              </a:spcBef>
              <a:buClr>
                <a:srgbClr val="003399"/>
              </a:buClr>
              <a:buSzPct val="75000"/>
              <a:buFont typeface="Wingdings" pitchFamily="2" charset="2"/>
              <a:buChar char="n"/>
            </a:pPr>
            <a:r>
              <a:rPr lang="en-US" altLang="zh-CN" sz="1100">
                <a:ea typeface="宋体" pitchFamily="2" charset="-122"/>
              </a:rPr>
              <a:t>Performs sum-of-products operations </a:t>
            </a:r>
          </a:p>
        </p:txBody>
      </p:sp>
      <p:sp>
        <p:nvSpPr>
          <p:cNvPr id="105" name="PPTShape_3"/>
          <p:cNvSpPr txBox="1">
            <a:spLocks noChangeArrowheads="1"/>
          </p:cNvSpPr>
          <p:nvPr/>
        </p:nvSpPr>
        <p:spPr bwMode="auto">
          <a:xfrm>
            <a:off x="6637655" y="2275205"/>
            <a:ext cx="1998663" cy="8191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Up to 64-Bit Adder/ Subtractor/Accumulator</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1,024-tap filters</a:t>
            </a:r>
          </a:p>
          <a:p>
            <a:pPr>
              <a:spcBef>
                <a:spcPct val="20000"/>
              </a:spcBef>
              <a:buClr>
                <a:srgbClr val="003399"/>
              </a:buClr>
              <a:buSzPct val="75000"/>
              <a:buFont typeface="Wingdings" pitchFamily="2" charset="2"/>
              <a:buChar char="n"/>
            </a:pPr>
            <a:r>
              <a:rPr lang="en-US" altLang="zh-CN" sz="1100">
                <a:ea typeface="宋体" pitchFamily="2" charset="-122"/>
              </a:rPr>
              <a:t>2,048-tap symmetric filters</a:t>
            </a:r>
          </a:p>
        </p:txBody>
      </p:sp>
      <p:sp>
        <p:nvSpPr>
          <p:cNvPr id="106" name="PPTShape_4"/>
          <p:cNvSpPr txBox="1">
            <a:spLocks noChangeArrowheads="1"/>
          </p:cNvSpPr>
          <p:nvPr/>
        </p:nvSpPr>
        <p:spPr bwMode="auto">
          <a:xfrm>
            <a:off x="6637655" y="3359468"/>
            <a:ext cx="2105025" cy="8191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Feedback Register and Multiplexer</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Implement two independent filter channels per DSP block</a:t>
            </a:r>
          </a:p>
        </p:txBody>
      </p:sp>
      <p:sp>
        <p:nvSpPr>
          <p:cNvPr id="25615" name="Text Box 35"/>
          <p:cNvSpPr txBox="1">
            <a:spLocks noChangeArrowheads="1"/>
          </p:cNvSpPr>
          <p:nvPr/>
        </p:nvSpPr>
        <p:spPr bwMode="auto">
          <a:xfrm>
            <a:off x="225743" y="6032818"/>
            <a:ext cx="8724900" cy="400050"/>
          </a:xfrm>
          <a:prstGeom prst="rect">
            <a:avLst/>
          </a:prstGeom>
          <a:noFill/>
          <a:ln w="9525">
            <a:noFill/>
            <a:miter lim="800000"/>
            <a:headEnd/>
            <a:tailEnd/>
          </a:ln>
        </p:spPr>
        <p:txBody>
          <a:bodyPr>
            <a:spAutoFit/>
          </a:bodyPr>
          <a:lstStyle/>
          <a:p>
            <a:pPr algn="ctr" eaLnBrk="0" hangingPunct="0"/>
            <a:r>
              <a:rPr lang="en-US" altLang="zh-CN" sz="2000" b="1" i="1">
                <a:solidFill>
                  <a:srgbClr val="30C1BE"/>
                </a:solidFill>
                <a:latin typeface="Arial Black" pitchFamily="34" charset="0"/>
                <a:ea typeface="宋体" pitchFamily="2" charset="-122"/>
              </a:rPr>
              <a:t>High-Efficiency FIR Filter Implementation</a:t>
            </a:r>
          </a:p>
        </p:txBody>
      </p:sp>
      <p:grpSp>
        <p:nvGrpSpPr>
          <p:cNvPr id="2" name="Group 40"/>
          <p:cNvGrpSpPr>
            <a:grpSpLocks/>
          </p:cNvGrpSpPr>
          <p:nvPr>
            <p:custDataLst>
              <p:tags r:id="rId3"/>
            </p:custDataLst>
          </p:nvPr>
        </p:nvGrpSpPr>
        <p:grpSpPr bwMode="auto">
          <a:xfrm>
            <a:off x="319405" y="1390968"/>
            <a:ext cx="3619500" cy="942975"/>
            <a:chOff x="307975" y="1208088"/>
            <a:chExt cx="3619500" cy="942975"/>
          </a:xfrm>
        </p:grpSpPr>
        <p:sp>
          <p:nvSpPr>
            <p:cNvPr id="25642" name="Rectangle 110"/>
            <p:cNvSpPr>
              <a:spLocks noChangeArrowheads="1"/>
            </p:cNvSpPr>
            <p:nvPr/>
          </p:nvSpPr>
          <p:spPr bwMode="auto">
            <a:xfrm>
              <a:off x="307975" y="1208088"/>
              <a:ext cx="2257425" cy="942975"/>
            </a:xfrm>
            <a:prstGeom prst="rect">
              <a:avLst/>
            </a:prstGeom>
            <a:noFill/>
            <a:ln w="9525" algn="ctr">
              <a:solidFill>
                <a:schemeClr val="bg2"/>
              </a:solidFill>
              <a:round/>
              <a:headEnd/>
              <a:tailEnd/>
            </a:ln>
          </p:spPr>
          <p:txBody>
            <a:bodyPr/>
            <a:lstStyle/>
            <a:p>
              <a:pPr eaLnBrk="0" hangingPunct="0"/>
              <a:endParaRPr lang="zh-CN" altLang="zh-CN"/>
            </a:p>
          </p:txBody>
        </p:sp>
        <p:sp>
          <p:nvSpPr>
            <p:cNvPr id="25643" name="Line 16"/>
            <p:cNvSpPr>
              <a:spLocks noChangeShapeType="1"/>
            </p:cNvSpPr>
            <p:nvPr/>
          </p:nvSpPr>
          <p:spPr bwMode="auto">
            <a:xfrm flipH="1" flipV="1">
              <a:off x="2574925" y="1470025"/>
              <a:ext cx="1352550" cy="265113"/>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3" name="Group 38"/>
          <p:cNvGrpSpPr>
            <a:grpSpLocks/>
          </p:cNvGrpSpPr>
          <p:nvPr>
            <p:custDataLst>
              <p:tags r:id="rId4"/>
            </p:custDataLst>
          </p:nvPr>
        </p:nvGrpSpPr>
        <p:grpSpPr bwMode="auto">
          <a:xfrm>
            <a:off x="319405" y="3205480"/>
            <a:ext cx="3275013" cy="1204913"/>
            <a:chOff x="307975" y="3022600"/>
            <a:chExt cx="3275013" cy="1204913"/>
          </a:xfrm>
        </p:grpSpPr>
        <p:sp>
          <p:nvSpPr>
            <p:cNvPr id="25640" name="Rectangle 113"/>
            <p:cNvSpPr>
              <a:spLocks noChangeArrowheads="1"/>
            </p:cNvSpPr>
            <p:nvPr/>
          </p:nvSpPr>
          <p:spPr bwMode="auto">
            <a:xfrm>
              <a:off x="307975" y="332263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41" name="Line 16"/>
            <p:cNvSpPr>
              <a:spLocks noChangeShapeType="1"/>
            </p:cNvSpPr>
            <p:nvPr/>
          </p:nvSpPr>
          <p:spPr bwMode="auto">
            <a:xfrm flipH="1">
              <a:off x="2574925" y="3022600"/>
              <a:ext cx="1008063" cy="565150"/>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4" name="Group 39"/>
          <p:cNvGrpSpPr>
            <a:grpSpLocks/>
          </p:cNvGrpSpPr>
          <p:nvPr>
            <p:custDataLst>
              <p:tags r:id="rId5"/>
            </p:custDataLst>
          </p:nvPr>
        </p:nvGrpSpPr>
        <p:grpSpPr bwMode="auto">
          <a:xfrm>
            <a:off x="319405" y="2449830"/>
            <a:ext cx="3629025" cy="915988"/>
            <a:chOff x="307975" y="2266950"/>
            <a:chExt cx="3629025" cy="915988"/>
          </a:xfrm>
        </p:grpSpPr>
        <p:sp>
          <p:nvSpPr>
            <p:cNvPr id="25638" name="Rectangle 112"/>
            <p:cNvSpPr>
              <a:spLocks noChangeArrowheads="1"/>
            </p:cNvSpPr>
            <p:nvPr/>
          </p:nvSpPr>
          <p:spPr bwMode="auto">
            <a:xfrm>
              <a:off x="307975" y="2278063"/>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9" name="Line 16"/>
            <p:cNvSpPr>
              <a:spLocks noChangeShapeType="1"/>
            </p:cNvSpPr>
            <p:nvPr/>
          </p:nvSpPr>
          <p:spPr bwMode="auto">
            <a:xfrm flipH="1">
              <a:off x="2574925" y="2266950"/>
              <a:ext cx="1362075" cy="266700"/>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5" name="Group 41"/>
          <p:cNvGrpSpPr>
            <a:grpSpLocks/>
          </p:cNvGrpSpPr>
          <p:nvPr>
            <p:custDataLst>
              <p:tags r:id="rId6"/>
            </p:custDataLst>
          </p:nvPr>
        </p:nvGrpSpPr>
        <p:grpSpPr bwMode="auto">
          <a:xfrm>
            <a:off x="4966018" y="1200468"/>
            <a:ext cx="3862387" cy="1949450"/>
            <a:chOff x="4954588" y="1017588"/>
            <a:chExt cx="3862387" cy="1949450"/>
          </a:xfrm>
        </p:grpSpPr>
        <p:sp>
          <p:nvSpPr>
            <p:cNvPr id="25633" name="Rectangle 114"/>
            <p:cNvSpPr>
              <a:spLocks noChangeArrowheads="1"/>
            </p:cNvSpPr>
            <p:nvPr/>
          </p:nvSpPr>
          <p:spPr bwMode="auto">
            <a:xfrm>
              <a:off x="6559550" y="101758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4" name="Rectangle 115"/>
            <p:cNvSpPr>
              <a:spLocks noChangeArrowheads="1"/>
            </p:cNvSpPr>
            <p:nvPr/>
          </p:nvSpPr>
          <p:spPr bwMode="auto">
            <a:xfrm>
              <a:off x="6559550" y="2062163"/>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5" name="Line 16"/>
            <p:cNvSpPr>
              <a:spLocks noChangeShapeType="1"/>
            </p:cNvSpPr>
            <p:nvPr/>
          </p:nvSpPr>
          <p:spPr bwMode="auto">
            <a:xfrm flipV="1">
              <a:off x="5365750" y="1465263"/>
              <a:ext cx="1193800" cy="144462"/>
            </a:xfrm>
            <a:prstGeom prst="line">
              <a:avLst/>
            </a:prstGeom>
            <a:noFill/>
            <a:ln w="19050">
              <a:solidFill>
                <a:srgbClr val="FF0000">
                  <a:alpha val="59999"/>
                </a:srgbClr>
              </a:solidFill>
              <a:round/>
              <a:headEnd type="oval" w="med" len="med"/>
              <a:tailEnd/>
            </a:ln>
          </p:spPr>
          <p:txBody>
            <a:bodyPr/>
            <a:lstStyle/>
            <a:p>
              <a:endParaRPr lang="zh-CN" altLang="en-US"/>
            </a:p>
          </p:txBody>
        </p:sp>
        <p:sp>
          <p:nvSpPr>
            <p:cNvPr id="25636" name="Line 16"/>
            <p:cNvSpPr>
              <a:spLocks noChangeShapeType="1"/>
            </p:cNvSpPr>
            <p:nvPr/>
          </p:nvSpPr>
          <p:spPr bwMode="auto">
            <a:xfrm flipV="1">
              <a:off x="5356225" y="2435225"/>
              <a:ext cx="1203325" cy="46038"/>
            </a:xfrm>
            <a:prstGeom prst="line">
              <a:avLst/>
            </a:prstGeom>
            <a:noFill/>
            <a:ln w="19050">
              <a:solidFill>
                <a:srgbClr val="FF0000">
                  <a:alpha val="59999"/>
                </a:srgbClr>
              </a:solidFill>
              <a:round/>
              <a:headEnd type="oval" w="med" len="med"/>
              <a:tailEnd/>
            </a:ln>
          </p:spPr>
          <p:txBody>
            <a:bodyPr/>
            <a:lstStyle/>
            <a:p>
              <a:endParaRPr lang="zh-CN" altLang="en-US"/>
            </a:p>
          </p:txBody>
        </p:sp>
        <p:sp>
          <p:nvSpPr>
            <p:cNvPr id="25637" name="Line 16"/>
            <p:cNvSpPr>
              <a:spLocks noChangeShapeType="1"/>
            </p:cNvSpPr>
            <p:nvPr/>
          </p:nvSpPr>
          <p:spPr bwMode="auto">
            <a:xfrm>
              <a:off x="4954588" y="2108200"/>
              <a:ext cx="1604962" cy="327025"/>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6" name="Group 42"/>
          <p:cNvGrpSpPr>
            <a:grpSpLocks/>
          </p:cNvGrpSpPr>
          <p:nvPr>
            <p:custDataLst>
              <p:tags r:id="rId7"/>
            </p:custDataLst>
          </p:nvPr>
        </p:nvGrpSpPr>
        <p:grpSpPr bwMode="auto">
          <a:xfrm>
            <a:off x="5983605" y="3243580"/>
            <a:ext cx="2844800" cy="950913"/>
            <a:chOff x="5972175" y="3060700"/>
            <a:chExt cx="2844800" cy="950913"/>
          </a:xfrm>
        </p:grpSpPr>
        <p:sp>
          <p:nvSpPr>
            <p:cNvPr id="25631" name="Rectangle 116"/>
            <p:cNvSpPr>
              <a:spLocks noChangeArrowheads="1"/>
            </p:cNvSpPr>
            <p:nvPr/>
          </p:nvSpPr>
          <p:spPr bwMode="auto">
            <a:xfrm>
              <a:off x="6559550" y="310673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2" name="Line 16"/>
            <p:cNvSpPr>
              <a:spLocks noChangeShapeType="1"/>
            </p:cNvSpPr>
            <p:nvPr/>
          </p:nvSpPr>
          <p:spPr bwMode="auto">
            <a:xfrm>
              <a:off x="5972175" y="3060700"/>
              <a:ext cx="587375" cy="493713"/>
            </a:xfrm>
            <a:prstGeom prst="line">
              <a:avLst/>
            </a:prstGeom>
            <a:noFill/>
            <a:ln w="19050">
              <a:solidFill>
                <a:srgbClr val="FF0000">
                  <a:alpha val="59999"/>
                </a:srgbClr>
              </a:solidFill>
              <a:round/>
              <a:headEnd type="oval" w="med" len="med"/>
              <a:tailEnd/>
            </a:ln>
          </p:spPr>
          <p:txBody>
            <a:bodyPr/>
            <a:lstStyle/>
            <a:p>
              <a:endParaRPr lang="zh-CN" altLang="en-US"/>
            </a:p>
          </p:txBody>
        </p:sp>
      </p:grpSp>
      <p:sp>
        <p:nvSpPr>
          <p:cNvPr id="25621" name="Rectangle 96"/>
          <p:cNvSpPr>
            <a:spLocks noChangeArrowheads="1"/>
          </p:cNvSpPr>
          <p:nvPr/>
        </p:nvSpPr>
        <p:spPr bwMode="auto">
          <a:xfrm>
            <a:off x="6817043" y="4523105"/>
            <a:ext cx="174625" cy="168275"/>
          </a:xfrm>
          <a:prstGeom prst="rect">
            <a:avLst/>
          </a:prstGeom>
          <a:solidFill>
            <a:srgbClr val="92D050"/>
          </a:solidFill>
          <a:ln w="9525">
            <a:noFill/>
            <a:miter lim="800000"/>
            <a:headEnd/>
            <a:tailEnd/>
          </a:ln>
        </p:spPr>
        <p:txBody>
          <a:bodyPr wrap="none" anchor="ctr"/>
          <a:lstStyle/>
          <a:p>
            <a:pPr eaLnBrk="0" hangingPunct="0"/>
            <a:endParaRPr lang="zh-CN" altLang="zh-CN"/>
          </a:p>
        </p:txBody>
      </p:sp>
      <p:sp>
        <p:nvSpPr>
          <p:cNvPr id="128" name="Text Box 97"/>
          <p:cNvSpPr txBox="1">
            <a:spLocks noChangeArrowheads="1"/>
          </p:cNvSpPr>
          <p:nvPr/>
        </p:nvSpPr>
        <p:spPr bwMode="auto">
          <a:xfrm>
            <a:off x="6980555" y="4464368"/>
            <a:ext cx="2076915"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sz="1200" b="1" dirty="0">
                <a:latin typeface="Arial" charset="0"/>
                <a:cs typeface="Arial" charset="0"/>
              </a:rPr>
              <a:t>New for Arria </a:t>
            </a:r>
            <a:r>
              <a:rPr lang="en-US" sz="1200" b="1" dirty="0" smtClean="0">
                <a:latin typeface="Arial" charset="0"/>
                <a:cs typeface="Arial" charset="0"/>
              </a:rPr>
              <a:t>V/Cyclone V</a:t>
            </a:r>
          </a:p>
          <a:p>
            <a:pPr eaLnBrk="0" hangingPunct="0">
              <a:defRPr/>
            </a:pPr>
            <a:r>
              <a:rPr lang="en-US" sz="1200" b="1" dirty="0" smtClean="0">
                <a:latin typeface="Arial" charset="0"/>
                <a:cs typeface="Arial" charset="0"/>
              </a:rPr>
              <a:t> </a:t>
            </a:r>
            <a:r>
              <a:rPr lang="en-US" sz="1200" b="1" dirty="0">
                <a:latin typeface="Arial" charset="0"/>
                <a:cs typeface="Arial" charset="0"/>
              </a:rPr>
              <a:t>FPGAs</a:t>
            </a:r>
          </a:p>
        </p:txBody>
      </p:sp>
      <p:sp>
        <p:nvSpPr>
          <p:cNvPr id="25623" name="Oval 136"/>
          <p:cNvSpPr>
            <a:spLocks noChangeArrowheads="1"/>
          </p:cNvSpPr>
          <p:nvPr/>
        </p:nvSpPr>
        <p:spPr bwMode="auto">
          <a:xfrm>
            <a:off x="4010343" y="4418330"/>
            <a:ext cx="1222375"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sp>
        <p:nvSpPr>
          <p:cNvPr id="25624" name="Oval 137"/>
          <p:cNvSpPr>
            <a:spLocks noChangeArrowheads="1"/>
          </p:cNvSpPr>
          <p:nvPr/>
        </p:nvSpPr>
        <p:spPr bwMode="auto">
          <a:xfrm>
            <a:off x="5324793" y="4418330"/>
            <a:ext cx="1220787"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pic>
        <p:nvPicPr>
          <p:cNvPr id="25625" name="Picture 132" descr="3.png"/>
          <p:cNvPicPr>
            <a:picLocks noChangeAspect="1"/>
          </p:cNvPicPr>
          <p:nvPr>
            <p:custDataLst>
              <p:tags r:id="rId8"/>
            </p:custDataLst>
          </p:nvPr>
        </p:nvPicPr>
        <p:blipFill>
          <a:blip r:embed="rId14" cstate="print"/>
          <a:srcRect/>
          <a:stretch>
            <a:fillRect/>
          </a:stretch>
        </p:blipFill>
        <p:spPr bwMode="auto">
          <a:xfrm>
            <a:off x="4123055" y="4759643"/>
            <a:ext cx="1012825" cy="614362"/>
          </a:xfrm>
          <a:prstGeom prst="rect">
            <a:avLst/>
          </a:prstGeom>
          <a:noFill/>
          <a:ln w="9525">
            <a:noFill/>
            <a:miter lim="800000"/>
            <a:headEnd/>
            <a:tailEnd/>
          </a:ln>
        </p:spPr>
      </p:pic>
      <p:pic>
        <p:nvPicPr>
          <p:cNvPr id="25626" name="Picture 133" descr="1.png"/>
          <p:cNvPicPr>
            <a:picLocks noChangeAspect="1"/>
          </p:cNvPicPr>
          <p:nvPr>
            <p:custDataLst>
              <p:tags r:id="rId9"/>
            </p:custDataLst>
          </p:nvPr>
        </p:nvPicPr>
        <p:blipFill>
          <a:blip r:embed="rId15" cstate="print"/>
          <a:srcRect/>
          <a:stretch>
            <a:fillRect/>
          </a:stretch>
        </p:blipFill>
        <p:spPr bwMode="auto">
          <a:xfrm>
            <a:off x="5645468" y="4613593"/>
            <a:ext cx="555625" cy="895350"/>
          </a:xfrm>
          <a:prstGeom prst="rect">
            <a:avLst/>
          </a:prstGeom>
          <a:noFill/>
          <a:ln w="9525">
            <a:noFill/>
            <a:miter lim="800000"/>
            <a:headEnd/>
            <a:tailEnd/>
          </a:ln>
        </p:spPr>
      </p:pic>
      <p:pic>
        <p:nvPicPr>
          <p:cNvPr id="25627" name="Picture 134" descr="2.png"/>
          <p:cNvPicPr>
            <a:picLocks noChangeAspect="1"/>
          </p:cNvPicPr>
          <p:nvPr>
            <p:custDataLst>
              <p:tags r:id="rId10"/>
            </p:custDataLst>
          </p:nvPr>
        </p:nvPicPr>
        <p:blipFill>
          <a:blip r:embed="rId16" cstate="print"/>
          <a:srcRect/>
          <a:stretch>
            <a:fillRect/>
          </a:stretch>
        </p:blipFill>
        <p:spPr bwMode="auto">
          <a:xfrm>
            <a:off x="2897505" y="4716780"/>
            <a:ext cx="819150" cy="663575"/>
          </a:xfrm>
          <a:prstGeom prst="rect">
            <a:avLst/>
          </a:prstGeom>
          <a:noFill/>
          <a:ln w="9525">
            <a:noFill/>
            <a:miter lim="800000"/>
            <a:headEnd/>
            <a:tailEnd/>
          </a:ln>
        </p:spPr>
      </p:pic>
      <p:sp>
        <p:nvSpPr>
          <p:cNvPr id="25628" name="Rectangle 31"/>
          <p:cNvSpPr>
            <a:spLocks noChangeArrowheads="1"/>
          </p:cNvSpPr>
          <p:nvPr/>
        </p:nvSpPr>
        <p:spPr bwMode="auto">
          <a:xfrm>
            <a:off x="5497830" y="5747068"/>
            <a:ext cx="920750" cy="212725"/>
          </a:xfrm>
          <a:prstGeom prst="rect">
            <a:avLst/>
          </a:prstGeom>
          <a:noFill/>
          <a:ln w="9525">
            <a:noFill/>
            <a:miter lim="800000"/>
            <a:headEnd/>
            <a:tailEnd/>
          </a:ln>
        </p:spPr>
        <p:txBody>
          <a:bodyPr/>
          <a:lstStyle/>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Serial FIR</a:t>
            </a:r>
          </a:p>
        </p:txBody>
      </p:sp>
      <p:sp>
        <p:nvSpPr>
          <p:cNvPr id="25629" name="Rectangle 41"/>
          <p:cNvSpPr>
            <a:spLocks noChangeArrowheads="1"/>
          </p:cNvSpPr>
          <p:nvPr/>
        </p:nvSpPr>
        <p:spPr bwMode="auto">
          <a:xfrm>
            <a:off x="4069080" y="5747068"/>
            <a:ext cx="1093788" cy="247650"/>
          </a:xfrm>
          <a:prstGeom prst="rect">
            <a:avLst/>
          </a:prstGeom>
          <a:noFill/>
          <a:ln w="9525">
            <a:noFill/>
            <a:miter lim="800000"/>
            <a:headEnd/>
            <a:tailEnd/>
          </a:ln>
        </p:spPr>
        <p:txBody>
          <a:bodyPr/>
          <a:lstStyle/>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Direct FIR</a:t>
            </a:r>
          </a:p>
        </p:txBody>
      </p:sp>
      <p:sp>
        <p:nvSpPr>
          <p:cNvPr id="25630" name="TextBox 142"/>
          <p:cNvSpPr txBox="1">
            <a:spLocks noChangeArrowheads="1"/>
          </p:cNvSpPr>
          <p:nvPr/>
        </p:nvSpPr>
        <p:spPr bwMode="auto">
          <a:xfrm>
            <a:off x="2741930" y="5712143"/>
            <a:ext cx="1074738" cy="276225"/>
          </a:xfrm>
          <a:prstGeom prst="rect">
            <a:avLst/>
          </a:prstGeom>
          <a:noFill/>
          <a:ln w="9525">
            <a:noFill/>
            <a:miter lim="800000"/>
            <a:headEnd/>
            <a:tailEnd/>
          </a:ln>
        </p:spPr>
        <p:txBody>
          <a:bodyPr>
            <a:spAutoFit/>
          </a:bodyPr>
          <a:lstStyle/>
          <a:p>
            <a:pPr algn="ctr" eaLnBrk="0" hangingPunct="0"/>
            <a:r>
              <a:rPr lang="en-US" altLang="zh-CN" sz="1200" b="1">
                <a:ea typeface="宋体" pitchFamily="2" charset="-122"/>
              </a:rPr>
              <a:t>Systolic FIR</a:t>
            </a:r>
          </a:p>
        </p:txBody>
      </p:sp>
      <p:grpSp>
        <p:nvGrpSpPr>
          <p:cNvPr id="44" name="Group 44"/>
          <p:cNvGrpSpPr/>
          <p:nvPr/>
        </p:nvGrpSpPr>
        <p:grpSpPr>
          <a:xfrm>
            <a:off x="7982464" y="0"/>
            <a:ext cx="1297463" cy="1013254"/>
            <a:chOff x="7982464" y="0"/>
            <a:chExt cx="1297463" cy="1013254"/>
          </a:xfrm>
        </p:grpSpPr>
        <p:sp>
          <p:nvSpPr>
            <p:cNvPr id="45" name="Right Triangle 44"/>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47" name="Picture 46" descr="CycloneV_pms_jpg.jpg"/>
            <p:cNvPicPr>
              <a:picLocks noChangeAspect="1"/>
            </p:cNvPicPr>
            <p:nvPr/>
          </p:nvPicPr>
          <p:blipFill>
            <a:blip r:embed="rId17"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48" name="Picture 47" descr="ArriaV_cmyk_jpg.jpg"/>
            <p:cNvPicPr>
              <a:picLocks noChangeAspect="1"/>
            </p:cNvPicPr>
            <p:nvPr/>
          </p:nvPicPr>
          <p:blipFill>
            <a:blip r:embed="rId18"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9" descr="VarPrecisionDSP.png"/>
          <p:cNvPicPr>
            <a:picLocks noChangeAspect="1"/>
          </p:cNvPicPr>
          <p:nvPr>
            <p:custDataLst>
              <p:tags r:id="rId2"/>
            </p:custDataLst>
          </p:nvPr>
        </p:nvPicPr>
        <p:blipFill>
          <a:blip r:embed="rId10" cstate="print">
            <a:clrChange>
              <a:clrFrom>
                <a:srgbClr val="FFFFFF"/>
              </a:clrFrom>
              <a:clrTo>
                <a:srgbClr val="FFFFFF">
                  <a:alpha val="0"/>
                </a:srgbClr>
              </a:clrTo>
            </a:clrChange>
          </a:blip>
          <a:srcRect/>
          <a:stretch>
            <a:fillRect/>
          </a:stretch>
        </p:blipFill>
        <p:spPr bwMode="auto">
          <a:xfrm>
            <a:off x="2735580" y="1594168"/>
            <a:ext cx="3724275" cy="2212975"/>
          </a:xfrm>
          <a:prstGeom prst="rect">
            <a:avLst/>
          </a:prstGeom>
          <a:noFill/>
          <a:ln w="9525">
            <a:noFill/>
            <a:miter lim="800000"/>
            <a:headEnd/>
            <a:tailEnd/>
          </a:ln>
        </p:spPr>
      </p:pic>
      <p:sp>
        <p:nvSpPr>
          <p:cNvPr id="25607" name="Title 1"/>
          <p:cNvSpPr>
            <a:spLocks noGrp="1"/>
          </p:cNvSpPr>
          <p:nvPr>
            <p:ph type="title"/>
          </p:nvPr>
        </p:nvSpPr>
        <p:spPr>
          <a:xfrm>
            <a:off x="350838" y="273050"/>
            <a:ext cx="8331200" cy="708025"/>
          </a:xfrm>
        </p:spPr>
        <p:txBody>
          <a:bodyPr/>
          <a:lstStyle/>
          <a:p>
            <a:r>
              <a:rPr lang="en-US" altLang="zh-CN" sz="2800" dirty="0" smtClean="0">
                <a:ea typeface="宋体" pitchFamily="2" charset="-122"/>
              </a:rPr>
              <a:t>Key Applications</a:t>
            </a:r>
            <a:endParaRPr lang="en-US" altLang="zh-CN" sz="3100" dirty="0" smtClean="0">
              <a:ea typeface="宋体" pitchFamily="2" charset="-122"/>
            </a:endParaRPr>
          </a:p>
        </p:txBody>
      </p:sp>
      <p:sp>
        <p:nvSpPr>
          <p:cNvPr id="25608" name="Slide Number Placeholder 3"/>
          <p:cNvSpPr>
            <a:spLocks noGrp="1"/>
          </p:cNvSpPr>
          <p:nvPr>
            <p:ph type="sldNum" sz="quarter" idx="10"/>
          </p:nvPr>
        </p:nvSpPr>
        <p:spPr>
          <a:noFill/>
        </p:spPr>
        <p:txBody>
          <a:bodyPr/>
          <a:lstStyle/>
          <a:p>
            <a:fld id="{30E5786D-9653-4A7C-8E30-EAA831B70889}" type="slidenum">
              <a:rPr lang="en-US" altLang="zh-CN"/>
              <a:pPr/>
              <a:t>8</a:t>
            </a:fld>
            <a:endParaRPr lang="en-US" altLang="zh-CN"/>
          </a:p>
        </p:txBody>
      </p:sp>
      <p:sp>
        <p:nvSpPr>
          <p:cNvPr id="101" name="Rectangle 3"/>
          <p:cNvSpPr txBox="1">
            <a:spLocks noChangeArrowheads="1"/>
          </p:cNvSpPr>
          <p:nvPr/>
        </p:nvSpPr>
        <p:spPr bwMode="auto">
          <a:xfrm>
            <a:off x="311468" y="3621405"/>
            <a:ext cx="2111375" cy="769938"/>
          </a:xfrm>
          <a:prstGeom prst="rect">
            <a:avLst/>
          </a:prstGeom>
          <a:noFill/>
          <a:ln>
            <a:noFill/>
          </a:ln>
          <a:extLst>
            <a:ext uri="{909E8E84-426E-40DD-AFC4-6F175D3DCCD1}"/>
            <a:ext uri="{91240B29-F687-4F45-9708-019B960494DF}"/>
          </a:extLst>
        </p:spPr>
        <p:txBody>
          <a:bodyPr>
            <a:normAutofit/>
          </a:bodyPr>
          <a:lstStyle/>
          <a:p>
            <a:pPr>
              <a:spcBef>
                <a:spcPct val="20000"/>
              </a:spcBef>
              <a:buClr>
                <a:srgbClr val="003399"/>
              </a:buClr>
              <a:buSzPct val="75000"/>
              <a:buFont typeface="Wingdings" pitchFamily="2" charset="2"/>
              <a:buNone/>
            </a:pPr>
            <a:r>
              <a:rPr lang="en-US" altLang="zh-CN" sz="1100" b="1" i="1">
                <a:ea typeface="宋体" pitchFamily="2" charset="-122"/>
              </a:rPr>
              <a:t>Hard Pre-Adders</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Reduce multiplier usage</a:t>
            </a:r>
          </a:p>
          <a:p>
            <a:pPr>
              <a:spcBef>
                <a:spcPct val="20000"/>
              </a:spcBef>
              <a:buClr>
                <a:srgbClr val="003399"/>
              </a:buClr>
              <a:buSzPct val="75000"/>
              <a:buFont typeface="Wingdings" pitchFamily="2" charset="2"/>
              <a:buChar char="n"/>
            </a:pPr>
            <a:r>
              <a:rPr lang="en-US" altLang="zh-CN" sz="1100">
                <a:ea typeface="宋体" pitchFamily="2" charset="-122"/>
              </a:rPr>
              <a:t>Save routing resources</a:t>
            </a:r>
          </a:p>
        </p:txBody>
      </p:sp>
      <p:sp>
        <p:nvSpPr>
          <p:cNvPr id="102" name="PPTShape_0"/>
          <p:cNvSpPr txBox="1">
            <a:spLocks noChangeArrowheads="1"/>
          </p:cNvSpPr>
          <p:nvPr/>
        </p:nvSpPr>
        <p:spPr bwMode="auto">
          <a:xfrm>
            <a:off x="311468" y="2491105"/>
            <a:ext cx="2339975" cy="865188"/>
          </a:xfrm>
          <a:prstGeom prst="rect">
            <a:avLst/>
          </a:prstGeom>
          <a:noFill/>
          <a:ln>
            <a:noFill/>
          </a:ln>
          <a:extLst>
            <a:ext uri="{909E8E84-426E-40DD-AFC4-6F175D3DCCD1}"/>
            <a:ext uri="{91240B29-F687-4F45-9708-019B960494DF}"/>
          </a:extLst>
        </p:spPr>
        <p:txBody>
          <a:bodyPr>
            <a:normAutofit/>
          </a:bodyPr>
          <a:lstStyle/>
          <a:p>
            <a:pPr>
              <a:spcBef>
                <a:spcPct val="20000"/>
              </a:spcBef>
              <a:buClr>
                <a:srgbClr val="003399"/>
              </a:buClr>
              <a:buSzPct val="75000"/>
              <a:buFont typeface="Wingdings" pitchFamily="2" charset="2"/>
              <a:buNone/>
            </a:pPr>
            <a:r>
              <a:rPr lang="en-US" altLang="zh-CN" sz="1100" b="1" i="1">
                <a:ea typeface="宋体" pitchFamily="2" charset="-122"/>
              </a:rPr>
              <a:t>Integrated Coefficient Registers</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Save memory and routing resources</a:t>
            </a:r>
          </a:p>
          <a:p>
            <a:pPr>
              <a:spcBef>
                <a:spcPct val="20000"/>
              </a:spcBef>
              <a:buClr>
                <a:srgbClr val="003399"/>
              </a:buClr>
              <a:buSzPct val="75000"/>
              <a:buFont typeface="Wingdings" pitchFamily="2" charset="2"/>
              <a:buChar char="n"/>
            </a:pPr>
            <a:r>
              <a:rPr lang="en-US" altLang="zh-CN" sz="1100">
                <a:ea typeface="宋体" pitchFamily="2" charset="-122"/>
              </a:rPr>
              <a:t>Provide built-in timing closure</a:t>
            </a:r>
          </a:p>
        </p:txBody>
      </p:sp>
      <p:sp>
        <p:nvSpPr>
          <p:cNvPr id="25611" name="PPTShape_1"/>
          <p:cNvSpPr txBox="1">
            <a:spLocks noChangeArrowheads="1"/>
          </p:cNvSpPr>
          <p:nvPr/>
        </p:nvSpPr>
        <p:spPr bwMode="auto">
          <a:xfrm>
            <a:off x="311468" y="1368743"/>
            <a:ext cx="2319337" cy="863600"/>
          </a:xfrm>
          <a:prstGeom prst="rect">
            <a:avLst/>
          </a:prstGeom>
          <a:noFill/>
          <a:ln w="9525">
            <a:noFill/>
            <a:miter lim="800000"/>
            <a:headEnd/>
            <a:tailEnd/>
          </a:ln>
        </p:spPr>
        <p:txBody>
          <a:bodyPr/>
          <a:lstStyle/>
          <a:p>
            <a:pPr eaLnBrk="0" hangingPunct="0">
              <a:spcBef>
                <a:spcPct val="20000"/>
              </a:spcBef>
              <a:buClr>
                <a:srgbClr val="003399"/>
              </a:buClr>
              <a:buSzPct val="75000"/>
              <a:buFont typeface="Wingdings" pitchFamily="2" charset="2"/>
              <a:buNone/>
            </a:pPr>
            <a:r>
              <a:rPr lang="en-US" altLang="zh-CN" sz="1100" b="1" i="1">
                <a:ea typeface="宋体" pitchFamily="2" charset="-122"/>
              </a:rPr>
              <a:t>Multiplier Modes for Flexibility</a:t>
            </a:r>
            <a:endParaRPr lang="en-US" altLang="zh-CN" sz="1100">
              <a:ea typeface="宋体" pitchFamily="2" charset="-122"/>
            </a:endParaRPr>
          </a:p>
          <a:p>
            <a:pPr eaLnBrk="0" hangingPunct="0">
              <a:spcBef>
                <a:spcPct val="20000"/>
              </a:spcBef>
              <a:buClr>
                <a:srgbClr val="003399"/>
              </a:buClr>
              <a:buSzPct val="75000"/>
              <a:buFont typeface="Wingdings" pitchFamily="2" charset="2"/>
              <a:buChar char="n"/>
            </a:pPr>
            <a:r>
              <a:rPr lang="en-US" altLang="zh-CN" sz="1100">
                <a:ea typeface="宋体" pitchFamily="2" charset="-122"/>
              </a:rPr>
              <a:t>Three 9x9 multipliers, or  </a:t>
            </a:r>
          </a:p>
          <a:p>
            <a:pPr eaLnBrk="0" hangingPunct="0">
              <a:spcBef>
                <a:spcPct val="20000"/>
              </a:spcBef>
              <a:buClr>
                <a:srgbClr val="003399"/>
              </a:buClr>
              <a:buSzPct val="75000"/>
              <a:buFont typeface="Wingdings" pitchFamily="2" charset="2"/>
              <a:buChar char="n"/>
            </a:pPr>
            <a:r>
              <a:rPr lang="en-US" altLang="zh-CN" sz="1100">
                <a:ea typeface="宋体" pitchFamily="2" charset="-122"/>
              </a:rPr>
              <a:t>Two 18x18 multipliers, or</a:t>
            </a:r>
          </a:p>
          <a:p>
            <a:pPr eaLnBrk="0" hangingPunct="0">
              <a:spcBef>
                <a:spcPct val="20000"/>
              </a:spcBef>
              <a:buClr>
                <a:srgbClr val="003399"/>
              </a:buClr>
              <a:buSzPct val="75000"/>
              <a:buFont typeface="Wingdings" pitchFamily="2" charset="2"/>
              <a:buChar char="n"/>
            </a:pPr>
            <a:r>
              <a:rPr lang="en-US" altLang="zh-CN" sz="1100">
                <a:ea typeface="宋体" pitchFamily="2" charset="-122"/>
              </a:rPr>
              <a:t>One 27x27 multiplier per block</a:t>
            </a:r>
          </a:p>
        </p:txBody>
      </p:sp>
      <p:sp>
        <p:nvSpPr>
          <p:cNvPr id="104" name="PPTShape_2"/>
          <p:cNvSpPr txBox="1">
            <a:spLocks noChangeArrowheads="1"/>
          </p:cNvSpPr>
          <p:nvPr/>
        </p:nvSpPr>
        <p:spPr bwMode="auto">
          <a:xfrm>
            <a:off x="6637655" y="1167130"/>
            <a:ext cx="2149475" cy="7810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64-Bit Cascade Path</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Supports systolic finite impulse response (FIR)  </a:t>
            </a:r>
          </a:p>
          <a:p>
            <a:pPr>
              <a:spcBef>
                <a:spcPct val="20000"/>
              </a:spcBef>
              <a:buClr>
                <a:srgbClr val="003399"/>
              </a:buClr>
              <a:buSzPct val="75000"/>
              <a:buFont typeface="Wingdings" pitchFamily="2" charset="2"/>
              <a:buChar char="n"/>
            </a:pPr>
            <a:r>
              <a:rPr lang="en-US" altLang="zh-CN" sz="1100">
                <a:ea typeface="宋体" pitchFamily="2" charset="-122"/>
              </a:rPr>
              <a:t>Performs sum-of-products operations </a:t>
            </a:r>
          </a:p>
        </p:txBody>
      </p:sp>
      <p:sp>
        <p:nvSpPr>
          <p:cNvPr id="105" name="PPTShape_3"/>
          <p:cNvSpPr txBox="1">
            <a:spLocks noChangeArrowheads="1"/>
          </p:cNvSpPr>
          <p:nvPr/>
        </p:nvSpPr>
        <p:spPr bwMode="auto">
          <a:xfrm>
            <a:off x="6637655" y="2275205"/>
            <a:ext cx="1998663" cy="8191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Up to 64-Bit Adder/ Subtractor/Accumulator</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1,024-tap filters</a:t>
            </a:r>
          </a:p>
          <a:p>
            <a:pPr>
              <a:spcBef>
                <a:spcPct val="20000"/>
              </a:spcBef>
              <a:buClr>
                <a:srgbClr val="003399"/>
              </a:buClr>
              <a:buSzPct val="75000"/>
              <a:buFont typeface="Wingdings" pitchFamily="2" charset="2"/>
              <a:buChar char="n"/>
            </a:pPr>
            <a:r>
              <a:rPr lang="en-US" altLang="zh-CN" sz="1100">
                <a:ea typeface="宋体" pitchFamily="2" charset="-122"/>
              </a:rPr>
              <a:t>2,048-tap symmetric filters</a:t>
            </a:r>
          </a:p>
        </p:txBody>
      </p:sp>
      <p:sp>
        <p:nvSpPr>
          <p:cNvPr id="106" name="PPTShape_4"/>
          <p:cNvSpPr txBox="1">
            <a:spLocks noChangeArrowheads="1"/>
          </p:cNvSpPr>
          <p:nvPr/>
        </p:nvSpPr>
        <p:spPr bwMode="auto">
          <a:xfrm>
            <a:off x="6637655" y="3359468"/>
            <a:ext cx="2105025" cy="819150"/>
          </a:xfrm>
          <a:prstGeom prst="rect">
            <a:avLst/>
          </a:prstGeom>
          <a:noFill/>
          <a:ln>
            <a:noFill/>
          </a:ln>
          <a:extLst>
            <a:ext uri="{909E8E84-426E-40DD-AFC4-6F175D3DCCD1}"/>
            <a:ext uri="{91240B29-F687-4F45-9708-019B960494DF}"/>
          </a:extLst>
        </p:spPr>
        <p:txBody>
          <a:bodyPr/>
          <a:lstStyle/>
          <a:p>
            <a:pPr>
              <a:spcBef>
                <a:spcPct val="20000"/>
              </a:spcBef>
              <a:buClr>
                <a:srgbClr val="003399"/>
              </a:buClr>
              <a:buSzPct val="75000"/>
              <a:buFont typeface="Wingdings" pitchFamily="2" charset="2"/>
              <a:buNone/>
            </a:pPr>
            <a:r>
              <a:rPr lang="en-US" altLang="zh-CN" sz="1100" b="1" i="1">
                <a:ea typeface="宋体" pitchFamily="2" charset="-122"/>
              </a:rPr>
              <a:t>Feedback Register and Multiplexer</a:t>
            </a:r>
            <a:endParaRPr lang="en-US" altLang="zh-CN" sz="1100">
              <a:ea typeface="宋体" pitchFamily="2" charset="-122"/>
            </a:endParaRPr>
          </a:p>
          <a:p>
            <a:pPr>
              <a:spcBef>
                <a:spcPct val="20000"/>
              </a:spcBef>
              <a:buClr>
                <a:srgbClr val="003399"/>
              </a:buClr>
              <a:buSzPct val="75000"/>
              <a:buFont typeface="Wingdings" pitchFamily="2" charset="2"/>
              <a:buChar char="n"/>
            </a:pPr>
            <a:r>
              <a:rPr lang="en-US" altLang="zh-CN" sz="1100">
                <a:ea typeface="宋体" pitchFamily="2" charset="-122"/>
              </a:rPr>
              <a:t>Implement two independent filter channels per DSP block</a:t>
            </a:r>
          </a:p>
        </p:txBody>
      </p:sp>
      <p:grpSp>
        <p:nvGrpSpPr>
          <p:cNvPr id="2" name="Group 40"/>
          <p:cNvGrpSpPr>
            <a:grpSpLocks/>
          </p:cNvGrpSpPr>
          <p:nvPr>
            <p:custDataLst>
              <p:tags r:id="rId3"/>
            </p:custDataLst>
          </p:nvPr>
        </p:nvGrpSpPr>
        <p:grpSpPr bwMode="auto">
          <a:xfrm>
            <a:off x="319405" y="1390968"/>
            <a:ext cx="3619500" cy="942975"/>
            <a:chOff x="307975" y="1208088"/>
            <a:chExt cx="3619500" cy="942975"/>
          </a:xfrm>
        </p:grpSpPr>
        <p:sp>
          <p:nvSpPr>
            <p:cNvPr id="25642" name="Rectangle 110"/>
            <p:cNvSpPr>
              <a:spLocks noChangeArrowheads="1"/>
            </p:cNvSpPr>
            <p:nvPr/>
          </p:nvSpPr>
          <p:spPr bwMode="auto">
            <a:xfrm>
              <a:off x="307975" y="1208088"/>
              <a:ext cx="2257425" cy="942975"/>
            </a:xfrm>
            <a:prstGeom prst="rect">
              <a:avLst/>
            </a:prstGeom>
            <a:noFill/>
            <a:ln w="9525" algn="ctr">
              <a:solidFill>
                <a:schemeClr val="bg2"/>
              </a:solidFill>
              <a:round/>
              <a:headEnd/>
              <a:tailEnd/>
            </a:ln>
          </p:spPr>
          <p:txBody>
            <a:bodyPr/>
            <a:lstStyle/>
            <a:p>
              <a:pPr eaLnBrk="0" hangingPunct="0"/>
              <a:endParaRPr lang="zh-CN" altLang="zh-CN"/>
            </a:p>
          </p:txBody>
        </p:sp>
        <p:sp>
          <p:nvSpPr>
            <p:cNvPr id="25643" name="Line 16"/>
            <p:cNvSpPr>
              <a:spLocks noChangeShapeType="1"/>
            </p:cNvSpPr>
            <p:nvPr/>
          </p:nvSpPr>
          <p:spPr bwMode="auto">
            <a:xfrm flipH="1" flipV="1">
              <a:off x="2574925" y="1470025"/>
              <a:ext cx="1352550" cy="265113"/>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3" name="Group 38"/>
          <p:cNvGrpSpPr>
            <a:grpSpLocks/>
          </p:cNvGrpSpPr>
          <p:nvPr>
            <p:custDataLst>
              <p:tags r:id="rId4"/>
            </p:custDataLst>
          </p:nvPr>
        </p:nvGrpSpPr>
        <p:grpSpPr bwMode="auto">
          <a:xfrm>
            <a:off x="319405" y="3205480"/>
            <a:ext cx="3275013" cy="1204913"/>
            <a:chOff x="307975" y="3022600"/>
            <a:chExt cx="3275013" cy="1204913"/>
          </a:xfrm>
        </p:grpSpPr>
        <p:sp>
          <p:nvSpPr>
            <p:cNvPr id="25640" name="Rectangle 113"/>
            <p:cNvSpPr>
              <a:spLocks noChangeArrowheads="1"/>
            </p:cNvSpPr>
            <p:nvPr/>
          </p:nvSpPr>
          <p:spPr bwMode="auto">
            <a:xfrm>
              <a:off x="307975" y="332263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41" name="Line 16"/>
            <p:cNvSpPr>
              <a:spLocks noChangeShapeType="1"/>
            </p:cNvSpPr>
            <p:nvPr/>
          </p:nvSpPr>
          <p:spPr bwMode="auto">
            <a:xfrm flipH="1">
              <a:off x="2574925" y="3022600"/>
              <a:ext cx="1008063" cy="565150"/>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4" name="Group 39"/>
          <p:cNvGrpSpPr>
            <a:grpSpLocks/>
          </p:cNvGrpSpPr>
          <p:nvPr>
            <p:custDataLst>
              <p:tags r:id="rId5"/>
            </p:custDataLst>
          </p:nvPr>
        </p:nvGrpSpPr>
        <p:grpSpPr bwMode="auto">
          <a:xfrm>
            <a:off x="319405" y="2449830"/>
            <a:ext cx="3629025" cy="915988"/>
            <a:chOff x="307975" y="2266950"/>
            <a:chExt cx="3629025" cy="915988"/>
          </a:xfrm>
        </p:grpSpPr>
        <p:sp>
          <p:nvSpPr>
            <p:cNvPr id="25638" name="Rectangle 112"/>
            <p:cNvSpPr>
              <a:spLocks noChangeArrowheads="1"/>
            </p:cNvSpPr>
            <p:nvPr/>
          </p:nvSpPr>
          <p:spPr bwMode="auto">
            <a:xfrm>
              <a:off x="307975" y="2278063"/>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9" name="Line 16"/>
            <p:cNvSpPr>
              <a:spLocks noChangeShapeType="1"/>
            </p:cNvSpPr>
            <p:nvPr/>
          </p:nvSpPr>
          <p:spPr bwMode="auto">
            <a:xfrm flipH="1">
              <a:off x="2574925" y="2266950"/>
              <a:ext cx="1362075" cy="266700"/>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5" name="Group 41"/>
          <p:cNvGrpSpPr>
            <a:grpSpLocks/>
          </p:cNvGrpSpPr>
          <p:nvPr>
            <p:custDataLst>
              <p:tags r:id="rId6"/>
            </p:custDataLst>
          </p:nvPr>
        </p:nvGrpSpPr>
        <p:grpSpPr bwMode="auto">
          <a:xfrm>
            <a:off x="4966018" y="1200468"/>
            <a:ext cx="3862387" cy="1949450"/>
            <a:chOff x="4954588" y="1017588"/>
            <a:chExt cx="3862387" cy="1949450"/>
          </a:xfrm>
        </p:grpSpPr>
        <p:sp>
          <p:nvSpPr>
            <p:cNvPr id="25633" name="Rectangle 114"/>
            <p:cNvSpPr>
              <a:spLocks noChangeArrowheads="1"/>
            </p:cNvSpPr>
            <p:nvPr/>
          </p:nvSpPr>
          <p:spPr bwMode="auto">
            <a:xfrm>
              <a:off x="6559550" y="101758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4" name="Rectangle 115"/>
            <p:cNvSpPr>
              <a:spLocks noChangeArrowheads="1"/>
            </p:cNvSpPr>
            <p:nvPr/>
          </p:nvSpPr>
          <p:spPr bwMode="auto">
            <a:xfrm>
              <a:off x="6559550" y="2062163"/>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5" name="Line 16"/>
            <p:cNvSpPr>
              <a:spLocks noChangeShapeType="1"/>
            </p:cNvSpPr>
            <p:nvPr/>
          </p:nvSpPr>
          <p:spPr bwMode="auto">
            <a:xfrm flipV="1">
              <a:off x="5365750" y="1465263"/>
              <a:ext cx="1193800" cy="144462"/>
            </a:xfrm>
            <a:prstGeom prst="line">
              <a:avLst/>
            </a:prstGeom>
            <a:noFill/>
            <a:ln w="19050">
              <a:solidFill>
                <a:srgbClr val="FF0000">
                  <a:alpha val="59999"/>
                </a:srgbClr>
              </a:solidFill>
              <a:round/>
              <a:headEnd type="oval" w="med" len="med"/>
              <a:tailEnd/>
            </a:ln>
          </p:spPr>
          <p:txBody>
            <a:bodyPr/>
            <a:lstStyle/>
            <a:p>
              <a:endParaRPr lang="zh-CN" altLang="en-US"/>
            </a:p>
          </p:txBody>
        </p:sp>
        <p:sp>
          <p:nvSpPr>
            <p:cNvPr id="25636" name="Line 16"/>
            <p:cNvSpPr>
              <a:spLocks noChangeShapeType="1"/>
            </p:cNvSpPr>
            <p:nvPr/>
          </p:nvSpPr>
          <p:spPr bwMode="auto">
            <a:xfrm flipV="1">
              <a:off x="5356225" y="2435225"/>
              <a:ext cx="1203325" cy="46038"/>
            </a:xfrm>
            <a:prstGeom prst="line">
              <a:avLst/>
            </a:prstGeom>
            <a:noFill/>
            <a:ln w="19050">
              <a:solidFill>
                <a:srgbClr val="FF0000">
                  <a:alpha val="59999"/>
                </a:srgbClr>
              </a:solidFill>
              <a:round/>
              <a:headEnd type="oval" w="med" len="med"/>
              <a:tailEnd/>
            </a:ln>
          </p:spPr>
          <p:txBody>
            <a:bodyPr/>
            <a:lstStyle/>
            <a:p>
              <a:endParaRPr lang="zh-CN" altLang="en-US"/>
            </a:p>
          </p:txBody>
        </p:sp>
        <p:sp>
          <p:nvSpPr>
            <p:cNvPr id="25637" name="Line 16"/>
            <p:cNvSpPr>
              <a:spLocks noChangeShapeType="1"/>
            </p:cNvSpPr>
            <p:nvPr/>
          </p:nvSpPr>
          <p:spPr bwMode="auto">
            <a:xfrm>
              <a:off x="4954588" y="2108200"/>
              <a:ext cx="1604962" cy="327025"/>
            </a:xfrm>
            <a:prstGeom prst="line">
              <a:avLst/>
            </a:prstGeom>
            <a:noFill/>
            <a:ln w="19050">
              <a:solidFill>
                <a:srgbClr val="FF0000">
                  <a:alpha val="59999"/>
                </a:srgbClr>
              </a:solidFill>
              <a:round/>
              <a:headEnd type="oval" w="med" len="med"/>
              <a:tailEnd/>
            </a:ln>
          </p:spPr>
          <p:txBody>
            <a:bodyPr/>
            <a:lstStyle/>
            <a:p>
              <a:endParaRPr lang="zh-CN" altLang="en-US"/>
            </a:p>
          </p:txBody>
        </p:sp>
      </p:grpSp>
      <p:grpSp>
        <p:nvGrpSpPr>
          <p:cNvPr id="6" name="Group 42"/>
          <p:cNvGrpSpPr>
            <a:grpSpLocks/>
          </p:cNvGrpSpPr>
          <p:nvPr>
            <p:custDataLst>
              <p:tags r:id="rId7"/>
            </p:custDataLst>
          </p:nvPr>
        </p:nvGrpSpPr>
        <p:grpSpPr bwMode="auto">
          <a:xfrm>
            <a:off x="5983605" y="3243580"/>
            <a:ext cx="2844800" cy="950913"/>
            <a:chOff x="5972175" y="3060700"/>
            <a:chExt cx="2844800" cy="950913"/>
          </a:xfrm>
        </p:grpSpPr>
        <p:sp>
          <p:nvSpPr>
            <p:cNvPr id="25631" name="Rectangle 116"/>
            <p:cNvSpPr>
              <a:spLocks noChangeArrowheads="1"/>
            </p:cNvSpPr>
            <p:nvPr/>
          </p:nvSpPr>
          <p:spPr bwMode="auto">
            <a:xfrm>
              <a:off x="6559550" y="3106738"/>
              <a:ext cx="2257425" cy="904875"/>
            </a:xfrm>
            <a:prstGeom prst="rect">
              <a:avLst/>
            </a:prstGeom>
            <a:noFill/>
            <a:ln w="9525" algn="ctr">
              <a:solidFill>
                <a:schemeClr val="bg2"/>
              </a:solidFill>
              <a:round/>
              <a:headEnd/>
              <a:tailEnd/>
            </a:ln>
          </p:spPr>
          <p:txBody>
            <a:bodyPr/>
            <a:lstStyle/>
            <a:p>
              <a:pPr eaLnBrk="0" hangingPunct="0"/>
              <a:endParaRPr lang="zh-CN" altLang="zh-CN"/>
            </a:p>
          </p:txBody>
        </p:sp>
        <p:sp>
          <p:nvSpPr>
            <p:cNvPr id="25632" name="Line 16"/>
            <p:cNvSpPr>
              <a:spLocks noChangeShapeType="1"/>
            </p:cNvSpPr>
            <p:nvPr/>
          </p:nvSpPr>
          <p:spPr bwMode="auto">
            <a:xfrm>
              <a:off x="5972175" y="3060700"/>
              <a:ext cx="587375" cy="493713"/>
            </a:xfrm>
            <a:prstGeom prst="line">
              <a:avLst/>
            </a:prstGeom>
            <a:noFill/>
            <a:ln w="19050">
              <a:solidFill>
                <a:srgbClr val="FF0000">
                  <a:alpha val="59999"/>
                </a:srgbClr>
              </a:solidFill>
              <a:round/>
              <a:headEnd type="oval" w="med" len="med"/>
              <a:tailEnd/>
            </a:ln>
          </p:spPr>
          <p:txBody>
            <a:bodyPr/>
            <a:lstStyle/>
            <a:p>
              <a:endParaRPr lang="zh-CN" altLang="en-US"/>
            </a:p>
          </p:txBody>
        </p:sp>
      </p:grpSp>
      <p:sp>
        <p:nvSpPr>
          <p:cNvPr id="25621" name="Rectangle 96"/>
          <p:cNvSpPr>
            <a:spLocks noChangeArrowheads="1"/>
          </p:cNvSpPr>
          <p:nvPr/>
        </p:nvSpPr>
        <p:spPr bwMode="auto">
          <a:xfrm>
            <a:off x="6817043" y="4523105"/>
            <a:ext cx="174625" cy="168275"/>
          </a:xfrm>
          <a:prstGeom prst="rect">
            <a:avLst/>
          </a:prstGeom>
          <a:solidFill>
            <a:srgbClr val="92D050"/>
          </a:solidFill>
          <a:ln w="9525">
            <a:noFill/>
            <a:miter lim="800000"/>
            <a:headEnd/>
            <a:tailEnd/>
          </a:ln>
        </p:spPr>
        <p:txBody>
          <a:bodyPr wrap="none" anchor="ctr"/>
          <a:lstStyle/>
          <a:p>
            <a:pPr eaLnBrk="0" hangingPunct="0"/>
            <a:endParaRPr lang="zh-CN" altLang="zh-CN"/>
          </a:p>
        </p:txBody>
      </p:sp>
      <p:sp>
        <p:nvSpPr>
          <p:cNvPr id="128" name="Text Box 97"/>
          <p:cNvSpPr txBox="1">
            <a:spLocks noChangeArrowheads="1"/>
          </p:cNvSpPr>
          <p:nvPr/>
        </p:nvSpPr>
        <p:spPr bwMode="auto">
          <a:xfrm>
            <a:off x="6980555" y="4464368"/>
            <a:ext cx="2076915"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sz="1200" b="1" dirty="0">
                <a:latin typeface="Arial" charset="0"/>
                <a:cs typeface="Arial" charset="0"/>
              </a:rPr>
              <a:t>New for Arria </a:t>
            </a:r>
            <a:r>
              <a:rPr lang="en-US" sz="1200" b="1" dirty="0" smtClean="0">
                <a:latin typeface="Arial" charset="0"/>
                <a:cs typeface="Arial" charset="0"/>
              </a:rPr>
              <a:t>V/Cyclone V</a:t>
            </a:r>
          </a:p>
          <a:p>
            <a:pPr eaLnBrk="0" hangingPunct="0">
              <a:defRPr/>
            </a:pPr>
            <a:r>
              <a:rPr lang="en-US" sz="1200" b="1" dirty="0" smtClean="0">
                <a:latin typeface="Arial" charset="0"/>
                <a:cs typeface="Arial" charset="0"/>
              </a:rPr>
              <a:t> </a:t>
            </a:r>
            <a:r>
              <a:rPr lang="en-US" sz="1200" b="1" dirty="0">
                <a:latin typeface="Arial" charset="0"/>
                <a:cs typeface="Arial" charset="0"/>
              </a:rPr>
              <a:t>FPGAs</a:t>
            </a:r>
          </a:p>
        </p:txBody>
      </p:sp>
      <p:grpSp>
        <p:nvGrpSpPr>
          <p:cNvPr id="7" name="Group 44"/>
          <p:cNvGrpSpPr/>
          <p:nvPr/>
        </p:nvGrpSpPr>
        <p:grpSpPr>
          <a:xfrm>
            <a:off x="7982464" y="0"/>
            <a:ext cx="1297463" cy="1013254"/>
            <a:chOff x="7982464" y="0"/>
            <a:chExt cx="1297463" cy="1013254"/>
          </a:xfrm>
        </p:grpSpPr>
        <p:sp>
          <p:nvSpPr>
            <p:cNvPr id="45" name="Right Triangle 44"/>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47" name="Picture 46" descr="CycloneV_pms_jpg.jpg"/>
            <p:cNvPicPr>
              <a:picLocks noChangeAspect="1"/>
            </p:cNvPicPr>
            <p:nvPr/>
          </p:nvPicPr>
          <p:blipFill>
            <a:blip r:embed="rId11"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48" name="Picture 47" descr="ArriaV_cmyk_jpg.jpg"/>
            <p:cNvPicPr>
              <a:picLocks noChangeAspect="1"/>
            </p:cNvPicPr>
            <p:nvPr/>
          </p:nvPicPr>
          <p:blipFill>
            <a:blip r:embed="rId12"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grpSp>
        <p:nvGrpSpPr>
          <p:cNvPr id="49" name="Group 52"/>
          <p:cNvGrpSpPr>
            <a:grpSpLocks/>
          </p:cNvGrpSpPr>
          <p:nvPr/>
        </p:nvGrpSpPr>
        <p:grpSpPr bwMode="auto">
          <a:xfrm>
            <a:off x="2630170" y="3457575"/>
            <a:ext cx="1243013" cy="2230438"/>
            <a:chOff x="2642112" y="3285460"/>
            <a:chExt cx="1243013" cy="2230805"/>
          </a:xfrm>
        </p:grpSpPr>
        <p:sp>
          <p:nvSpPr>
            <p:cNvPr id="50" name="Isosceles Triangle 145"/>
            <p:cNvSpPr>
              <a:spLocks noChangeArrowheads="1"/>
            </p:cNvSpPr>
            <p:nvPr/>
          </p:nvSpPr>
          <p:spPr bwMode="auto">
            <a:xfrm>
              <a:off x="2778637" y="3285460"/>
              <a:ext cx="838200" cy="1301603"/>
            </a:xfrm>
            <a:prstGeom prst="triangle">
              <a:avLst>
                <a:gd name="adj" fmla="val 96194"/>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51" name="Oval 136"/>
            <p:cNvSpPr>
              <a:spLocks noChangeArrowheads="1"/>
            </p:cNvSpPr>
            <p:nvPr/>
          </p:nvSpPr>
          <p:spPr bwMode="auto">
            <a:xfrm>
              <a:off x="2662750" y="3760530"/>
              <a:ext cx="1222375"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sp>
          <p:nvSpPr>
            <p:cNvPr id="52" name="TextBox 142"/>
            <p:cNvSpPr txBox="1">
              <a:spLocks noChangeArrowheads="1"/>
            </p:cNvSpPr>
            <p:nvPr/>
          </p:nvSpPr>
          <p:spPr bwMode="auto">
            <a:xfrm>
              <a:off x="2642112" y="5054600"/>
              <a:ext cx="1074738" cy="461665"/>
            </a:xfrm>
            <a:prstGeom prst="rect">
              <a:avLst/>
            </a:prstGeom>
            <a:noFill/>
            <a:ln w="9525">
              <a:noFill/>
              <a:miter lim="800000"/>
              <a:headEnd/>
              <a:tailEnd/>
            </a:ln>
          </p:spPr>
          <p:txBody>
            <a:bodyPr>
              <a:spAutoFit/>
            </a:bodyPr>
            <a:lstStyle/>
            <a:p>
              <a:pPr algn="ctr" eaLnBrk="0" hangingPunct="0"/>
              <a:r>
                <a:rPr lang="en-US" altLang="zh-CN" sz="1200" b="1">
                  <a:ea typeface="宋体" pitchFamily="2" charset="-122"/>
                </a:rPr>
                <a:t>Motion control</a:t>
              </a:r>
            </a:p>
          </p:txBody>
        </p:sp>
        <p:pic>
          <p:nvPicPr>
            <p:cNvPr id="53" name="Picture 27" descr="iStock_000006630634Large.jp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2729869" y="3948143"/>
              <a:ext cx="1152525" cy="808038"/>
            </a:xfrm>
            <a:prstGeom prst="rect">
              <a:avLst/>
            </a:prstGeom>
            <a:noFill/>
            <a:ln w="9525">
              <a:noFill/>
              <a:miter lim="800000"/>
              <a:headEnd/>
              <a:tailEnd/>
            </a:ln>
          </p:spPr>
        </p:pic>
      </p:grpSp>
      <p:grpSp>
        <p:nvGrpSpPr>
          <p:cNvPr id="54" name="Group 53"/>
          <p:cNvGrpSpPr>
            <a:grpSpLocks/>
          </p:cNvGrpSpPr>
          <p:nvPr/>
        </p:nvGrpSpPr>
        <p:grpSpPr bwMode="auto">
          <a:xfrm>
            <a:off x="3987483" y="3484563"/>
            <a:ext cx="1222375" cy="2187575"/>
            <a:chOff x="3998913" y="3313164"/>
            <a:chExt cx="1222375" cy="2187524"/>
          </a:xfrm>
        </p:grpSpPr>
        <p:sp>
          <p:nvSpPr>
            <p:cNvPr id="55" name="Isosceles Triangle 143"/>
            <p:cNvSpPr>
              <a:spLocks noChangeArrowheads="1"/>
            </p:cNvSpPr>
            <p:nvPr/>
          </p:nvSpPr>
          <p:spPr bwMode="auto">
            <a:xfrm>
              <a:off x="4137835" y="3313164"/>
              <a:ext cx="838200" cy="1571625"/>
            </a:xfrm>
            <a:prstGeom prst="triangle">
              <a:avLst>
                <a:gd name="adj" fmla="val 50000"/>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56" name="Oval 136"/>
            <p:cNvSpPr>
              <a:spLocks noChangeArrowheads="1"/>
            </p:cNvSpPr>
            <p:nvPr/>
          </p:nvSpPr>
          <p:spPr bwMode="auto">
            <a:xfrm>
              <a:off x="3998913" y="3778250"/>
              <a:ext cx="1222375"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sp>
          <p:nvSpPr>
            <p:cNvPr id="57" name="Rectangle 41"/>
            <p:cNvSpPr>
              <a:spLocks noChangeArrowheads="1"/>
            </p:cNvSpPr>
            <p:nvPr/>
          </p:nvSpPr>
          <p:spPr bwMode="auto">
            <a:xfrm>
              <a:off x="4062413" y="5097463"/>
              <a:ext cx="1095375" cy="403225"/>
            </a:xfrm>
            <a:prstGeom prst="rect">
              <a:avLst/>
            </a:prstGeom>
            <a:noFill/>
            <a:ln w="9525">
              <a:noFill/>
              <a:miter lim="800000"/>
              <a:headEnd/>
              <a:tailEnd/>
            </a:ln>
          </p:spPr>
          <p:txBody>
            <a:bodyPr/>
            <a:lstStyle/>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Wireless</a:t>
              </a:r>
            </a:p>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FIR</a:t>
              </a:r>
            </a:p>
          </p:txBody>
        </p:sp>
        <p:pic>
          <p:nvPicPr>
            <p:cNvPr id="58" name="Picture 22" descr="iStock_000001915407Small.png"/>
            <p:cNvPicPr>
              <a:picLocks noChangeAspect="1"/>
            </p:cNvPicPr>
            <p:nvPr/>
          </p:nvPicPr>
          <p:blipFill>
            <a:blip r:embed="rId14" cstate="print"/>
            <a:srcRect b="29565"/>
            <a:stretch>
              <a:fillRect/>
            </a:stretch>
          </p:blipFill>
          <p:spPr bwMode="auto">
            <a:xfrm>
              <a:off x="4174268" y="3826651"/>
              <a:ext cx="873097" cy="1022828"/>
            </a:xfrm>
            <a:prstGeom prst="rect">
              <a:avLst/>
            </a:prstGeom>
            <a:noFill/>
            <a:ln w="9525">
              <a:noFill/>
              <a:miter lim="800000"/>
              <a:headEnd/>
              <a:tailEnd/>
            </a:ln>
          </p:spPr>
        </p:pic>
      </p:grpSp>
      <p:grpSp>
        <p:nvGrpSpPr>
          <p:cNvPr id="59" name="Group 54"/>
          <p:cNvGrpSpPr>
            <a:grpSpLocks/>
          </p:cNvGrpSpPr>
          <p:nvPr/>
        </p:nvGrpSpPr>
        <p:grpSpPr bwMode="auto">
          <a:xfrm>
            <a:off x="5301933" y="3509963"/>
            <a:ext cx="1246187" cy="2143125"/>
            <a:chOff x="5313363" y="3338623"/>
            <a:chExt cx="1246925" cy="2143015"/>
          </a:xfrm>
        </p:grpSpPr>
        <p:sp>
          <p:nvSpPr>
            <p:cNvPr id="60" name="Isosceles Triangle 144"/>
            <p:cNvSpPr>
              <a:spLocks noChangeArrowheads="1"/>
            </p:cNvSpPr>
            <p:nvPr/>
          </p:nvSpPr>
          <p:spPr bwMode="auto">
            <a:xfrm>
              <a:off x="5457825" y="3338623"/>
              <a:ext cx="838200" cy="1195277"/>
            </a:xfrm>
            <a:prstGeom prst="triangle">
              <a:avLst>
                <a:gd name="adj" fmla="val 0"/>
              </a:avLst>
            </a:prstGeom>
            <a:gradFill rotWithShape="1">
              <a:gsLst>
                <a:gs pos="0">
                  <a:srgbClr val="FFDE80"/>
                </a:gs>
                <a:gs pos="50000">
                  <a:srgbClr val="FFE8B3"/>
                </a:gs>
                <a:gs pos="100000">
                  <a:srgbClr val="FFF3DA"/>
                </a:gs>
              </a:gsLst>
              <a:lin ang="5400000" scaled="1"/>
            </a:gradFill>
            <a:ln w="9525" algn="ctr">
              <a:noFill/>
              <a:round/>
              <a:headEnd/>
              <a:tailEnd/>
            </a:ln>
          </p:spPr>
          <p:txBody>
            <a:bodyPr/>
            <a:lstStyle/>
            <a:p>
              <a:pPr eaLnBrk="0" hangingPunct="0"/>
              <a:endParaRPr lang="zh-CN" altLang="zh-CN"/>
            </a:p>
          </p:txBody>
        </p:sp>
        <p:sp>
          <p:nvSpPr>
            <p:cNvPr id="61" name="Oval 137"/>
            <p:cNvSpPr>
              <a:spLocks noChangeArrowheads="1"/>
            </p:cNvSpPr>
            <p:nvPr/>
          </p:nvSpPr>
          <p:spPr bwMode="auto">
            <a:xfrm>
              <a:off x="5313363" y="3778250"/>
              <a:ext cx="1220787" cy="1222375"/>
            </a:xfrm>
            <a:prstGeom prst="ellipse">
              <a:avLst/>
            </a:prstGeom>
            <a:solidFill>
              <a:schemeClr val="bg1"/>
            </a:solidFill>
            <a:ln w="9525" algn="ctr">
              <a:solidFill>
                <a:schemeClr val="bg2"/>
              </a:solidFill>
              <a:round/>
              <a:headEnd/>
              <a:tailEnd/>
            </a:ln>
          </p:spPr>
          <p:txBody>
            <a:bodyPr/>
            <a:lstStyle/>
            <a:p>
              <a:pPr eaLnBrk="0" hangingPunct="0"/>
              <a:endParaRPr lang="zh-CN" altLang="zh-CN"/>
            </a:p>
          </p:txBody>
        </p:sp>
        <p:sp>
          <p:nvSpPr>
            <p:cNvPr id="62" name="Rectangle 31"/>
            <p:cNvSpPr>
              <a:spLocks noChangeArrowheads="1"/>
            </p:cNvSpPr>
            <p:nvPr/>
          </p:nvSpPr>
          <p:spPr bwMode="auto">
            <a:xfrm>
              <a:off x="5462588" y="5097463"/>
              <a:ext cx="1097700" cy="384175"/>
            </a:xfrm>
            <a:prstGeom prst="rect">
              <a:avLst/>
            </a:prstGeom>
            <a:noFill/>
            <a:ln w="9525">
              <a:noFill/>
              <a:miter lim="800000"/>
              <a:headEnd/>
              <a:tailEnd/>
            </a:ln>
          </p:spPr>
          <p:txBody>
            <a:bodyPr/>
            <a:lstStyle/>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Video</a:t>
              </a:r>
            </a:p>
            <a:p>
              <a:pPr marL="342900" indent="-342900" algn="ctr" eaLnBrk="0" hangingPunct="0">
                <a:lnSpc>
                  <a:spcPct val="80000"/>
                </a:lnSpc>
                <a:spcBef>
                  <a:spcPct val="20000"/>
                </a:spcBef>
                <a:buClr>
                  <a:srgbClr val="003399"/>
                </a:buClr>
                <a:buSzPct val="75000"/>
                <a:buFont typeface="Wingdings" pitchFamily="2" charset="2"/>
                <a:buNone/>
              </a:pPr>
              <a:r>
                <a:rPr lang="en-US" altLang="zh-CN" sz="1200" b="1">
                  <a:ea typeface="宋体" pitchFamily="2" charset="-122"/>
                </a:rPr>
                <a:t>processing</a:t>
              </a:r>
            </a:p>
          </p:txBody>
        </p:sp>
        <p:pic>
          <p:nvPicPr>
            <p:cNvPr id="63" name="Picture 37" descr="plasma-tv-3d"/>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471069" y="3955313"/>
              <a:ext cx="961629" cy="814629"/>
            </a:xfrm>
            <a:prstGeom prst="rect">
              <a:avLst/>
            </a:prstGeom>
            <a:noFill/>
            <a:ln w="9525">
              <a:noFill/>
              <a:miter lim="800000"/>
              <a:headEnd/>
              <a:tailEnd/>
            </a:ln>
          </p:spPr>
        </p:pic>
      </p:grpSp>
      <p:sp>
        <p:nvSpPr>
          <p:cNvPr id="64" name="Text Box 35"/>
          <p:cNvSpPr txBox="1">
            <a:spLocks noChangeArrowheads="1"/>
          </p:cNvSpPr>
          <p:nvPr/>
        </p:nvSpPr>
        <p:spPr bwMode="auto">
          <a:xfrm>
            <a:off x="202883" y="5905500"/>
            <a:ext cx="8724900" cy="400050"/>
          </a:xfrm>
          <a:prstGeom prst="rect">
            <a:avLst/>
          </a:prstGeom>
          <a:noFill/>
          <a:ln w="9525">
            <a:noFill/>
            <a:miter lim="800000"/>
            <a:headEnd/>
            <a:tailEnd/>
          </a:ln>
        </p:spPr>
        <p:txBody>
          <a:bodyPr>
            <a:spAutoFit/>
          </a:bodyPr>
          <a:lstStyle/>
          <a:p>
            <a:pPr algn="ctr" eaLnBrk="0" hangingPunct="0"/>
            <a:r>
              <a:rPr lang="en-US" altLang="zh-CN" sz="2000" b="1" i="1" dirty="0">
                <a:solidFill>
                  <a:srgbClr val="30C1BE"/>
                </a:solidFill>
                <a:latin typeface="Arial Black" pitchFamily="34" charset="0"/>
                <a:ea typeface="宋体" pitchFamily="2" charset="-122"/>
              </a:rPr>
              <a:t>High-Efficiency for Key Applications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50838" y="182738"/>
            <a:ext cx="8577262" cy="914400"/>
          </a:xfrm>
        </p:spPr>
        <p:txBody>
          <a:bodyPr/>
          <a:lstStyle/>
          <a:p>
            <a:r>
              <a:rPr lang="en-US" dirty="0" smtClean="0"/>
              <a:t>28nm HP and 28nm LP Comparison</a:t>
            </a:r>
          </a:p>
        </p:txBody>
      </p:sp>
      <p:sp>
        <p:nvSpPr>
          <p:cNvPr id="7171" name="Slide Number Placeholder 3"/>
          <p:cNvSpPr>
            <a:spLocks noGrp="1"/>
          </p:cNvSpPr>
          <p:nvPr>
            <p:ph type="sldNum" sz="quarter" idx="10"/>
          </p:nvPr>
        </p:nvSpPr>
        <p:spPr>
          <a:noFill/>
        </p:spPr>
        <p:txBody>
          <a:bodyPr/>
          <a:lstStyle/>
          <a:p>
            <a:fld id="{8380FDB9-405B-4171-A296-193D1678AC68}" type="slidenum">
              <a:rPr lang="en-US" smtClean="0">
                <a:latin typeface="Arial" pitchFamily="34" charset="0"/>
              </a:rPr>
              <a:pPr/>
              <a:t>9</a:t>
            </a:fld>
            <a:endParaRPr lang="en-US" smtClean="0">
              <a:latin typeface="Arial" pitchFamily="34" charset="0"/>
            </a:endParaRPr>
          </a:p>
        </p:txBody>
      </p:sp>
      <p:pic>
        <p:nvPicPr>
          <p:cNvPr id="7176" name="Picture 8"/>
          <p:cNvPicPr>
            <a:picLocks noChangeAspect="1" noChangeArrowheads="1"/>
          </p:cNvPicPr>
          <p:nvPr/>
        </p:nvPicPr>
        <p:blipFill>
          <a:blip r:embed="rId3" cstate="email"/>
          <a:srcRect/>
          <a:stretch>
            <a:fillRect/>
          </a:stretch>
        </p:blipFill>
        <p:spPr bwMode="auto">
          <a:xfrm>
            <a:off x="1516771" y="1291379"/>
            <a:ext cx="6040541" cy="1892300"/>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srcRect/>
          <a:stretch>
            <a:fillRect/>
          </a:stretch>
        </p:blipFill>
        <p:spPr bwMode="auto">
          <a:xfrm>
            <a:off x="1510851" y="3615050"/>
            <a:ext cx="5889795" cy="2728600"/>
          </a:xfrm>
          <a:prstGeom prst="rect">
            <a:avLst/>
          </a:prstGeom>
          <a:noFill/>
          <a:ln w="9525">
            <a:noFill/>
            <a:miter lim="800000"/>
            <a:headEnd/>
            <a:tailEnd/>
          </a:ln>
        </p:spPr>
      </p:pic>
      <p:grpSp>
        <p:nvGrpSpPr>
          <p:cNvPr id="15" name="Group 44"/>
          <p:cNvGrpSpPr/>
          <p:nvPr/>
        </p:nvGrpSpPr>
        <p:grpSpPr>
          <a:xfrm>
            <a:off x="6976624" y="3669030"/>
            <a:ext cx="1297463" cy="1013254"/>
            <a:chOff x="7982464" y="0"/>
            <a:chExt cx="1297463" cy="1013254"/>
          </a:xfrm>
        </p:grpSpPr>
        <p:sp>
          <p:nvSpPr>
            <p:cNvPr id="22" name="Right Triangle 21"/>
            <p:cNvSpPr/>
            <p:nvPr/>
          </p:nvSpPr>
          <p:spPr bwMode="auto">
            <a:xfrm rot="10800000">
              <a:off x="7982464" y="0"/>
              <a:ext cx="1161535" cy="1013254"/>
            </a:xfrm>
            <a:prstGeom prst="r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8254316" y="0"/>
              <a:ext cx="1025611" cy="307777"/>
            </a:xfrm>
            <a:prstGeom prst="rect">
              <a:avLst/>
            </a:prstGeom>
            <a:noFill/>
          </p:spPr>
          <p:txBody>
            <a:bodyPr wrap="square" rtlCol="0">
              <a:spAutoFit/>
            </a:bodyPr>
            <a:lstStyle/>
            <a:p>
              <a:r>
                <a:rPr lang="en-US" sz="1400" dirty="0" smtClean="0"/>
                <a:t>28nm LP </a:t>
              </a:r>
              <a:endParaRPr lang="en-US" sz="1400" dirty="0"/>
            </a:p>
          </p:txBody>
        </p:sp>
        <p:pic>
          <p:nvPicPr>
            <p:cNvPr id="24" name="Picture 23" descr="CycloneV_pms_jpg.jpg"/>
            <p:cNvPicPr>
              <a:picLocks noChangeAspect="1"/>
            </p:cNvPicPr>
            <p:nvPr/>
          </p:nvPicPr>
          <p:blipFill>
            <a:blip r:embed="rId5" cstate="email">
              <a:clrChange>
                <a:clrFrom>
                  <a:srgbClr val="FFFFFF"/>
                </a:clrFrom>
                <a:clrTo>
                  <a:srgbClr val="FFFFFF">
                    <a:alpha val="0"/>
                  </a:srgbClr>
                </a:clrTo>
              </a:clrChange>
            </a:blip>
            <a:stretch>
              <a:fillRect/>
            </a:stretch>
          </p:blipFill>
          <p:spPr>
            <a:xfrm>
              <a:off x="8445879" y="238125"/>
              <a:ext cx="698121" cy="194310"/>
            </a:xfrm>
            <a:prstGeom prst="rect">
              <a:avLst/>
            </a:prstGeom>
          </p:spPr>
        </p:pic>
        <p:pic>
          <p:nvPicPr>
            <p:cNvPr id="25" name="Picture 24" descr="ArriaV_cmyk_jpg.jpg"/>
            <p:cNvPicPr>
              <a:picLocks noChangeAspect="1"/>
            </p:cNvPicPr>
            <p:nvPr/>
          </p:nvPicPr>
          <p:blipFill>
            <a:blip r:embed="rId6" cstate="email">
              <a:clrChange>
                <a:clrFrom>
                  <a:srgbClr val="FFFFFF"/>
                </a:clrFrom>
                <a:clrTo>
                  <a:srgbClr val="FFFFFF">
                    <a:alpha val="0"/>
                  </a:srgbClr>
                </a:clrTo>
              </a:clrChange>
            </a:blip>
            <a:stretch>
              <a:fillRect/>
            </a:stretch>
          </p:blipFill>
          <p:spPr>
            <a:xfrm>
              <a:off x="8595360" y="365529"/>
              <a:ext cx="548640" cy="183795"/>
            </a:xfrm>
            <a:prstGeom prst="rect">
              <a:avLst/>
            </a:prstGeom>
          </p:spPr>
        </p:pic>
      </p:grpSp>
      <p:grpSp>
        <p:nvGrpSpPr>
          <p:cNvPr id="26" name="Group 25"/>
          <p:cNvGrpSpPr/>
          <p:nvPr/>
        </p:nvGrpSpPr>
        <p:grpSpPr>
          <a:xfrm>
            <a:off x="6988981" y="1303020"/>
            <a:ext cx="1297463" cy="1013254"/>
            <a:chOff x="3274540" y="3126260"/>
            <a:chExt cx="1297463" cy="1013254"/>
          </a:xfrm>
        </p:grpSpPr>
        <p:sp>
          <p:nvSpPr>
            <p:cNvPr id="27" name="Right Triangle 26"/>
            <p:cNvSpPr/>
            <p:nvPr/>
          </p:nvSpPr>
          <p:spPr bwMode="auto">
            <a:xfrm rot="10800000">
              <a:off x="3274540" y="3126260"/>
              <a:ext cx="1161535" cy="1013254"/>
            </a:xfrm>
            <a:prstGeom prst="r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3546392" y="3126260"/>
              <a:ext cx="1025611" cy="307777"/>
            </a:xfrm>
            <a:prstGeom prst="rect">
              <a:avLst/>
            </a:prstGeom>
            <a:noFill/>
          </p:spPr>
          <p:txBody>
            <a:bodyPr wrap="square" rtlCol="0">
              <a:spAutoFit/>
            </a:bodyPr>
            <a:lstStyle/>
            <a:p>
              <a:r>
                <a:rPr lang="en-US" sz="1400" dirty="0" smtClean="0"/>
                <a:t>28nm HP</a:t>
              </a:r>
              <a:endParaRPr lang="en-US" sz="1400" dirty="0"/>
            </a:p>
          </p:txBody>
        </p:sp>
        <p:pic>
          <p:nvPicPr>
            <p:cNvPr id="29" name="Picture 28" descr="StratixV_pms_jpg.jpg"/>
            <p:cNvPicPr>
              <a:picLocks noChangeAspect="1"/>
            </p:cNvPicPr>
            <p:nvPr/>
          </p:nvPicPr>
          <p:blipFill>
            <a:blip r:embed="rId7" cstate="email">
              <a:clrChange>
                <a:clrFrom>
                  <a:srgbClr val="FFFFFF"/>
                </a:clrFrom>
                <a:clrTo>
                  <a:srgbClr val="FFFFFF">
                    <a:alpha val="0"/>
                  </a:srgbClr>
                </a:clrTo>
              </a:clrChange>
            </a:blip>
            <a:stretch>
              <a:fillRect/>
            </a:stretch>
          </p:blipFill>
          <p:spPr>
            <a:xfrm>
              <a:off x="3765011" y="3384668"/>
              <a:ext cx="660304" cy="182684"/>
            </a:xfrm>
            <a:prstGeom prst="rect">
              <a:avLst/>
            </a:prstGeom>
          </p:spPr>
        </p:pic>
      </p:grpSp>
      <p:sp>
        <p:nvSpPr>
          <p:cNvPr id="30" name="Oval 29"/>
          <p:cNvSpPr/>
          <p:nvPr/>
        </p:nvSpPr>
        <p:spPr bwMode="auto">
          <a:xfrm>
            <a:off x="5132070" y="5029200"/>
            <a:ext cx="948690" cy="960120"/>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4278630" y="3821430"/>
            <a:ext cx="948690" cy="960120"/>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2556510" y="5036820"/>
            <a:ext cx="948690" cy="960120"/>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1314450" y="4274820"/>
            <a:ext cx="948690" cy="960120"/>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C:\Users\jchang\Desktop\Martin\Slide23.wav"/>
  <p:tag name="AUDIO_ID" val="539"/>
  <p:tag name="ELAPSEDTIME" val="101.277"/>
  <p:tag name="ARTICULATE_SLIDE_NAV" val="23"/>
  <p:tag name="ARTICULATE_SLIDE_GUID" val="7464080a-49b7-47e8-9375-be0187a7e05a"/>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KUZo6tQO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UDIO_IMPORT" val="C:\Users\jchang\Desktop\Martin\Slide23.wav"/>
  <p:tag name="AUDIO_ID" val="539"/>
  <p:tag name="ELAPSEDTIME" val="101.277"/>
  <p:tag name="ARTICULATE_SLIDE_NAV" val="23"/>
  <p:tag name="ARTICULATE_SLIDE_GUID" val="7464080a-49b7-47e8-9375-be0187a7e05a"/>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YfVecFem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hntcuKAT_files\slide0001_image001.png"/>
</p:tagLst>
</file>

<file path=ppt/theme/theme1.xml><?xml version="1.0" encoding="utf-8"?>
<a:theme xmlns:a="http://schemas.openxmlformats.org/drawingml/2006/main" name="2011_Altera_PowerPoint_Template">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tera">
    <a:dk1>
      <a:srgbClr val="000000"/>
    </a:dk1>
    <a:lt1>
      <a:srgbClr val="FFFFFF"/>
    </a:lt1>
    <a:dk2>
      <a:srgbClr val="00319E"/>
    </a:dk2>
    <a:lt2>
      <a:srgbClr val="C0C0C0"/>
    </a:lt2>
    <a:accent1>
      <a:srgbClr val="4F8A10"/>
    </a:accent1>
    <a:accent2>
      <a:srgbClr val="00AEEF"/>
    </a:accent2>
    <a:accent3>
      <a:srgbClr val="9933FF"/>
    </a:accent3>
    <a:accent4>
      <a:srgbClr val="30C1BE"/>
    </a:accent4>
    <a:accent5>
      <a:srgbClr val="FF6600"/>
    </a:accent5>
    <a:accent6>
      <a:srgbClr val="CC0000"/>
    </a:accent6>
    <a:hlink>
      <a:srgbClr val="00AEEF"/>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F0C839563704C9644F01D8D1AD9B2" ma:contentTypeVersion="0" ma:contentTypeDescription="Create a new document." ma:contentTypeScope="" ma:versionID="e341368ad9e8718538b93e9d81dd63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E38A2D1-CDB6-4E3C-9992-BEBC67A51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4234E54-1C9C-4410-B62D-903A80B391C1}">
  <ds:schemaRefs>
    <ds:schemaRef ds:uri="http://schemas.microsoft.com/sharepoint/v3/contenttype/forms"/>
  </ds:schemaRefs>
</ds:datastoreItem>
</file>

<file path=customXml/itemProps3.xml><?xml version="1.0" encoding="utf-8"?>
<ds:datastoreItem xmlns:ds="http://schemas.openxmlformats.org/officeDocument/2006/customXml" ds:itemID="{EB1BE8A5-902D-4254-971A-F9B5F76E73C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2011_Altera_PowerPoint_Template_PUBLIC</Template>
  <TotalTime>11262</TotalTime>
  <Words>3542</Words>
  <Application>Microsoft Office PowerPoint</Application>
  <PresentationFormat>On-screen Show (4:3)</PresentationFormat>
  <Paragraphs>568</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2011_Altera_PowerPoint_Template</vt:lpstr>
      <vt:lpstr>Using Variable Precision  DSP Block and Designing  with Floating Point</vt:lpstr>
      <vt:lpstr>Agenda</vt:lpstr>
      <vt:lpstr>Variable-Precision DSP Architecture</vt:lpstr>
      <vt:lpstr>Industry’s First Variable-Precision DSP Block</vt:lpstr>
      <vt:lpstr>Variable-Precision DSP Block</vt:lpstr>
      <vt:lpstr>Variable Precision Features for FIR &amp; FFT</vt:lpstr>
      <vt:lpstr>Arria-V/Cyclone-V: Variable-Precision DSP Block Enhanced for FIR Implementation</vt:lpstr>
      <vt:lpstr>Key Applications</vt:lpstr>
      <vt:lpstr>28nm HP and 28nm LP Comparison</vt:lpstr>
      <vt:lpstr>Variable-Precision with  64-Bit Cascade Bus</vt:lpstr>
      <vt:lpstr>Hard Pre-Adder for Filters </vt:lpstr>
      <vt:lpstr>Harden Internal Co-efficient Register Banks</vt:lpstr>
      <vt:lpstr>Harden Biased Rounding Block</vt:lpstr>
      <vt:lpstr>Systolic Parallel Filter Mode (1/2)  </vt:lpstr>
      <vt:lpstr>Systolic Parallel Filter Mode (2/2)  </vt:lpstr>
      <vt:lpstr>Example DSP Mode: Systolic FIR</vt:lpstr>
      <vt:lpstr>Example DSP Mode: Serial Filter</vt:lpstr>
      <vt:lpstr>Floating Point DSP Architecture</vt:lpstr>
      <vt:lpstr>Floating-Point Multiplier Resources</vt:lpstr>
      <vt:lpstr>New Floating-Point Methodology </vt:lpstr>
      <vt:lpstr>New Floating-Point Implementation</vt:lpstr>
      <vt:lpstr>Vector Dot Product Example</vt:lpstr>
      <vt:lpstr>Optimized Fused Datapath Cores</vt:lpstr>
      <vt:lpstr>Quartus II Software: MegaWizard™ Plug-In Functions </vt:lpstr>
      <vt:lpstr>Single, Double, or Extended Precision </vt:lpstr>
      <vt:lpstr>Complex Functions Run almost as fast as Multiply and Add</vt:lpstr>
      <vt:lpstr>Matrix Megafunction Performance</vt:lpstr>
      <vt:lpstr>Fast Fourier Transform (FFT) Performance (Stratix IV FPGA)</vt:lpstr>
      <vt:lpstr>Thank You </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 Variable Precision DSP Training</dc:title>
  <dc:creator>Ben Esposito</dc:creator>
  <cp:lastModifiedBy>roliu</cp:lastModifiedBy>
  <cp:revision>494</cp:revision>
  <cp:lastPrinted>2007-02-01T00:01:47Z</cp:lastPrinted>
  <dcterms:created xsi:type="dcterms:W3CDTF">2010-04-14T12:32:32Z</dcterms:created>
  <dcterms:modified xsi:type="dcterms:W3CDTF">2011-07-28T22:40:36Z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0x010100337F0C839563704C9644F01D8D1AD9B2</vt:lpwstr>
  </property>
  <property fmtid="{D5CDD505-2E9C-101B-9397-08002B2CF9AE}" pid="3" name="Order">
    <vt:r8>35800</vt:r8>
  </property>
  <property fmtid="{D5CDD505-2E9C-101B-9397-08002B2CF9AE}" pid="4" name="SourceName">
    <vt:lpwstr>SV Variable Precision DSP Training.pptx</vt:lpwstr>
  </property>
  <property fmtid="{D5CDD505-2E9C-101B-9397-08002B2CF9AE}" pid="5" name="UserName">
    <vt:lpwstr>ALTERA\mparker</vt:lpwstr>
  </property>
</Properties>
</file>