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4"/>
    <p:sldMasterId id="2147483673" r:id="rId5"/>
  </p:sldMasterIdLst>
  <p:notesMasterIdLst>
    <p:notesMasterId r:id="rId45"/>
  </p:notesMasterIdLst>
  <p:handoutMasterIdLst>
    <p:handoutMasterId r:id="rId46"/>
  </p:handoutMasterIdLst>
  <p:sldIdLst>
    <p:sldId id="256" r:id="rId6"/>
    <p:sldId id="295" r:id="rId7"/>
    <p:sldId id="296" r:id="rId8"/>
    <p:sldId id="265" r:id="rId9"/>
    <p:sldId id="266" r:id="rId10"/>
    <p:sldId id="267" r:id="rId11"/>
    <p:sldId id="258" r:id="rId12"/>
    <p:sldId id="302" r:id="rId13"/>
    <p:sldId id="261" r:id="rId14"/>
    <p:sldId id="262" r:id="rId15"/>
    <p:sldId id="300" r:id="rId16"/>
    <p:sldId id="308" r:id="rId17"/>
    <p:sldId id="301" r:id="rId18"/>
    <p:sldId id="307" r:id="rId19"/>
    <p:sldId id="314" r:id="rId20"/>
    <p:sldId id="268"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315" r:id="rId39"/>
    <p:sldId id="309" r:id="rId40"/>
    <p:sldId id="310" r:id="rId41"/>
    <p:sldId id="311" r:id="rId42"/>
    <p:sldId id="312" r:id="rId43"/>
    <p:sldId id="313" r:id="rId44"/>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bert Chang" initials="A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2D2D89"/>
    <a:srgbClr val="000066"/>
    <a:srgbClr val="3366CC"/>
    <a:srgbClr val="3333CC"/>
    <a:srgbClr val="A549DD"/>
    <a:srgbClr val="909090"/>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80" autoAdjust="0"/>
    <p:restoredTop sz="61159" autoAdjust="0"/>
  </p:normalViewPr>
  <p:slideViewPr>
    <p:cSldViewPr snapToGrid="0">
      <p:cViewPr varScale="1">
        <p:scale>
          <a:sx n="50" d="100"/>
          <a:sy n="50" d="100"/>
        </p:scale>
        <p:origin x="-2352" y="-102"/>
      </p:cViewPr>
      <p:guideLst>
        <p:guide orient="horz" pos="4319"/>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4" d="100"/>
          <a:sy n="94" d="100"/>
        </p:scale>
        <p:origin x="-2646" y="-10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en-US" dirty="0" smtClean="0"/>
              <a:t>16-Master/16-Slave</a:t>
            </a:r>
            <a:r>
              <a:rPr lang="en-US" baseline="0" dirty="0" smtClean="0"/>
              <a:t> System: Performance Results</a:t>
            </a:r>
            <a:endParaRPr lang="en-US" dirty="0"/>
          </a:p>
        </c:rich>
      </c:tx>
      <c:layout/>
    </c:title>
    <c:view3D>
      <c:rAngAx val="1"/>
    </c:view3D>
    <c:plotArea>
      <c:layout/>
      <c:bar3DChart>
        <c:barDir val="bar"/>
        <c:grouping val="clustered"/>
        <c:ser>
          <c:idx val="0"/>
          <c:order val="0"/>
          <c:tx>
            <c:strRef>
              <c:f>Sheet1!$B$1</c:f>
              <c:strCache>
                <c:ptCount val="1"/>
                <c:pt idx="0">
                  <c:v>Series 1</c:v>
                </c:pt>
              </c:strCache>
            </c:strRef>
          </c:tx>
          <c:cat>
            <c:strRef>
              <c:f>Sheet1!$A$2:$A$7</c:f>
              <c:strCache>
                <c:ptCount val="6"/>
                <c:pt idx="0">
                  <c:v>Qsys, 4 cycle network latency</c:v>
                </c:pt>
                <c:pt idx="1">
                  <c:v>Qsys, 3 cycle network latency</c:v>
                </c:pt>
                <c:pt idx="2">
                  <c:v>Qsys, 2 cycle network latency</c:v>
                </c:pt>
                <c:pt idx="3">
                  <c:v>Qsys, 1 cycle network latency</c:v>
                </c:pt>
                <c:pt idx="4">
                  <c:v>Qsys, fully combinational</c:v>
                </c:pt>
                <c:pt idx="5">
                  <c:v>SOPC Builder</c:v>
                </c:pt>
              </c:strCache>
            </c:strRef>
          </c:cat>
          <c:val>
            <c:numRef>
              <c:f>Sheet1!$B$2:$B$7</c:f>
              <c:numCache>
                <c:formatCode>General</c:formatCode>
                <c:ptCount val="6"/>
                <c:pt idx="0">
                  <c:v>138</c:v>
                </c:pt>
                <c:pt idx="1">
                  <c:v>93</c:v>
                </c:pt>
                <c:pt idx="2">
                  <c:v>85</c:v>
                </c:pt>
                <c:pt idx="3">
                  <c:v>71</c:v>
                </c:pt>
                <c:pt idx="4">
                  <c:v>23</c:v>
                </c:pt>
              </c:numCache>
            </c:numRef>
          </c:val>
        </c:ser>
        <c:shape val="box"/>
        <c:axId val="77722752"/>
        <c:axId val="77724288"/>
        <c:axId val="0"/>
      </c:bar3DChart>
      <c:catAx>
        <c:axId val="77722752"/>
        <c:scaling>
          <c:orientation val="minMax"/>
        </c:scaling>
        <c:axPos val="l"/>
        <c:tickLblPos val="nextTo"/>
        <c:txPr>
          <a:bodyPr/>
          <a:lstStyle/>
          <a:p>
            <a:pPr>
              <a:defRPr sz="1050" b="0"/>
            </a:pPr>
            <a:endParaRPr lang="zh-CN"/>
          </a:p>
        </c:txPr>
        <c:crossAx val="77724288"/>
        <c:crosses val="autoZero"/>
        <c:auto val="1"/>
        <c:lblAlgn val="ctr"/>
        <c:lblOffset val="100"/>
      </c:catAx>
      <c:valAx>
        <c:axId val="77724288"/>
        <c:scaling>
          <c:orientation val="minMax"/>
        </c:scaling>
        <c:axPos val="b"/>
        <c:majorGridlines/>
        <c:numFmt formatCode="General" sourceLinked="1"/>
        <c:tickLblPos val="nextTo"/>
        <c:crossAx val="77722752"/>
        <c:crosses val="autoZero"/>
        <c:crossBetween val="between"/>
      </c:valAx>
    </c:plotArea>
    <c:plotVisOnly val="1"/>
  </c:chart>
  <c:txPr>
    <a:bodyPr/>
    <a:lstStyle/>
    <a:p>
      <a:pPr>
        <a:defRPr sz="1800"/>
      </a:pPr>
      <a:endParaRPr lang="zh-CN"/>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60700" cy="458788"/>
          </a:xfrm>
          <a:prstGeom prst="rect">
            <a:avLst/>
          </a:prstGeom>
          <a:noFill/>
          <a:ln w="9525">
            <a:noFill/>
            <a:miter lim="800000"/>
            <a:headEnd/>
            <a:tailEnd/>
          </a:ln>
          <a:effectLst/>
        </p:spPr>
        <p:txBody>
          <a:bodyPr vert="horz" wrap="square" lIns="91733" tIns="45866" rIns="91733" bIns="45866" numCol="1" anchor="t" anchorCtr="0" compatLnSpc="1">
            <a:prstTxWarp prst="textNoShape">
              <a:avLst/>
            </a:prstTxWarp>
          </a:bodyPr>
          <a:lstStyle>
            <a:lvl1pPr defTabSz="917575" eaLnBrk="0" hangingPunct="0">
              <a:defRPr sz="1200"/>
            </a:lvl1pPr>
          </a:lstStyle>
          <a:p>
            <a:pPr>
              <a:defRPr/>
            </a:pPr>
            <a:endParaRPr lang="en-US"/>
          </a:p>
        </p:txBody>
      </p:sp>
      <p:sp>
        <p:nvSpPr>
          <p:cNvPr id="15363" name="Rectangle 3"/>
          <p:cNvSpPr>
            <a:spLocks noGrp="1" noChangeArrowheads="1"/>
          </p:cNvSpPr>
          <p:nvPr>
            <p:ph type="dt" sz="quarter" idx="1"/>
          </p:nvPr>
        </p:nvSpPr>
        <p:spPr bwMode="auto">
          <a:xfrm>
            <a:off x="3978275" y="0"/>
            <a:ext cx="3060700" cy="458788"/>
          </a:xfrm>
          <a:prstGeom prst="rect">
            <a:avLst/>
          </a:prstGeom>
          <a:noFill/>
          <a:ln w="9525">
            <a:noFill/>
            <a:miter lim="800000"/>
            <a:headEnd/>
            <a:tailEnd/>
          </a:ln>
          <a:effectLst/>
        </p:spPr>
        <p:txBody>
          <a:bodyPr vert="horz" wrap="square" lIns="91733" tIns="45866" rIns="91733" bIns="45866" numCol="1" anchor="t" anchorCtr="0" compatLnSpc="1">
            <a:prstTxWarp prst="textNoShape">
              <a:avLst/>
            </a:prstTxWarp>
          </a:bodyPr>
          <a:lstStyle>
            <a:lvl1pPr algn="r" defTabSz="917575" eaLnBrk="0" hangingPunct="0">
              <a:defRPr sz="1200"/>
            </a:lvl1pPr>
          </a:lstStyle>
          <a:p>
            <a:pPr>
              <a:defRPr/>
            </a:pPr>
            <a:endParaRPr lang="en-US"/>
          </a:p>
        </p:txBody>
      </p:sp>
      <p:sp>
        <p:nvSpPr>
          <p:cNvPr id="15364" name="Rectangle 4"/>
          <p:cNvSpPr>
            <a:spLocks noGrp="1" noChangeArrowheads="1"/>
          </p:cNvSpPr>
          <p:nvPr>
            <p:ph type="ftr" sz="quarter" idx="2"/>
          </p:nvPr>
        </p:nvSpPr>
        <p:spPr bwMode="auto">
          <a:xfrm>
            <a:off x="0" y="8861425"/>
            <a:ext cx="3060700" cy="458788"/>
          </a:xfrm>
          <a:prstGeom prst="rect">
            <a:avLst/>
          </a:prstGeom>
          <a:noFill/>
          <a:ln w="9525">
            <a:noFill/>
            <a:miter lim="800000"/>
            <a:headEnd/>
            <a:tailEnd/>
          </a:ln>
          <a:effectLst/>
        </p:spPr>
        <p:txBody>
          <a:bodyPr vert="horz" wrap="square" lIns="91733" tIns="45866" rIns="91733" bIns="45866" numCol="1" anchor="b" anchorCtr="0" compatLnSpc="1">
            <a:prstTxWarp prst="textNoShape">
              <a:avLst/>
            </a:prstTxWarp>
          </a:bodyPr>
          <a:lstStyle>
            <a:lvl1pPr defTabSz="917575" eaLnBrk="0" hangingPunct="0">
              <a:defRPr sz="1200"/>
            </a:lvl1pPr>
          </a:lstStyle>
          <a:p>
            <a:pPr>
              <a:defRPr/>
            </a:pPr>
            <a:endParaRPr lang="en-US"/>
          </a:p>
        </p:txBody>
      </p:sp>
      <p:sp>
        <p:nvSpPr>
          <p:cNvPr id="15365" name="Rectangle 5"/>
          <p:cNvSpPr>
            <a:spLocks noGrp="1" noChangeArrowheads="1"/>
          </p:cNvSpPr>
          <p:nvPr>
            <p:ph type="sldNum" sz="quarter" idx="3"/>
          </p:nvPr>
        </p:nvSpPr>
        <p:spPr bwMode="auto">
          <a:xfrm>
            <a:off x="3978275" y="8861425"/>
            <a:ext cx="3060700" cy="458788"/>
          </a:xfrm>
          <a:prstGeom prst="rect">
            <a:avLst/>
          </a:prstGeom>
          <a:noFill/>
          <a:ln w="9525">
            <a:noFill/>
            <a:miter lim="800000"/>
            <a:headEnd/>
            <a:tailEnd/>
          </a:ln>
          <a:effectLst/>
        </p:spPr>
        <p:txBody>
          <a:bodyPr vert="horz" wrap="square" lIns="91733" tIns="45866" rIns="91733" bIns="45866" numCol="1" anchor="b" anchorCtr="0" compatLnSpc="1">
            <a:prstTxWarp prst="textNoShape">
              <a:avLst/>
            </a:prstTxWarp>
          </a:bodyPr>
          <a:lstStyle>
            <a:lvl1pPr algn="r" defTabSz="917575" eaLnBrk="0" hangingPunct="0">
              <a:defRPr sz="1200"/>
            </a:lvl1pPr>
          </a:lstStyle>
          <a:p>
            <a:pPr>
              <a:defRPr/>
            </a:pPr>
            <a:fld id="{552BE6DE-9E2B-4896-ADCF-9B3B181FF5D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lvl1pPr defTabSz="931863" eaLnBrk="0" hangingPunct="0">
              <a:defRPr sz="1200"/>
            </a:lvl1pPr>
          </a:lstStyle>
          <a:p>
            <a:pPr>
              <a:defRPr/>
            </a:pPr>
            <a:endParaRPr lang="en-US"/>
          </a:p>
        </p:txBody>
      </p:sp>
      <p:sp>
        <p:nvSpPr>
          <p:cNvPr id="12291" name="Rectangle 3"/>
          <p:cNvSpPr>
            <a:spLocks noGrp="1" noChangeArrowheads="1"/>
          </p:cNvSpPr>
          <p:nvPr>
            <p:ph type="dt" idx="1"/>
          </p:nvPr>
        </p:nvSpPr>
        <p:spPr bwMode="auto">
          <a:xfrm>
            <a:off x="3976688" y="0"/>
            <a:ext cx="3043237" cy="465138"/>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lvl1pPr algn="r" defTabSz="931863" eaLnBrk="0" hangingPunct="0">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2688" y="696913"/>
            <a:ext cx="4654550" cy="3490912"/>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35038" y="4419600"/>
            <a:ext cx="5149850" cy="4189413"/>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40788"/>
            <a:ext cx="3043238" cy="465137"/>
          </a:xfrm>
          <a:prstGeom prst="rect">
            <a:avLst/>
          </a:prstGeom>
          <a:noFill/>
          <a:ln w="9525">
            <a:noFill/>
            <a:miter lim="800000"/>
            <a:headEnd/>
            <a:tailEnd/>
          </a:ln>
          <a:effectLst/>
        </p:spPr>
        <p:txBody>
          <a:bodyPr vert="horz" wrap="square" lIns="93281" tIns="46640" rIns="93281" bIns="46640" numCol="1" anchor="b" anchorCtr="0" compatLnSpc="1">
            <a:prstTxWarp prst="textNoShape">
              <a:avLst/>
            </a:prstTxWarp>
          </a:bodyPr>
          <a:lstStyle>
            <a:lvl1pPr defTabSz="931863" eaLnBrk="0" hangingPunct="0">
              <a:defRPr sz="1200"/>
            </a:lvl1pPr>
          </a:lstStyle>
          <a:p>
            <a:pPr>
              <a:defRPr/>
            </a:pPr>
            <a:endParaRPr lang="en-US"/>
          </a:p>
        </p:txBody>
      </p:sp>
      <p:sp>
        <p:nvSpPr>
          <p:cNvPr id="12295" name="Rectangle 7"/>
          <p:cNvSpPr>
            <a:spLocks noGrp="1" noChangeArrowheads="1"/>
          </p:cNvSpPr>
          <p:nvPr>
            <p:ph type="sldNum" sz="quarter" idx="5"/>
          </p:nvPr>
        </p:nvSpPr>
        <p:spPr bwMode="auto">
          <a:xfrm>
            <a:off x="3976688" y="8840788"/>
            <a:ext cx="3043237" cy="465137"/>
          </a:xfrm>
          <a:prstGeom prst="rect">
            <a:avLst/>
          </a:prstGeom>
          <a:noFill/>
          <a:ln w="9525">
            <a:noFill/>
            <a:miter lim="800000"/>
            <a:headEnd/>
            <a:tailEnd/>
          </a:ln>
          <a:effectLst/>
        </p:spPr>
        <p:txBody>
          <a:bodyPr vert="horz" wrap="square" lIns="93281" tIns="46640" rIns="93281" bIns="46640" numCol="1" anchor="b" anchorCtr="0" compatLnSpc="1">
            <a:prstTxWarp prst="textNoShape">
              <a:avLst/>
            </a:prstTxWarp>
          </a:bodyPr>
          <a:lstStyle>
            <a:lvl1pPr algn="r" defTabSz="931863" eaLnBrk="0" hangingPunct="0">
              <a:defRPr sz="1200"/>
            </a:lvl1pPr>
          </a:lstStyle>
          <a:p>
            <a:pPr>
              <a:defRPr/>
            </a:pPr>
            <a:fld id="{04EC3ECD-95B0-4575-A2D6-AA0D1269C2A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08426C9-4C7B-47A1-B46C-0A61DB0AC2A1}" type="slidenum">
              <a:rPr lang="en-US" smtClean="0"/>
              <a:pPr/>
              <a:t>1</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 also</a:t>
            </a:r>
            <a:r>
              <a:rPr lang="en-US" altLang="zh-CN" baseline="0" dirty="0" smtClean="0"/>
              <a:t> </a:t>
            </a:r>
            <a:r>
              <a:rPr lang="en-US" altLang="zh-CN" dirty="0" smtClean="0"/>
              <a:t>want to quickly</a:t>
            </a:r>
            <a:r>
              <a:rPr lang="en-US" altLang="zh-CN" baseline="0" dirty="0" smtClean="0"/>
              <a:t> reference to a published </a:t>
            </a:r>
            <a:r>
              <a:rPr lang="en-US" altLang="zh-CN" baseline="0" dirty="0" err="1" smtClean="0"/>
              <a:t>Qsys</a:t>
            </a:r>
            <a:r>
              <a:rPr lang="en-US" altLang="zh-CN" baseline="0" dirty="0" smtClean="0"/>
              <a:t> white paper with a design example for performance benchmark data.  Please reference to this </a:t>
            </a:r>
            <a:r>
              <a:rPr lang="en-US" altLang="zh-CN" baseline="0" dirty="0" err="1" smtClean="0"/>
              <a:t>Qsys</a:t>
            </a:r>
            <a:r>
              <a:rPr lang="en-US" altLang="zh-CN" baseline="0" dirty="0" smtClean="0"/>
              <a:t> white paper named “applying benefits of network on a chip architecture to </a:t>
            </a:r>
            <a:r>
              <a:rPr lang="en-US" altLang="zh-CN" baseline="0" dirty="0" err="1" smtClean="0"/>
              <a:t>fpga</a:t>
            </a:r>
            <a:r>
              <a:rPr lang="en-US" altLang="zh-CN" baseline="0" dirty="0" smtClean="0"/>
              <a:t> system design” for more details.</a:t>
            </a:r>
            <a:endParaRPr lang="en-US" altLang="zh-CN" dirty="0" smtClean="0"/>
          </a:p>
          <a:p>
            <a:endParaRPr lang="en-US" altLang="zh-CN" dirty="0" smtClean="0"/>
          </a:p>
          <a:p>
            <a:r>
              <a:rPr lang="en-US" altLang="zh-CN" sz="1200" kern="1200" baseline="0" dirty="0" smtClean="0">
                <a:solidFill>
                  <a:schemeClr val="tx1"/>
                </a:solidFill>
                <a:latin typeface="Times New Roman" pitchFamily="18" charset="0"/>
                <a:ea typeface="+mn-ea"/>
                <a:cs typeface="+mn-cs"/>
              </a:rPr>
              <a:t>This design example is built with 16-master/16-slave and performance results.  This data shows </a:t>
            </a:r>
            <a:r>
              <a:rPr lang="en-US" altLang="zh-CN" sz="1200" kern="1200" baseline="0" dirty="0" err="1" smtClean="0">
                <a:solidFill>
                  <a:schemeClr val="tx1"/>
                </a:solidFill>
                <a:latin typeface="Times New Roman" pitchFamily="18" charset="0"/>
                <a:ea typeface="+mn-ea"/>
                <a:cs typeface="+mn-cs"/>
              </a:rPr>
              <a:t>Qsys</a:t>
            </a:r>
            <a:r>
              <a:rPr lang="en-US" altLang="zh-CN" sz="1200" kern="1200" baseline="0" dirty="0" smtClean="0">
                <a:solidFill>
                  <a:schemeClr val="tx1"/>
                </a:solidFill>
                <a:latin typeface="Times New Roman" pitchFamily="18" charset="0"/>
                <a:ea typeface="+mn-ea"/>
                <a:cs typeface="+mn-cs"/>
              </a:rPr>
              <a:t> interconnect performance is up to 2X faster than SOPC Builder interconnect with 4 cycle network latency.</a:t>
            </a:r>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pPr>
              <a:defRPr/>
            </a:pPr>
            <a:fld id="{04EC3ECD-95B0-4575-A2D6-AA0D1269C2A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Lets</a:t>
            </a:r>
            <a:r>
              <a:rPr lang="en-US" altLang="zh-CN" baseline="0" dirty="0" smtClean="0"/>
              <a:t> move to another important feature that supports</a:t>
            </a:r>
            <a:r>
              <a:rPr lang="en-US" altLang="zh-CN" dirty="0" smtClean="0"/>
              <a:t> more scalable design</a:t>
            </a:r>
            <a:r>
              <a:rPr lang="en-US" altLang="zh-CN" baseline="0" dirty="0" smtClean="0"/>
              <a:t>.  </a:t>
            </a:r>
            <a:r>
              <a:rPr lang="en-US" altLang="zh-CN" dirty="0" smtClean="0"/>
              <a:t>The higher the number of components, the slower the GUI….and it becomes</a:t>
            </a:r>
            <a:r>
              <a:rPr lang="en-US" altLang="zh-CN" baseline="0" dirty="0" smtClean="0"/>
              <a:t> a challenge to </a:t>
            </a:r>
            <a:r>
              <a:rPr lang="en-US" altLang="zh-CN" dirty="0" smtClean="0"/>
              <a:t>manage your system (for example editing</a:t>
            </a:r>
            <a:r>
              <a:rPr lang="en-US" altLang="zh-CN" baseline="0" dirty="0" smtClean="0"/>
              <a:t> and changing parameters for a large SOPC Builder system with 200 components</a:t>
            </a:r>
            <a:r>
              <a:rPr lang="en-US" altLang="zh-CN" dirty="0" smtClean="0"/>
              <a:t>).</a:t>
            </a:r>
            <a:r>
              <a:rPr lang="en-US" altLang="zh-CN" baseline="0" dirty="0" smtClean="0"/>
              <a:t>  </a:t>
            </a:r>
            <a:r>
              <a:rPr lang="en-US" altLang="zh-CN" dirty="0" err="1" smtClean="0"/>
              <a:t>Qsys</a:t>
            </a:r>
            <a:r>
              <a:rPr lang="en-US" altLang="zh-CN" dirty="0" smtClean="0"/>
              <a:t> enables hierarchical design, so you can create small sub-systems and integrate them together to create a larger system.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err="1" smtClean="0">
                <a:solidFill>
                  <a:schemeClr val="tx1"/>
                </a:solidFill>
                <a:latin typeface="Times New Roman" pitchFamily="18" charset="0"/>
                <a:ea typeface="+mn-ea"/>
                <a:cs typeface="+mn-cs"/>
              </a:rPr>
              <a:t>Qsys</a:t>
            </a:r>
            <a:r>
              <a:rPr lang="en-US" altLang="zh-CN" sz="1200" kern="1200" dirty="0" smtClean="0">
                <a:solidFill>
                  <a:schemeClr val="tx1"/>
                </a:solidFill>
                <a:latin typeface="Times New Roman" pitchFamily="18" charset="0"/>
                <a:ea typeface="+mn-ea"/>
                <a:cs typeface="+mn-cs"/>
              </a:rPr>
              <a:t> supports developing hierarchical systems by enabling you to complete a system today, and in the future, add an entirely new sub-system.  By dividing a system into different sub-systems with hierarchy, you can easily manage each sub-system. Also it will make it lot easier for versioning, documentation linking, component grouping </a:t>
            </a:r>
            <a:r>
              <a:rPr lang="en-US" altLang="zh-CN" sz="1200" kern="1200" dirty="0" err="1" smtClean="0">
                <a:solidFill>
                  <a:schemeClr val="tx1"/>
                </a:solidFill>
                <a:latin typeface="Times New Roman" pitchFamily="18" charset="0"/>
                <a:ea typeface="+mn-ea"/>
                <a:cs typeface="+mn-cs"/>
              </a:rPr>
              <a:t>e.g</a:t>
            </a:r>
            <a:r>
              <a:rPr lang="en-US" altLang="zh-CN" sz="1200" kern="1200" dirty="0" smtClean="0">
                <a:solidFill>
                  <a:schemeClr val="tx1"/>
                </a:solidFill>
                <a:latin typeface="Times New Roman" pitchFamily="18" charset="0"/>
                <a:ea typeface="+mn-ea"/>
                <a:cs typeface="+mn-cs"/>
              </a:rPr>
              <a:t> memory controllers, processors</a:t>
            </a:r>
            <a:r>
              <a:rPr lang="en-US" altLang="zh-CN" sz="1200" kern="1200" baseline="0" dirty="0" smtClean="0">
                <a:solidFill>
                  <a:schemeClr val="tx1"/>
                </a:solidFill>
                <a:latin typeface="Times New Roman" pitchFamily="18" charset="0"/>
                <a:ea typeface="+mn-ea"/>
                <a:cs typeface="+mn-cs"/>
              </a:rPr>
              <a:t> grouping</a:t>
            </a:r>
            <a:r>
              <a:rPr lang="en-US" altLang="zh-CN" sz="1200" kern="1200" dirty="0" smtClean="0">
                <a:solidFill>
                  <a:schemeClr val="tx1"/>
                </a:solidFill>
                <a:latin typeface="Times New Roman" pitchFamily="18" charset="0"/>
                <a:ea typeface="+mn-ea"/>
                <a:cs typeface="+mn-cs"/>
              </a:rPr>
              <a:t>.</a:t>
            </a:r>
          </a:p>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The benefits</a:t>
            </a:r>
            <a:r>
              <a:rPr lang="en-US" altLang="zh-CN" baseline="0" dirty="0" smtClean="0"/>
              <a:t> it bring includes easier to create and understand large hierarchical systems, facilitates team-based designs, and enables you to reuse </a:t>
            </a:r>
            <a:r>
              <a:rPr lang="en-US" altLang="zh-CN" baseline="0" dirty="0" err="1" smtClean="0"/>
              <a:t>Qsys</a:t>
            </a:r>
            <a:r>
              <a:rPr lang="en-US" altLang="zh-CN" baseline="0" dirty="0" smtClean="0"/>
              <a:t> systems within other </a:t>
            </a:r>
            <a:r>
              <a:rPr lang="en-US" altLang="zh-CN" baseline="0" dirty="0" err="1" smtClean="0"/>
              <a:t>Qsys</a:t>
            </a:r>
            <a:r>
              <a:rPr lang="en-US" altLang="zh-CN" baseline="0" dirty="0" smtClean="0"/>
              <a:t> systems</a:t>
            </a:r>
            <a:endParaRPr lang="en-US" dirty="0" smtClean="0"/>
          </a:p>
        </p:txBody>
      </p:sp>
      <p:sp>
        <p:nvSpPr>
          <p:cNvPr id="87043" name="Slide Number Placeholder 3"/>
          <p:cNvSpPr>
            <a:spLocks noGrp="1"/>
          </p:cNvSpPr>
          <p:nvPr>
            <p:ph type="sldNum" sz="quarter" idx="5"/>
          </p:nvPr>
        </p:nvSpPr>
        <p:spPr>
          <a:noFill/>
        </p:spPr>
        <p:txBody>
          <a:bodyPr/>
          <a:lstStyle/>
          <a:p>
            <a:fld id="{F1ED0766-5856-4E89-A286-E7CA9A4B786D}" type="slidenum">
              <a:rPr lang="en-US" smtClean="0">
                <a:cs typeface="Arial" charset="0"/>
              </a:rPr>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dirty="0" smtClean="0">
                <a:solidFill>
                  <a:schemeClr val="folHlink"/>
                </a:solidFill>
              </a:rPr>
              <a:t>Step 1, Import your </a:t>
            </a:r>
            <a:r>
              <a:rPr lang="en-US" baseline="0" dirty="0" err="1" smtClean="0">
                <a:solidFill>
                  <a:schemeClr val="folHlink"/>
                </a:solidFill>
              </a:rPr>
              <a:t>verilog</a:t>
            </a:r>
            <a:r>
              <a:rPr lang="en-US" baseline="0" dirty="0" smtClean="0">
                <a:solidFill>
                  <a:schemeClr val="folHlink"/>
                </a:solidFill>
              </a:rPr>
              <a:t> or </a:t>
            </a:r>
            <a:r>
              <a:rPr lang="en-US" baseline="0" dirty="0" err="1" smtClean="0">
                <a:solidFill>
                  <a:schemeClr val="folHlink"/>
                </a:solidFill>
              </a:rPr>
              <a:t>vhdl</a:t>
            </a:r>
            <a:r>
              <a:rPr lang="en-US" baseline="0" dirty="0" smtClean="0">
                <a:solidFill>
                  <a:schemeClr val="folHlink"/>
                </a:solidFill>
              </a:rPr>
              <a:t> design into Qsys using the provided component editor. </a:t>
            </a:r>
          </a:p>
          <a:p>
            <a:r>
              <a:rPr lang="en-US" baseline="0" dirty="0" smtClean="0">
                <a:solidFill>
                  <a:schemeClr val="folHlink"/>
                </a:solidFill>
              </a:rPr>
              <a:t>&lt;Click&gt;</a:t>
            </a:r>
          </a:p>
          <a:p>
            <a:r>
              <a:rPr lang="en-US" baseline="0" dirty="0" smtClean="0">
                <a:solidFill>
                  <a:schemeClr val="folHlink"/>
                </a:solidFill>
              </a:rPr>
              <a:t>Once imported Qsys will automatically package up your design block with a GUI wizard so it appears like any other Qsys compliant IP. At the same time Qsys will add your design block into the component library within Qsys.</a:t>
            </a:r>
          </a:p>
          <a:p>
            <a:r>
              <a:rPr lang="en-US" baseline="0" dirty="0" smtClean="0">
                <a:solidFill>
                  <a:schemeClr val="folHlink"/>
                </a:solidFill>
              </a:rPr>
              <a:t>&lt;Click&gt;</a:t>
            </a:r>
          </a:p>
          <a:p>
            <a:r>
              <a:rPr lang="en-US" baseline="0" dirty="0" smtClean="0">
                <a:solidFill>
                  <a:schemeClr val="folHlink"/>
                </a:solidFill>
              </a:rPr>
              <a:t>Finally the third step is for you or other designers to add your design into their systems.  For example here both System A and System B is using your design block they found from the component library in Qsys</a:t>
            </a:r>
          </a:p>
          <a:p>
            <a:endParaRPr lang="en-US" baseline="0" dirty="0" smtClean="0">
              <a:solidFill>
                <a:schemeClr val="folHlin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defTabSz="914297">
              <a:defRPr/>
            </a:pPr>
            <a:r>
              <a:rPr lang="en-US" baseline="0" dirty="0" smtClean="0"/>
              <a:t>Qsys also supports </a:t>
            </a:r>
            <a:r>
              <a:rPr lang="en-US" baseline="0" dirty="0" err="1" smtClean="0"/>
              <a:t>onchip</a:t>
            </a:r>
            <a:r>
              <a:rPr lang="en-US" baseline="0" dirty="0" smtClean="0"/>
              <a:t> debug to help you debug your system in real-time.</a:t>
            </a:r>
          </a:p>
          <a:p>
            <a:pPr defTabSz="914297">
              <a:defRPr/>
            </a:pPr>
            <a:endParaRPr lang="en-US" baseline="0" dirty="0" smtClean="0"/>
          </a:p>
          <a:p>
            <a:r>
              <a:rPr lang="en-US" dirty="0" smtClean="0"/>
              <a:t>Qsys</a:t>
            </a:r>
            <a:r>
              <a:rPr lang="en-US" baseline="0" dirty="0" smtClean="0"/>
              <a:t> allows you to access the system by sending read/write transactions through a bridge IP. In this example, the bridge IP (it can be JTAG or a TCP/IP bridge) enables your system to be accessible by system console available from within </a:t>
            </a:r>
            <a:r>
              <a:rPr lang="en-US" baseline="0" dirty="0" err="1" smtClean="0"/>
              <a:t>qsys</a:t>
            </a:r>
            <a:r>
              <a:rPr lang="en-US" baseline="0" dirty="0" smtClean="0"/>
              <a:t>.  You can then write test vectors into your system and read back the data.</a:t>
            </a:r>
          </a:p>
          <a:p>
            <a:endParaRPr lang="en-US" baseline="0" dirty="0" smtClean="0"/>
          </a:p>
          <a:p>
            <a:r>
              <a:rPr lang="en-US" baseline="0" dirty="0" smtClean="0"/>
              <a:t>Remotely reading and writing into your system can be much more efficient than accessing each individual register.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version 11.0, both </a:t>
            </a:r>
            <a:r>
              <a:rPr lang="en-US" altLang="zh-CN" dirty="0" err="1" smtClean="0"/>
              <a:t>Qsys</a:t>
            </a:r>
            <a:r>
              <a:rPr lang="en-US" altLang="zh-CN" dirty="0" smtClean="0"/>
              <a:t>,</a:t>
            </a:r>
            <a:r>
              <a:rPr lang="en-US" altLang="zh-CN" baseline="0" dirty="0" smtClean="0"/>
              <a:t> which is next generation of system integration tool, as well as it’s predecessor, the SOPC builder tool will be available in </a:t>
            </a:r>
            <a:r>
              <a:rPr lang="en-US" altLang="zh-CN" baseline="0" dirty="0" err="1" smtClean="0"/>
              <a:t>Quartus</a:t>
            </a:r>
            <a:r>
              <a:rPr lang="en-US" altLang="zh-CN" baseline="0" dirty="0" smtClean="0"/>
              <a:t>. Moving forward, and alone with version 11.0 any new </a:t>
            </a:r>
            <a:r>
              <a:rPr lang="en-US" altLang="zh-CN" baseline="0" dirty="0" err="1" smtClean="0"/>
              <a:t>Ips</a:t>
            </a:r>
            <a:r>
              <a:rPr lang="en-US" altLang="zh-CN" baseline="0" dirty="0" smtClean="0"/>
              <a:t> that are developed by </a:t>
            </a:r>
            <a:r>
              <a:rPr lang="en-US" altLang="zh-CN" baseline="0" dirty="0" err="1" smtClean="0"/>
              <a:t>Altera</a:t>
            </a:r>
            <a:r>
              <a:rPr lang="en-US" altLang="zh-CN" baseline="0" dirty="0" smtClean="0"/>
              <a:t> or our partners, and any new FPGA family that are supported in </a:t>
            </a:r>
            <a:r>
              <a:rPr lang="en-US" altLang="zh-CN" baseline="0" dirty="0" err="1" smtClean="0"/>
              <a:t>Quartus</a:t>
            </a:r>
            <a:r>
              <a:rPr lang="en-US" altLang="zh-CN" baseline="0" dirty="0" smtClean="0"/>
              <a:t> II will only be supported in </a:t>
            </a:r>
            <a:r>
              <a:rPr lang="en-US" altLang="zh-CN" baseline="0" dirty="0" err="1" smtClean="0"/>
              <a:t>Qsys</a:t>
            </a:r>
            <a:r>
              <a:rPr lang="en-US" altLang="zh-CN" baseline="0" dirty="0" smtClean="0"/>
              <a:t> and not in SOPC Builder. So our recommendation is for you to begin any new design using </a:t>
            </a:r>
            <a:r>
              <a:rPr lang="en-US" altLang="zh-CN" baseline="0" dirty="0" err="1" smtClean="0"/>
              <a:t>Qsys</a:t>
            </a:r>
            <a:r>
              <a:rPr lang="en-US" altLang="zh-CN" baseline="0" dirty="0" smtClean="0"/>
              <a:t> instead of SOPC builder</a:t>
            </a:r>
            <a:endParaRPr lang="zh-CN" altLang="en-US" dirty="0"/>
          </a:p>
        </p:txBody>
      </p:sp>
      <p:sp>
        <p:nvSpPr>
          <p:cNvPr id="4" name="Slide Number Placeholder 3"/>
          <p:cNvSpPr>
            <a:spLocks noGrp="1"/>
          </p:cNvSpPr>
          <p:nvPr>
            <p:ph type="sldNum" sz="quarter" idx="10"/>
          </p:nvPr>
        </p:nvSpPr>
        <p:spPr/>
        <p:txBody>
          <a:bodyPr/>
          <a:lstStyle/>
          <a:p>
            <a:pPr>
              <a:defRPr/>
            </a:pPr>
            <a:fld id="{04EC3ECD-95B0-4575-A2D6-AA0D1269C2A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migration online demo, it shows you how to get started with switching to Qsys.  There are two simple steps.  First, you simply open an existing SOPC Builder system.  Qsys is backward compatible with .</a:t>
            </a:r>
            <a:r>
              <a:rPr lang="en-US" baseline="0" dirty="0" err="1" smtClean="0"/>
              <a:t>sopc</a:t>
            </a:r>
            <a:r>
              <a:rPr lang="en-US" baseline="0" dirty="0" smtClean="0"/>
              <a:t> file and you will be promoted with a migration dialog box.  Click ok to proceed and you will find your existing SOPC Builder system ported to Qsys in a familiar GUI environment.</a:t>
            </a:r>
          </a:p>
          <a:p>
            <a:endParaRPr lang="en-US" baseline="0" dirty="0" smtClean="0"/>
          </a:p>
          <a:p>
            <a:r>
              <a:rPr lang="en-US" baseline="0" dirty="0" smtClean="0"/>
              <a:t>Then, you can save your design file in .</a:t>
            </a:r>
            <a:r>
              <a:rPr lang="en-US" baseline="0" dirty="0" err="1" smtClean="0"/>
              <a:t>qsys</a:t>
            </a:r>
            <a:r>
              <a:rPr lang="en-US" baseline="0" dirty="0" smtClean="0"/>
              <a:t> to finish .</a:t>
            </a:r>
            <a:r>
              <a:rPr lang="en-US" baseline="0" dirty="0" err="1" smtClean="0"/>
              <a:t>sopc</a:t>
            </a:r>
            <a:r>
              <a:rPr lang="en-US" baseline="0" dirty="0" smtClean="0"/>
              <a:t> file conversion to .</a:t>
            </a:r>
            <a:r>
              <a:rPr lang="en-US" baseline="0" dirty="0" err="1" smtClean="0"/>
              <a:t>qsys</a:t>
            </a:r>
            <a:r>
              <a:rPr lang="en-US" baseline="0" dirty="0" smtClean="0"/>
              <a:t> file.  Be aware of the manual steps you have to go through mentioned in Qsys migration application note and release note.  I hope you find Qsys migration intuitive and please share with us your successful migration and performance enhancement in Qsys.</a:t>
            </a:r>
            <a:endParaRPr 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D67B860-7C80-4B14-80AD-8CC2216451AA}" type="slidenum">
              <a:rPr lang="en-US" smtClean="0"/>
              <a:pPr/>
              <a:t>16</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dirty="0" smtClean="0"/>
              <a:t>Let’s take look</a:t>
            </a:r>
            <a:r>
              <a:rPr lang="en-US" baseline="0" dirty="0" smtClean="0"/>
              <a:t> at what are additional productivity features version 11.0 brings to us</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C3C0C64B-3EE9-4244-BA1F-5DF260E390EA}" type="slidenum">
              <a:rPr lang="en-US" smtClean="0">
                <a:cs typeface="Arial" charset="0"/>
              </a:rPr>
              <a:pPr/>
              <a:t>17</a:t>
            </a:fld>
            <a:endParaRPr lang="en-US" smtClean="0">
              <a:cs typeface="Arial"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dirty="0" smtClean="0"/>
              <a:t>First is the Elaborate</a:t>
            </a:r>
            <a:r>
              <a:rPr lang="en-US" baseline="0" dirty="0" smtClean="0"/>
              <a:t> Hierarchy and design entry enhancement</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In 11.0 there is</a:t>
            </a:r>
            <a:r>
              <a:rPr lang="en-US" altLang="zh-CN" baseline="0" dirty="0" smtClean="0"/>
              <a:t> a new flow that is available for you, it is called elaborate hierarchy. If you are building a design and you want to see your design hierarchy so that you can begin to make design partition assignments, this is a good flow to use. You can see a reduction of 40% runtime as compare to running a full synthesis. This flow, elaborate hierarchy is only available in command line in version 11.0. It is call </a:t>
            </a:r>
            <a:r>
              <a:rPr lang="en-US" altLang="zh-CN" baseline="0" dirty="0" err="1" smtClean="0"/>
              <a:t>quartus_map</a:t>
            </a:r>
            <a:r>
              <a:rPr lang="en-US" altLang="zh-CN" baseline="0" dirty="0" smtClean="0"/>
              <a:t> – </a:t>
            </a:r>
            <a:r>
              <a:rPr lang="en-US" altLang="zh-CN" baseline="0" dirty="0" err="1" smtClean="0"/>
              <a:t>elaborate_hierarchy</a:t>
            </a:r>
            <a:r>
              <a:rPr lang="en-US" altLang="zh-CN" baseline="0" dirty="0" smtClean="0"/>
              <a:t> and entering your top level name.</a:t>
            </a:r>
            <a:endParaRPr lang="en-US" altLang="zh-CN" dirty="0" smtClean="0"/>
          </a:p>
          <a:p>
            <a:endParaRPr lang="en-US" dirty="0" smtClean="0"/>
          </a:p>
        </p:txBody>
      </p:sp>
      <p:sp>
        <p:nvSpPr>
          <p:cNvPr id="8196" name="Slide Number Placeholder 3"/>
          <p:cNvSpPr>
            <a:spLocks noGrp="1"/>
          </p:cNvSpPr>
          <p:nvPr>
            <p:ph type="sldNum" sz="quarter" idx="5"/>
          </p:nvPr>
        </p:nvSpPr>
        <p:spPr>
          <a:noFill/>
        </p:spPr>
        <p:txBody>
          <a:bodyPr/>
          <a:lstStyle/>
          <a:p>
            <a:fld id="{B41F7B64-AFF2-42A0-BEB0-C9F19EFD3AE2}"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take a look at</a:t>
            </a:r>
            <a:r>
              <a:rPr lang="en-US" baseline="0" dirty="0" smtClean="0"/>
              <a:t> what we have done in the HDL design entry enhancement in version 11.0. We have support in exporting task and functions from interfaces in system </a:t>
            </a:r>
            <a:r>
              <a:rPr lang="en-US" baseline="0" dirty="0" err="1" smtClean="0"/>
              <a:t>verlog</a:t>
            </a:r>
            <a:r>
              <a:rPr lang="en-US" baseline="0" dirty="0" smtClean="0"/>
              <a:t>. Those functions are available from the interface definitions. In addition, we have also added some new templates that will help you to begin your design entry with system </a:t>
            </a:r>
            <a:r>
              <a:rPr lang="en-US" baseline="0" dirty="0" err="1" smtClean="0"/>
              <a:t>verilog</a:t>
            </a:r>
            <a:r>
              <a:rPr lang="en-US" baseline="0" dirty="0" smtClean="0"/>
              <a:t>.</a:t>
            </a:r>
          </a:p>
          <a:p>
            <a:r>
              <a:rPr lang="en-US" baseline="0" dirty="0" smtClean="0"/>
              <a:t>On the </a:t>
            </a:r>
            <a:r>
              <a:rPr lang="en-US" baseline="0" dirty="0" err="1" smtClean="0"/>
              <a:t>verilog</a:t>
            </a:r>
            <a:r>
              <a:rPr lang="en-US" baseline="0" dirty="0" smtClean="0"/>
              <a:t> support side, we enhanced the </a:t>
            </a:r>
            <a:r>
              <a:rPr lang="en-US" baseline="0" dirty="0" err="1" smtClean="0"/>
              <a:t>readmemb</a:t>
            </a:r>
            <a:r>
              <a:rPr lang="en-US" baseline="0" dirty="0" smtClean="0"/>
              <a:t> and </a:t>
            </a:r>
            <a:r>
              <a:rPr lang="en-US" baseline="0" dirty="0" err="1" smtClean="0"/>
              <a:t>readmemh</a:t>
            </a:r>
            <a:r>
              <a:rPr lang="en-US" baseline="0" dirty="0" smtClean="0"/>
              <a:t>, so that you can define the file name by parameter as compared to have to write the absolute path. Here is an example, I shown here in the bottom, now the memory content file can be </a:t>
            </a:r>
            <a:r>
              <a:rPr lang="en-US" baseline="0" dirty="0" err="1" smtClean="0"/>
              <a:t>essily</a:t>
            </a:r>
            <a:r>
              <a:rPr lang="en-US" baseline="0" dirty="0" smtClean="0"/>
              <a:t> modified at the command line or at the top level of your design by changing the parameter value</a:t>
            </a:r>
            <a:endParaRPr lang="en-US" dirty="0"/>
          </a:p>
        </p:txBody>
      </p:sp>
      <p:sp>
        <p:nvSpPr>
          <p:cNvPr id="4" name="Slide Number Placeholder 3"/>
          <p:cNvSpPr>
            <a:spLocks noGrp="1"/>
          </p:cNvSpPr>
          <p:nvPr>
            <p:ph type="sldNum" sz="quarter" idx="10"/>
          </p:nvPr>
        </p:nvSpPr>
        <p:spPr/>
        <p:txBody>
          <a:bodyPr/>
          <a:lstStyle/>
          <a:p>
            <a:pPr>
              <a:defRPr/>
            </a:pPr>
            <a:fld id="{F09124C3-A050-44BF-959C-8FA35F17526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2D5E0EC-7CAA-49C0-933F-798B79A56B8B}" type="slidenum">
              <a:rPr lang="en-US" smtClean="0"/>
              <a:pPr/>
              <a:t>2</a:t>
            </a:fld>
            <a:endParaRPr lang="en-US" smtClean="0"/>
          </a:p>
        </p:txBody>
      </p:sp>
      <p:sp>
        <p:nvSpPr>
          <p:cNvPr id="31747" name="Rectangle 2"/>
          <p:cNvSpPr>
            <a:spLocks noGrp="1" noRot="1" noChangeAspect="1" noChangeArrowheads="1" noTextEdit="1"/>
          </p:cNvSpPr>
          <p:nvPr>
            <p:ph type="sldImg"/>
          </p:nvPr>
        </p:nvSpPr>
        <p:spPr>
          <a:xfrm>
            <a:off x="1181100" y="696913"/>
            <a:ext cx="4654550" cy="3490912"/>
          </a:xfrm>
          <a:ln/>
        </p:spPr>
      </p:sp>
      <p:sp>
        <p:nvSpPr>
          <p:cNvPr id="31748" name="Rectangle 3"/>
          <p:cNvSpPr>
            <a:spLocks noGrp="1" noChangeArrowheads="1"/>
          </p:cNvSpPr>
          <p:nvPr>
            <p:ph type="body" idx="1"/>
          </p:nvPr>
        </p:nvSpPr>
        <p:spPr>
          <a:xfrm>
            <a:off x="936625" y="4419600"/>
            <a:ext cx="5146675" cy="4189413"/>
          </a:xfrm>
          <a:noFill/>
          <a:ln/>
        </p:spPr>
        <p:txBody>
          <a:bodyPr/>
          <a:lstStyle/>
          <a:p>
            <a:r>
              <a:rPr lang="en-US" altLang="zh-CN" dirty="0" smtClean="0"/>
              <a:t>We refer to </a:t>
            </a:r>
            <a:r>
              <a:rPr lang="en-US" altLang="zh-CN" dirty="0" err="1" smtClean="0"/>
              <a:t>Quartus</a:t>
            </a:r>
            <a:r>
              <a:rPr lang="en-US" altLang="zh-CN" dirty="0" smtClean="0"/>
              <a:t> II as a fully integrated design tool because you can do everything you need to do to create an FPGA design within the </a:t>
            </a:r>
            <a:r>
              <a:rPr lang="en-US" altLang="zh-CN" dirty="0" err="1" smtClean="0"/>
              <a:t>Quartus</a:t>
            </a:r>
            <a:r>
              <a:rPr lang="en-US" altLang="zh-CN" dirty="0" smtClean="0"/>
              <a:t> II software without the need for any other tools.  The </a:t>
            </a:r>
            <a:r>
              <a:rPr lang="en-US" altLang="zh-CN" dirty="0" err="1" smtClean="0"/>
              <a:t>Quartus</a:t>
            </a:r>
            <a:r>
              <a:rPr lang="en-US" altLang="zh-CN" dirty="0" smtClean="0"/>
              <a:t> II software gives you the ability to enter your design in multiple ways. Once entered or created, the software will then synthesize your design into logic and place &amp; route your design using the resources of your target device.  You can perform logic simulations and timing and power analyses all within the </a:t>
            </a:r>
            <a:r>
              <a:rPr lang="en-US" altLang="zh-CN" dirty="0" err="1" smtClean="0"/>
              <a:t>Quartus</a:t>
            </a:r>
            <a:r>
              <a:rPr lang="en-US" altLang="zh-CN" dirty="0" smtClean="0"/>
              <a:t> II software environment.  You can then use the built-in programmer to program an FPGA device with your design.</a:t>
            </a:r>
          </a:p>
          <a:p>
            <a:endParaRPr lang="en-US" altLang="zh-CN" dirty="0" smtClean="0"/>
          </a:p>
          <a:p>
            <a:r>
              <a:rPr lang="en-US" altLang="zh-CN" dirty="0" smtClean="0"/>
              <a:t>The </a:t>
            </a:r>
            <a:r>
              <a:rPr lang="en-US" altLang="zh-CN" dirty="0" err="1" smtClean="0"/>
              <a:t>Quartus</a:t>
            </a:r>
            <a:r>
              <a:rPr lang="en-US" altLang="zh-CN" dirty="0" smtClean="0"/>
              <a:t> II software is available for multiple operating systems with multiple licensing options.  You can have a license locked on a particular machine, or you can use a license server to distribute licenses among multiple workstations.  This versatility makes it easy to integrate </a:t>
            </a:r>
            <a:r>
              <a:rPr lang="en-US" altLang="zh-CN" dirty="0" err="1" smtClean="0"/>
              <a:t>Quartus</a:t>
            </a:r>
            <a:r>
              <a:rPr lang="en-US" altLang="zh-CN" dirty="0" smtClean="0"/>
              <a:t> II into your work environment.</a:t>
            </a: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Let’s now take a look at some of the transceiver design and verification enhancement</a:t>
            </a:r>
            <a:r>
              <a:rPr lang="en-US" altLang="zh-CN" baseline="0" dirty="0" smtClean="0"/>
              <a:t> for 11.0</a:t>
            </a:r>
            <a:endParaRPr lang="zh-CN" altLang="en-US" dirty="0"/>
          </a:p>
        </p:txBody>
      </p:sp>
      <p:sp>
        <p:nvSpPr>
          <p:cNvPr id="4" name="Slide Number Placeholder 3"/>
          <p:cNvSpPr>
            <a:spLocks noGrp="1"/>
          </p:cNvSpPr>
          <p:nvPr>
            <p:ph type="sldNum" sz="quarter" idx="10"/>
          </p:nvPr>
        </p:nvSpPr>
        <p:spPr/>
        <p:txBody>
          <a:bodyPr/>
          <a:lstStyle/>
          <a:p>
            <a:pPr>
              <a:defRPr/>
            </a:pPr>
            <a:fld id="{04EC3ECD-95B0-4575-A2D6-AA0D1269C2A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If you ever have</a:t>
            </a:r>
            <a:r>
              <a:rPr lang="en-US" altLang="zh-CN" baseline="0" dirty="0" smtClean="0"/>
              <a:t> to verify the implementation of the transceivers, in 11.0, this will be lot easier for you in chip planner. We had made some of the modifications to the view of the transceiver blocks so that you can see the RX and TX channels more distinctly, also the block had been arranged to identify the data-flow whether it is receiver or transmitter. Also you will be able to assign PLLs across all channels</a:t>
            </a:r>
            <a:endParaRPr lang="en-US" altLang="zh-CN" dirty="0" smtClean="0"/>
          </a:p>
          <a:p>
            <a:endParaRPr lang="en-US" altLang="zh-CN" dirty="0" smtClean="0"/>
          </a:p>
        </p:txBody>
      </p:sp>
      <p:sp>
        <p:nvSpPr>
          <p:cNvPr id="4" name="Slide Number Placeholder 3"/>
          <p:cNvSpPr>
            <a:spLocks noGrp="1"/>
          </p:cNvSpPr>
          <p:nvPr>
            <p:ph type="sldNum" sz="quarter" idx="10"/>
          </p:nvPr>
        </p:nvSpPr>
        <p:spPr/>
        <p:txBody>
          <a:bodyPr/>
          <a:lstStyle/>
          <a:p>
            <a:pPr>
              <a:defRPr/>
            </a:pPr>
            <a:fld id="{5D3D38D7-916B-428D-AC33-D0D10E944AF8}"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33CF5F61-E64D-4040-8C8D-4106B722C4D8}" type="slidenum">
              <a:rPr lang="en-US" smtClean="0">
                <a:latin typeface="Arial" pitchFamily="34" charset="0"/>
              </a:rPr>
              <a:pPr/>
              <a:t>22</a:t>
            </a:fld>
            <a:endParaRPr lang="en-US" smtClean="0">
              <a:latin typeface="Arial"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a:buFontTx/>
              <a:buNone/>
            </a:pPr>
            <a:r>
              <a:rPr lang="en-US" dirty="0" smtClean="0"/>
              <a:t>We</a:t>
            </a:r>
            <a:r>
              <a:rPr lang="en-US" baseline="0" dirty="0" smtClean="0"/>
              <a:t> introduce the transceiver toolkit in 10.0, we made some enhancement in 10.1, and we make some more enhancement in 11.0.</a:t>
            </a:r>
          </a:p>
          <a:p>
            <a:pPr>
              <a:buFontTx/>
              <a:buNone/>
            </a:pPr>
            <a:r>
              <a:rPr lang="en-US" baseline="0" dirty="0" smtClean="0"/>
              <a:t>In 11.0, the primary enhancement are on the usability. It should show you a more clear view of the status of what is happening in the transceiver links, whether or not the PLL or the CDR had been locked. It also will give you a view of both the transmitter and receiver channels under one tap, so that you can quickly control the transmitters and receivers using this one view. In addition, we will have more information that are reported, including the channel data rate, the reference clock, as well as the lock status as I mentioned earlier. Also, probably the first step in debugging your transceiver signal quality and performance is to be able to do a serial loopback. With 11.0, you can easily enable the serial loopback option.</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Let’s now take a look</a:t>
            </a:r>
            <a:r>
              <a:rPr lang="en-US" altLang="zh-CN" baseline="0" dirty="0" smtClean="0"/>
              <a:t> at some of the enhancement in the programming and configuration section</a:t>
            </a:r>
            <a:endParaRPr lang="zh-CN" altLang="en-US" dirty="0"/>
          </a:p>
        </p:txBody>
      </p:sp>
      <p:sp>
        <p:nvSpPr>
          <p:cNvPr id="4" name="Slide Number Placeholder 3"/>
          <p:cNvSpPr>
            <a:spLocks noGrp="1"/>
          </p:cNvSpPr>
          <p:nvPr>
            <p:ph type="sldNum" sz="quarter" idx="10"/>
          </p:nvPr>
        </p:nvSpPr>
        <p:spPr/>
        <p:txBody>
          <a:bodyPr/>
          <a:lstStyle/>
          <a:p>
            <a:pPr>
              <a:defRPr/>
            </a:pPr>
            <a:fld id="{04EC3ECD-95B0-4575-A2D6-AA0D1269C2A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pPr lvl="0"/>
            <a:r>
              <a:rPr lang="en-US" altLang="zh-CN" dirty="0" smtClean="0"/>
              <a:t>For the PFL or the</a:t>
            </a:r>
            <a:r>
              <a:rPr lang="en-US" altLang="zh-CN" baseline="0" dirty="0" smtClean="0"/>
              <a:t> parallel flash loader IP, we had made some improvement on the NAND flash support. We had added the programming support using JAM. We had also added support for the Micron MT29 1Gb device, it is available by 8 mode.</a:t>
            </a:r>
          </a:p>
          <a:p>
            <a:pPr lvl="0"/>
            <a:r>
              <a:rPr lang="en-US" altLang="zh-CN" baseline="0" dirty="0" smtClean="0"/>
              <a:t>On the active serial memory interface or the ASMI parallel </a:t>
            </a:r>
            <a:r>
              <a:rPr lang="en-US" altLang="zh-CN" baseline="0" dirty="0" err="1" smtClean="0"/>
              <a:t>megafunction</a:t>
            </a:r>
            <a:r>
              <a:rPr lang="en-US" altLang="zh-CN" baseline="0" dirty="0" smtClean="0"/>
              <a:t>, we had added support for </a:t>
            </a:r>
            <a:r>
              <a:rPr lang="en-US" altLang="zh-CN" baseline="0" dirty="0" err="1" smtClean="0"/>
              <a:t>Stratix</a:t>
            </a:r>
            <a:r>
              <a:rPr lang="en-US" altLang="zh-CN" baseline="0" dirty="0" smtClean="0"/>
              <a:t> V. This will have support for both the dual and quad </a:t>
            </a:r>
            <a:r>
              <a:rPr lang="en-US" altLang="zh-CN" baseline="0" smtClean="0"/>
              <a:t>data modes</a:t>
            </a:r>
            <a:endParaRPr lang="en-US" altLang="zh-CN" dirty="0" smtClean="0"/>
          </a:p>
        </p:txBody>
      </p:sp>
      <p:sp>
        <p:nvSpPr>
          <p:cNvPr id="8196" name="Slide Number Placeholder 3"/>
          <p:cNvSpPr>
            <a:spLocks noGrp="1"/>
          </p:cNvSpPr>
          <p:nvPr>
            <p:ph type="sldNum" sz="quarter" idx="5"/>
          </p:nvPr>
        </p:nvSpPr>
        <p:spPr>
          <a:noFill/>
        </p:spPr>
        <p:txBody>
          <a:bodyPr/>
          <a:lstStyle/>
          <a:p>
            <a:fld id="{B41F7B64-AFF2-42A0-BEB0-C9F19EFD3AE2}"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txBox="1">
            <a:spLocks noGrp="1" noChangeArrowheads="1"/>
          </p:cNvSpPr>
          <p:nvPr/>
        </p:nvSpPr>
        <p:spPr bwMode="auto">
          <a:xfrm>
            <a:off x="3976029" y="8840310"/>
            <a:ext cx="3043896" cy="465616"/>
          </a:xfrm>
          <a:prstGeom prst="rect">
            <a:avLst/>
          </a:prstGeom>
          <a:noFill/>
          <a:ln w="9525">
            <a:noFill/>
            <a:miter lim="800000"/>
            <a:headEnd/>
            <a:tailEnd/>
          </a:ln>
        </p:spPr>
        <p:txBody>
          <a:bodyPr lIns="93270" tIns="46635" rIns="93270" bIns="46635" anchor="b"/>
          <a:lstStyle/>
          <a:p>
            <a:pPr algn="r" defTabSz="932115"/>
            <a:fld id="{28DE579B-0E7A-4931-9A63-2F5395A10635}" type="slidenum">
              <a:rPr lang="en-US" sz="1200"/>
              <a:pPr algn="r" defTabSz="932115"/>
              <a:t>25</a:t>
            </a:fld>
            <a:endParaRPr lang="en-US" sz="1200"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t>We will now place our attention</a:t>
            </a:r>
            <a:r>
              <a:rPr lang="en-US" baseline="0" dirty="0" smtClean="0"/>
              <a:t> to the external memory interface design and debug section</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altLang="zh-CN" sz="1800" dirty="0" smtClean="0"/>
              <a:t>For the high performance</a:t>
            </a:r>
            <a:r>
              <a:rPr lang="en-US" altLang="zh-CN" sz="1800" baseline="0" dirty="0" smtClean="0"/>
              <a:t> memory controller support in version 11.0, there are some feature enhancement that are available. First of all, DDR2 and DDR3 are supported with both </a:t>
            </a:r>
            <a:r>
              <a:rPr lang="en-US" altLang="zh-CN" sz="1800" baseline="0" dirty="0" err="1" smtClean="0"/>
              <a:t>UniPHY</a:t>
            </a:r>
            <a:r>
              <a:rPr lang="en-US" altLang="zh-CN" sz="1800" baseline="0" dirty="0" smtClean="0"/>
              <a:t> and ALTMEMPHY variants. However, </a:t>
            </a:r>
            <a:r>
              <a:rPr lang="en-US" altLang="zh-CN" sz="1800" baseline="0" dirty="0" err="1" smtClean="0"/>
              <a:t>Stratix</a:t>
            </a:r>
            <a:r>
              <a:rPr lang="en-US" altLang="zh-CN" sz="1800" baseline="0" dirty="0" smtClean="0"/>
              <a:t> V is only supported on HPC II with </a:t>
            </a:r>
            <a:r>
              <a:rPr lang="en-US" altLang="zh-CN" sz="1800" baseline="0" dirty="0" err="1" smtClean="0"/>
              <a:t>UniPHY</a:t>
            </a:r>
            <a:r>
              <a:rPr lang="en-US" altLang="zh-CN" sz="1800" baseline="0" dirty="0" smtClean="0"/>
              <a:t>.</a:t>
            </a:r>
          </a:p>
          <a:p>
            <a:r>
              <a:rPr lang="en-US" altLang="zh-CN" sz="1800" baseline="0" dirty="0" smtClean="0"/>
              <a:t>As far as enhancement, there is data re-ordering support with the option to disable. We also have support for the sub-word write without data mask pins. The CSR support is backward </a:t>
            </a:r>
            <a:r>
              <a:rPr lang="en-US" altLang="zh-CN" sz="1800" baseline="0" dirty="0" err="1" smtClean="0"/>
              <a:t>compatiable</a:t>
            </a:r>
            <a:r>
              <a:rPr lang="en-US" altLang="zh-CN" sz="1800" baseline="0" dirty="0" smtClean="0"/>
              <a:t> with version 10.1.</a:t>
            </a:r>
            <a:endParaRPr lang="en-US" altLang="zh-CN" sz="1800" dirty="0" smtClean="0"/>
          </a:p>
          <a:p>
            <a:endParaRPr lang="en-US" altLang="zh-CN" sz="1800" dirty="0" smtClean="0"/>
          </a:p>
        </p:txBody>
      </p:sp>
      <p:sp>
        <p:nvSpPr>
          <p:cNvPr id="4" name="Slide Number Placeholder 3"/>
          <p:cNvSpPr>
            <a:spLocks noGrp="1"/>
          </p:cNvSpPr>
          <p:nvPr>
            <p:ph type="sldNum" sz="quarter" idx="10"/>
          </p:nvPr>
        </p:nvSpPr>
        <p:spPr/>
        <p:txBody>
          <a:bodyPr/>
          <a:lstStyle/>
          <a:p>
            <a:pPr>
              <a:defRPr/>
            </a:pPr>
            <a:fld id="{04EC3ECD-95B0-4575-A2D6-AA0D1269C2A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simulating the external interface using </a:t>
            </a:r>
            <a:r>
              <a:rPr lang="en-US" baseline="0" dirty="0" err="1" smtClean="0"/>
              <a:t>UniPHY</a:t>
            </a:r>
            <a:r>
              <a:rPr lang="en-US" baseline="0" dirty="0" smtClean="0"/>
              <a:t>, we had enable an option to make the simulation faster. You can expect 2 to 10 times faster simulation of the PHY, the speedup depends on specific configuration and interface width. All protocol and device </a:t>
            </a:r>
            <a:r>
              <a:rPr lang="en-US" baseline="0" dirty="0" err="1" smtClean="0"/>
              <a:t>famliy</a:t>
            </a:r>
            <a:r>
              <a:rPr lang="en-US" baseline="0" dirty="0" smtClean="0"/>
              <a:t> are supported with this faster simulation option. The abstract models always perform in “skip calibration” mode, the result are cycle accurate, and it does </a:t>
            </a:r>
            <a:r>
              <a:rPr lang="en-US" baseline="0" dirty="0" err="1" smtClean="0"/>
              <a:t>suppport</a:t>
            </a:r>
            <a:r>
              <a:rPr lang="en-US" baseline="0" dirty="0" smtClean="0"/>
              <a:t> both </a:t>
            </a:r>
            <a:r>
              <a:rPr lang="en-US" baseline="0" dirty="0" err="1" smtClean="0"/>
              <a:t>verilog</a:t>
            </a:r>
            <a:r>
              <a:rPr lang="en-US" baseline="0" dirty="0" smtClean="0"/>
              <a:t> and VHDL. The option to enable this faster simulation is to use the define option in </a:t>
            </a:r>
            <a:r>
              <a:rPr lang="en-US" baseline="0" dirty="0" err="1" smtClean="0"/>
              <a:t>modelsim</a:t>
            </a:r>
            <a:r>
              <a:rPr lang="en-US" baseline="0" dirty="0" smtClean="0"/>
              <a:t> to select the detail models. So I shows here you will chose the define ALTERA ALT MEM IF PHY FAST SIM MODEL with the value one for enabling the faster model, if you would like to run the slower model, you will set the value to zero. We are able to provide a faster simulation model by combining the details into wider buses and fewer stages to a simulation, where as the previous model or the slower model, it models the details of the individual I/O blocks</a:t>
            </a:r>
            <a:endParaRPr lang="en-US" dirty="0" smtClean="0"/>
          </a:p>
        </p:txBody>
      </p:sp>
      <p:sp>
        <p:nvSpPr>
          <p:cNvPr id="4" name="Slide Number Placeholder 3"/>
          <p:cNvSpPr>
            <a:spLocks noGrp="1"/>
          </p:cNvSpPr>
          <p:nvPr>
            <p:ph type="sldNum" sz="quarter" idx="10"/>
          </p:nvPr>
        </p:nvSpPr>
        <p:spPr/>
        <p:txBody>
          <a:bodyPr/>
          <a:lstStyle/>
          <a:p>
            <a:pPr>
              <a:defRPr/>
            </a:pPr>
            <a:fld id="{5D3D38D7-916B-428D-AC33-D0D10E944AF8}"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With the external memory</a:t>
            </a:r>
            <a:r>
              <a:rPr lang="en-US" altLang="zh-CN" baseline="0" dirty="0" smtClean="0"/>
              <a:t> interface toolkit in version 11.0, we are providing a new performance monitoring capability. With this feature, you will be able to monitor the statistics in the memory controller. Information such as the system efficiency, and average latency, can be provided, it also displays the protocol checker status. This is useful information when you are trying to fine tune your system for your external memory interface. To enable this capability, in the </a:t>
            </a:r>
            <a:r>
              <a:rPr lang="en-US" altLang="zh-CN" baseline="0" dirty="0" err="1" smtClean="0"/>
              <a:t>MegaWizard</a:t>
            </a:r>
            <a:r>
              <a:rPr lang="en-US" altLang="zh-CN" baseline="0" dirty="0" smtClean="0"/>
              <a:t> you will need to turn on the option as shown in the diagnostic tab. From there you will be able to launch the external memory interface toolkit from the </a:t>
            </a:r>
            <a:r>
              <a:rPr lang="en-US" altLang="zh-CN" baseline="0" dirty="0" err="1" smtClean="0"/>
              <a:t>Quartus</a:t>
            </a:r>
            <a:r>
              <a:rPr lang="en-US" altLang="zh-CN" baseline="0" dirty="0" smtClean="0"/>
              <a:t> II tools menu. By doing that, you will be able to see the performance monitoring information in the toolkit</a:t>
            </a:r>
            <a:endParaRPr lang="zh-CN" altLang="en-US" dirty="0"/>
          </a:p>
        </p:txBody>
      </p:sp>
      <p:sp>
        <p:nvSpPr>
          <p:cNvPr id="4" name="Slide Number Placeholder 3"/>
          <p:cNvSpPr>
            <a:spLocks noGrp="1"/>
          </p:cNvSpPr>
          <p:nvPr>
            <p:ph type="sldNum" sz="quarter" idx="10"/>
          </p:nvPr>
        </p:nvSpPr>
        <p:spPr/>
        <p:txBody>
          <a:bodyPr/>
          <a:lstStyle/>
          <a:p>
            <a:pPr>
              <a:defRPr/>
            </a:pPr>
            <a:fld id="{04EC3ECD-95B0-4575-A2D6-AA0D1269C2A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Let’s now turn our attention to</a:t>
            </a:r>
            <a:r>
              <a:rPr lang="en-US" altLang="zh-CN" baseline="0" dirty="0" smtClean="0"/>
              <a:t> the DSP IP enhancement in version 11.0</a:t>
            </a:r>
            <a:endParaRPr lang="zh-CN" altLang="en-US" dirty="0"/>
          </a:p>
        </p:txBody>
      </p:sp>
      <p:sp>
        <p:nvSpPr>
          <p:cNvPr id="4" name="Slide Number Placeholder 3"/>
          <p:cNvSpPr>
            <a:spLocks noGrp="1"/>
          </p:cNvSpPr>
          <p:nvPr>
            <p:ph type="sldNum" sz="quarter" idx="10"/>
          </p:nvPr>
        </p:nvSpPr>
        <p:spPr/>
        <p:txBody>
          <a:bodyPr/>
          <a:lstStyle/>
          <a:p>
            <a:pPr>
              <a:defRPr/>
            </a:pPr>
            <a:fld id="{04EC3ECD-95B0-4575-A2D6-AA0D1269C2A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AE44A05E-3FD8-4C5C-9452-CA61128C07CE}" type="slidenum">
              <a:rPr lang="en-US" smtClean="0">
                <a:cs typeface="Arial" charset="0"/>
              </a:rPr>
              <a:pPr/>
              <a:t>3</a:t>
            </a:fld>
            <a:endParaRPr lang="en-US" dirty="0" smtClean="0">
              <a:cs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dirty="0" smtClean="0"/>
              <a:t>Here are the highlight</a:t>
            </a:r>
            <a:r>
              <a:rPr lang="en-US" baseline="0" dirty="0" smtClean="0"/>
              <a:t> for 11.0, there are update to the </a:t>
            </a:r>
            <a:r>
              <a:rPr lang="en-US" baseline="0" dirty="0" err="1" smtClean="0"/>
              <a:t>Straix</a:t>
            </a:r>
            <a:r>
              <a:rPr lang="en-US" baseline="0" dirty="0" smtClean="0"/>
              <a:t> V device family, there are new device members as well as new pin outs available. The </a:t>
            </a:r>
            <a:r>
              <a:rPr lang="en-US" baseline="0" dirty="0" err="1" smtClean="0"/>
              <a:t>qsys</a:t>
            </a:r>
            <a:r>
              <a:rPr lang="en-US" baseline="0" dirty="0" smtClean="0"/>
              <a:t> system integration tool will be introduce for the first time as production release, it has support for hierarchy, high-performance interconnect, as well as simulation and </a:t>
            </a:r>
            <a:r>
              <a:rPr lang="en-US" baseline="0" dirty="0" err="1" smtClean="0"/>
              <a:t>testbench</a:t>
            </a:r>
            <a:r>
              <a:rPr lang="en-US" baseline="0" dirty="0" smtClean="0"/>
              <a:t> generation. On the transceiver design side, we are enabling faster verification and design of transceivers with improve chip planner view of the transceiver blocks as well as enhancement to the usability of the transceiver toolkit. On the external memory interface side, we are introducing new features in the external memory interface toolkit, and new performance monitoring capability is available in 11.0. We also make some enhancement to the memory controller </a:t>
            </a:r>
            <a:r>
              <a:rPr lang="en-US" baseline="0" dirty="0" err="1" smtClean="0"/>
              <a:t>Ips</a:t>
            </a:r>
            <a:r>
              <a:rPr lang="en-US" baseline="0" dirty="0" smtClean="0"/>
              <a:t>. On the DSP </a:t>
            </a:r>
            <a:r>
              <a:rPr lang="en-US" baseline="0" dirty="0" err="1" smtClean="0"/>
              <a:t>builider</a:t>
            </a:r>
            <a:r>
              <a:rPr lang="en-US" baseline="0" dirty="0" smtClean="0"/>
              <a:t> side, we are having support for 64bit </a:t>
            </a:r>
            <a:r>
              <a:rPr lang="en-US" baseline="0" dirty="0" err="1" smtClean="0"/>
              <a:t>linux</a:t>
            </a:r>
            <a:r>
              <a:rPr lang="en-US" baseline="0" dirty="0" smtClean="0"/>
              <a:t> as well as windows platforms.</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3E9F09DF-4DB8-4BAB-9384-C83C6255E115}" type="slidenum">
              <a:rPr lang="en-US" smtClean="0"/>
              <a:pPr/>
              <a:t>30</a:t>
            </a:fld>
            <a:endParaRPr lang="en-US" smtClean="0"/>
          </a:p>
        </p:txBody>
      </p:sp>
      <p:sp>
        <p:nvSpPr>
          <p:cNvPr id="6147" name="Rectangle 2"/>
          <p:cNvSpPr>
            <a:spLocks noGrp="1" noRot="1" noChangeAspect="1" noChangeArrowheads="1" noTextEdit="1"/>
          </p:cNvSpPr>
          <p:nvPr>
            <p:ph type="sldImg"/>
          </p:nvPr>
        </p:nvSpPr>
        <p:spPr>
          <a:xfrm>
            <a:off x="1181100" y="696913"/>
            <a:ext cx="4657725" cy="3492500"/>
          </a:xfrm>
          <a:ln/>
        </p:spPr>
      </p:sp>
      <p:sp>
        <p:nvSpPr>
          <p:cNvPr id="6148" name="Rectangle 3"/>
          <p:cNvSpPr>
            <a:spLocks noGrp="1" noChangeArrowheads="1"/>
          </p:cNvSpPr>
          <p:nvPr>
            <p:ph type="body" idx="1"/>
          </p:nvPr>
        </p:nvSpPr>
        <p:spPr>
          <a:noFill/>
          <a:ln/>
        </p:spPr>
        <p:txBody>
          <a:bodyPr/>
          <a:lstStyle/>
          <a:p>
            <a:pPr lvl="0"/>
            <a:r>
              <a:rPr lang="en-GB" dirty="0" smtClean="0"/>
              <a:t>In version 11.0, the FIR compiler II </a:t>
            </a:r>
            <a:r>
              <a:rPr lang="en-GB" dirty="0" err="1" smtClean="0"/>
              <a:t>MegaCore</a:t>
            </a:r>
            <a:r>
              <a:rPr lang="en-GB" dirty="0" smtClean="0"/>
              <a:t> will</a:t>
            </a:r>
            <a:r>
              <a:rPr lang="en-GB" baseline="0" dirty="0" smtClean="0"/>
              <a:t> support for </a:t>
            </a:r>
            <a:r>
              <a:rPr lang="en-GB" baseline="0" dirty="0" err="1" smtClean="0"/>
              <a:t>Stratix</a:t>
            </a:r>
            <a:r>
              <a:rPr lang="en-GB" baseline="0" dirty="0" smtClean="0"/>
              <a:t> V, specifically for systolic FIR filters</a:t>
            </a:r>
          </a:p>
          <a:p>
            <a:pPr lvl="0"/>
            <a:r>
              <a:rPr lang="en-GB" baseline="0" dirty="0" smtClean="0"/>
              <a:t>The FFT </a:t>
            </a:r>
            <a:r>
              <a:rPr lang="en-GB" baseline="0" dirty="0" err="1" smtClean="0"/>
              <a:t>MegaCore</a:t>
            </a:r>
            <a:r>
              <a:rPr lang="en-GB" baseline="0" dirty="0" smtClean="0"/>
              <a:t> has been optimized also for </a:t>
            </a:r>
            <a:r>
              <a:rPr lang="en-GB" baseline="0" dirty="0" err="1" smtClean="0"/>
              <a:t>Stratix</a:t>
            </a:r>
            <a:r>
              <a:rPr lang="en-GB" baseline="0" dirty="0" smtClean="0"/>
              <a:t> V, there is also option in the GUI to minimize the resource or to chose the maximum performance. </a:t>
            </a:r>
          </a:p>
          <a:p>
            <a:pPr lvl="0"/>
            <a:r>
              <a:rPr lang="en-GB" baseline="0" dirty="0" smtClean="0"/>
              <a:t>The Reed Solomon II Encoder and Decoder has a 10Gbps reference design that is available. </a:t>
            </a:r>
          </a:p>
          <a:p>
            <a:pPr lvl="0"/>
            <a:r>
              <a:rPr lang="en-GB" baseline="0" dirty="0" smtClean="0"/>
              <a:t>For the floating point </a:t>
            </a:r>
            <a:r>
              <a:rPr lang="en-GB" baseline="0" dirty="0" err="1" smtClean="0"/>
              <a:t>Megafunctions</a:t>
            </a:r>
            <a:r>
              <a:rPr lang="en-GB" baseline="0" dirty="0" smtClean="0"/>
              <a:t>, there is a new arc-tangent </a:t>
            </a:r>
            <a:r>
              <a:rPr lang="en-GB" baseline="0" dirty="0" err="1" smtClean="0"/>
              <a:t>megafunction</a:t>
            </a:r>
            <a:r>
              <a:rPr lang="en-GB" baseline="0" dirty="0" smtClean="0"/>
              <a:t> for single precision available.</a:t>
            </a:r>
          </a:p>
          <a:p>
            <a:pPr lvl="0"/>
            <a:r>
              <a:rPr lang="en-GB" baseline="0" dirty="0" smtClean="0"/>
              <a:t>The VIP or the video imaging processing suite, has enhancement to the </a:t>
            </a:r>
            <a:r>
              <a:rPr lang="en-GB" baseline="0" dirty="0" err="1" smtClean="0"/>
              <a:t>Qsys</a:t>
            </a:r>
            <a:r>
              <a:rPr lang="en-GB" baseline="0" dirty="0" smtClean="0"/>
              <a:t> simulation support as well as adding a new </a:t>
            </a:r>
            <a:r>
              <a:rPr lang="en-GB" baseline="0" dirty="0" err="1" smtClean="0"/>
              <a:t>megafunction</a:t>
            </a:r>
            <a:r>
              <a:rPr lang="en-GB" baseline="0" dirty="0" smtClean="0"/>
              <a:t> for the scalar II. This is now HDL based.</a:t>
            </a:r>
          </a:p>
          <a:p>
            <a:pPr lvl="0"/>
            <a:r>
              <a:rPr lang="en-GB" baseline="0" dirty="0" smtClean="0"/>
              <a:t>The DSP Builder advanced </a:t>
            </a:r>
            <a:r>
              <a:rPr lang="en-GB" baseline="0" dirty="0" err="1" smtClean="0"/>
              <a:t>blockset</a:t>
            </a:r>
            <a:r>
              <a:rPr lang="en-GB" baseline="0" dirty="0" smtClean="0"/>
              <a:t> will have </a:t>
            </a:r>
            <a:r>
              <a:rPr lang="en-GB" altLang="zh-CN" baseline="0" dirty="0" smtClean="0"/>
              <a:t>64bit </a:t>
            </a:r>
            <a:r>
              <a:rPr lang="en-GB" baseline="0" dirty="0" smtClean="0"/>
              <a:t>support in the Linux and Windows platform. In addition, there is floating point optimizations including folding, as well as improvement on the quality of results. There also been </a:t>
            </a:r>
            <a:r>
              <a:rPr lang="en-GB" baseline="0" dirty="0" err="1" smtClean="0"/>
              <a:t>optimzations</a:t>
            </a:r>
            <a:r>
              <a:rPr lang="en-GB" baseline="0" dirty="0" smtClean="0"/>
              <a:t> to </a:t>
            </a:r>
            <a:r>
              <a:rPr lang="en-GB" baseline="0" dirty="0" err="1" smtClean="0"/>
              <a:t>Stratix</a:t>
            </a:r>
            <a:r>
              <a:rPr lang="en-GB" baseline="0" dirty="0" smtClean="0"/>
              <a:t> V, example for this is for the </a:t>
            </a:r>
            <a:r>
              <a:rPr lang="en-GB" baseline="0" dirty="0" err="1" smtClean="0"/>
              <a:t>sysolic</a:t>
            </a:r>
            <a:r>
              <a:rPr lang="en-GB" baseline="0" dirty="0" smtClean="0"/>
              <a:t> FIRs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For DSP</a:t>
            </a:r>
            <a:r>
              <a:rPr lang="en-US" altLang="zh-CN" baseline="0" dirty="0" smtClean="0"/>
              <a:t> Builder in the Linux platform, there is a dsp_builder.sh script that is in the DSP Builder install directory, please use the script to startup MATLAB. You should not longer have to create or update the </a:t>
            </a:r>
            <a:r>
              <a:rPr lang="en-US" altLang="zh-CN" baseline="0" dirty="0" err="1" smtClean="0"/>
              <a:t>startup.m</a:t>
            </a:r>
            <a:r>
              <a:rPr lang="en-US" altLang="zh-CN" baseline="0" dirty="0" smtClean="0"/>
              <a:t> as well as the .matlab7rc.sh in your home directory</a:t>
            </a:r>
            <a:endParaRPr lang="zh-CN" altLang="en-US" dirty="0"/>
          </a:p>
        </p:txBody>
      </p:sp>
      <p:sp>
        <p:nvSpPr>
          <p:cNvPr id="4" name="Slide Number Placeholder 3"/>
          <p:cNvSpPr>
            <a:spLocks noGrp="1"/>
          </p:cNvSpPr>
          <p:nvPr>
            <p:ph type="sldNum" sz="quarter" idx="10"/>
          </p:nvPr>
        </p:nvSpPr>
        <p:spPr/>
        <p:txBody>
          <a:bodyPr/>
          <a:lstStyle/>
          <a:p>
            <a:pPr>
              <a:defRPr/>
            </a:pPr>
            <a:fld id="{04EC3ECD-95B0-4575-A2D6-AA0D1269C2A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AE44A05E-3FD8-4C5C-9452-CA61128C07CE}" type="slidenum">
              <a:rPr lang="en-US" smtClean="0">
                <a:cs typeface="Arial" charset="0"/>
              </a:rPr>
              <a:pPr/>
              <a:t>32</a:t>
            </a:fld>
            <a:endParaRPr lang="en-US" dirty="0" smtClean="0">
              <a:cs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dirty="0" smtClean="0"/>
              <a:t>Here is the quick summary again, of the 11.0 </a:t>
            </a:r>
            <a:r>
              <a:rPr lang="en-US" dirty="0" err="1" smtClean="0"/>
              <a:t>hightlighs</a:t>
            </a:r>
            <a:r>
              <a:rPr lang="en-US" dirty="0" smtClean="0"/>
              <a:t>. </a:t>
            </a:r>
          </a:p>
          <a:p>
            <a:r>
              <a:rPr lang="en-US" dirty="0" smtClean="0"/>
              <a:t>In </a:t>
            </a:r>
            <a:r>
              <a:rPr lang="en-US" dirty="0" err="1" smtClean="0"/>
              <a:t>Stratix</a:t>
            </a:r>
            <a:r>
              <a:rPr lang="en-US" dirty="0" smtClean="0"/>
              <a:t> V we have new devices</a:t>
            </a:r>
            <a:r>
              <a:rPr lang="en-US" baseline="0" dirty="0" smtClean="0"/>
              <a:t> which available as well as finalized </a:t>
            </a:r>
            <a:r>
              <a:rPr lang="en-US" baseline="0" dirty="0" err="1" smtClean="0"/>
              <a:t>pinouts</a:t>
            </a:r>
            <a:r>
              <a:rPr lang="en-US" baseline="0" dirty="0" smtClean="0"/>
              <a: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the first time, in the </a:t>
            </a:r>
            <a:r>
              <a:rPr lang="en-US" baseline="0" dirty="0" err="1" smtClean="0"/>
              <a:t>quartus</a:t>
            </a:r>
            <a:r>
              <a:rPr lang="en-US" baseline="0" dirty="0" smtClean="0"/>
              <a:t> II 11.0, we are introducing the </a:t>
            </a:r>
            <a:r>
              <a:rPr lang="en-US" baseline="0" dirty="0" err="1" smtClean="0"/>
              <a:t>qsys</a:t>
            </a:r>
            <a:r>
              <a:rPr lang="en-US" baseline="0" dirty="0" smtClean="0"/>
              <a:t> production release. </a:t>
            </a:r>
            <a:r>
              <a:rPr lang="en-US" baseline="0" dirty="0" err="1" smtClean="0"/>
              <a:t>Qsys</a:t>
            </a:r>
            <a:r>
              <a:rPr lang="en-US" baseline="0" dirty="0" smtClean="0"/>
              <a:t> has support for </a:t>
            </a:r>
            <a:r>
              <a:rPr lang="en-US" altLang="zh-CN" sz="1200" dirty="0" smtClean="0"/>
              <a:t>Hierarchy,</a:t>
            </a:r>
            <a:r>
              <a:rPr lang="en-US" altLang="zh-CN" sz="1200" baseline="0" dirty="0" smtClean="0"/>
              <a:t> </a:t>
            </a:r>
            <a:r>
              <a:rPr lang="en-US" altLang="zh-CN" sz="1600" dirty="0" smtClean="0"/>
              <a:t>High-performance interconnect, as well as simulation and </a:t>
            </a:r>
            <a:r>
              <a:rPr lang="en-US" altLang="zh-CN" sz="1600" dirty="0" err="1" smtClean="0"/>
              <a:t>testbench</a:t>
            </a:r>
            <a:r>
              <a:rPr lang="en-US" altLang="zh-CN" sz="1600" baseline="0" dirty="0" smtClean="0"/>
              <a:t> capabilities. </a:t>
            </a:r>
            <a:endParaRPr lang="en-US" altLang="zh-CN" sz="1600" dirty="0" smtClean="0"/>
          </a:p>
          <a:p>
            <a:r>
              <a:rPr lang="en-US" dirty="0" smtClean="0"/>
              <a:t>For the transceiver</a:t>
            </a:r>
            <a:r>
              <a:rPr lang="en-US" baseline="0" dirty="0" smtClean="0"/>
              <a:t> design and verification, we have a new improved chip planner view of the transceiver blocks, as well as some usability enhancement for the transceiver toolkit.</a:t>
            </a:r>
          </a:p>
          <a:p>
            <a:r>
              <a:rPr lang="en-US" baseline="0" dirty="0" smtClean="0"/>
              <a:t>On the external memory interface design and debug, the new high performance memory controller II has new capabilities for supporting </a:t>
            </a:r>
            <a:r>
              <a:rPr lang="en-US" baseline="0" dirty="0" err="1" smtClean="0"/>
              <a:t>Stratix</a:t>
            </a:r>
            <a:r>
              <a:rPr lang="en-US" baseline="0" dirty="0" smtClean="0"/>
              <a:t> V as well as performance monitoring </a:t>
            </a:r>
            <a:r>
              <a:rPr lang="en-US" baseline="0" dirty="0" err="1" smtClean="0"/>
              <a:t>capbilities</a:t>
            </a:r>
            <a:r>
              <a:rPr lang="en-US" baseline="0" dirty="0" smtClean="0"/>
              <a:t> in the external memory interface toolkit.</a:t>
            </a:r>
          </a:p>
          <a:p>
            <a:r>
              <a:rPr lang="en-US" baseline="0" dirty="0" smtClean="0"/>
              <a:t>Lastly, the DSP Builder support in 64bit Linux and Windows platforms</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01D5C543-4D0D-4B87-9610-E5F440406589}" type="slidenum">
              <a:rPr lang="en-US" smtClean="0">
                <a:cs typeface="Arial" charset="0"/>
              </a:rPr>
              <a:pPr/>
              <a:t>34</a:t>
            </a:fld>
            <a:endParaRPr lang="en-US" smtClean="0">
              <a:cs typeface="Arial" charset="0"/>
            </a:endParaRPr>
          </a:p>
        </p:txBody>
      </p:sp>
      <p:sp>
        <p:nvSpPr>
          <p:cNvPr id="66562" name="Rectangle 7"/>
          <p:cNvSpPr txBox="1">
            <a:spLocks noGrp="1" noChangeArrowheads="1"/>
          </p:cNvSpPr>
          <p:nvPr/>
        </p:nvSpPr>
        <p:spPr bwMode="auto">
          <a:xfrm>
            <a:off x="3976029" y="8840312"/>
            <a:ext cx="3043896" cy="465616"/>
          </a:xfrm>
          <a:prstGeom prst="rect">
            <a:avLst/>
          </a:prstGeom>
          <a:noFill/>
          <a:ln w="9525">
            <a:noFill/>
            <a:miter lim="800000"/>
            <a:headEnd/>
            <a:tailEnd/>
          </a:ln>
        </p:spPr>
        <p:txBody>
          <a:bodyPr lIns="93337" tIns="46668" rIns="93337" bIns="46668" anchor="b"/>
          <a:lstStyle/>
          <a:p>
            <a:pPr algn="r" defTabSz="930510"/>
            <a:fld id="{97A9CF7F-D9AF-4E2E-9459-6C4F24EDF5CA}" type="slidenum">
              <a:rPr lang="en-US" sz="1200">
                <a:solidFill>
                  <a:srgbClr val="000000"/>
                </a:solidFill>
              </a:rPr>
              <a:pPr algn="r" defTabSz="930510"/>
              <a:t>34</a:t>
            </a:fld>
            <a:endParaRPr lang="en-US" sz="1200" dirty="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347" y="4419357"/>
            <a:ext cx="5149231" cy="4188947"/>
          </a:xfrm>
          <a:noFill/>
          <a:ln/>
        </p:spPr>
        <p:txBody>
          <a:bodyPr lIns="93337" tIns="46668" rIns="93337" bIns="46668"/>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1E55F208-D4CD-4149-B710-A70B72E51E92}" type="slidenum">
              <a:rPr lang="en-US" smtClean="0">
                <a:latin typeface="Arial" pitchFamily="34" charset="0"/>
              </a:rPr>
              <a:pPr/>
              <a:t>35</a:t>
            </a:fld>
            <a:endParaRPr lang="en-US" dirty="0" smtClean="0">
              <a:latin typeface="Arial" pitchFamily="34" charset="0"/>
            </a:endParaRPr>
          </a:p>
        </p:txBody>
      </p:sp>
      <p:sp>
        <p:nvSpPr>
          <p:cNvPr id="38914" name="Rectangle 2"/>
          <p:cNvSpPr>
            <a:spLocks noGrp="1" noRot="1" noChangeAspect="1" noChangeArrowheads="1" noTextEdit="1"/>
          </p:cNvSpPr>
          <p:nvPr>
            <p:ph type="sldImg"/>
          </p:nvPr>
        </p:nvSpPr>
        <p:spPr>
          <a:xfrm>
            <a:off x="1185863" y="696913"/>
            <a:ext cx="4652962" cy="3489325"/>
          </a:xfrm>
          <a:ln/>
        </p:spPr>
      </p:sp>
      <p:sp>
        <p:nvSpPr>
          <p:cNvPr id="389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ACA97C0C-8861-4BD2-A2EE-CA8234A3EB2F}" type="slidenum">
              <a:rPr lang="en-US" smtClean="0">
                <a:latin typeface="Arial" pitchFamily="34" charset="0"/>
              </a:rPr>
              <a:pPr/>
              <a:t>36</a:t>
            </a:fld>
            <a:endParaRPr lang="en-US" smtClean="0">
              <a:latin typeface="Arial" pitchFamily="34"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40C4C5-E05C-476E-AC32-9227CA742B32}"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C6AD30-0CB4-4D88-8174-5AAC82A84461}"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FF2E5FB-22B0-404C-9690-77F5A306B1BB}" type="slidenum">
              <a:rPr lang="en-US" smtClean="0"/>
              <a:pPr/>
              <a:t>4</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dirty="0" smtClean="0"/>
              <a:t>Let’s first begin with the Device</a:t>
            </a:r>
            <a:r>
              <a:rPr lang="en-US" baseline="0" dirty="0" smtClean="0"/>
              <a:t> Family support updates</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There are new transceiver mode support on </a:t>
            </a:r>
            <a:r>
              <a:rPr lang="en-US" altLang="zh-CN" dirty="0" err="1" smtClean="0"/>
              <a:t>Stratix</a:t>
            </a:r>
            <a:r>
              <a:rPr lang="en-US" altLang="zh-CN" dirty="0" smtClean="0"/>
              <a:t> V, specific</a:t>
            </a:r>
            <a:r>
              <a:rPr lang="en-US" altLang="zh-CN" baseline="0" dirty="0" smtClean="0"/>
              <a:t>ally </a:t>
            </a:r>
            <a:r>
              <a:rPr lang="en-US" altLang="zh-CN" baseline="0" dirty="0" err="1" smtClean="0"/>
              <a:t>GigE</a:t>
            </a:r>
            <a:r>
              <a:rPr lang="en-US" altLang="zh-CN" baseline="0" dirty="0" smtClean="0"/>
              <a:t>, SDI, SDI single rate for SD/HD/3G, 10G SDI are available in 11.0. Enhancement to the transceiver features include receiver offset calibration, linear equalizer, and dynamic reconfiguration of PMA analog settings.</a:t>
            </a:r>
            <a:endParaRPr lang="zh-CN" altLang="en-US" dirty="0"/>
          </a:p>
        </p:txBody>
      </p:sp>
      <p:sp>
        <p:nvSpPr>
          <p:cNvPr id="4" name="Slide Number Placeholder 3"/>
          <p:cNvSpPr>
            <a:spLocks noGrp="1"/>
          </p:cNvSpPr>
          <p:nvPr>
            <p:ph type="sldNum" sz="quarter" idx="10"/>
          </p:nvPr>
        </p:nvSpPr>
        <p:spPr/>
        <p:txBody>
          <a:bodyPr/>
          <a:lstStyle/>
          <a:p>
            <a:pPr>
              <a:defRPr/>
            </a:pPr>
            <a:fld id="{04EC3ECD-95B0-4575-A2D6-AA0D1269C2A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Let’s now</a:t>
            </a:r>
            <a:r>
              <a:rPr lang="en-US" altLang="zh-CN" baseline="0" dirty="0" smtClean="0"/>
              <a:t> take a look at some of the update on our Cyclone IV GX FPGA and MAX V CPLD device family.</a:t>
            </a:r>
          </a:p>
          <a:p>
            <a:r>
              <a:rPr lang="en-US" altLang="zh-CN" baseline="0" dirty="0" smtClean="0"/>
              <a:t>For the Cyclone IV GX FPGA, we have final timing models support, as well as POF support for all Cyclone IV GX FPGA device family.</a:t>
            </a:r>
          </a:p>
          <a:p>
            <a:endParaRPr lang="en-US" altLang="zh-CN" baseline="0" dirty="0" smtClean="0"/>
          </a:p>
          <a:p>
            <a:r>
              <a:rPr lang="en-US" altLang="zh-CN" baseline="0" dirty="0" smtClean="0"/>
              <a:t>Lastly on the device support section of this presentation, we will now take a look at the updates for the MAX V family. In version 11.0, we will have automotive support for the A5 speed grade for the MAX V CPLDs. In addition, we will have final timing and power model available for the MAX V devices.</a:t>
            </a:r>
            <a:endParaRPr lang="zh-CN" altLang="en-US" dirty="0"/>
          </a:p>
        </p:txBody>
      </p:sp>
      <p:sp>
        <p:nvSpPr>
          <p:cNvPr id="4" name="Slide Number Placeholder 3"/>
          <p:cNvSpPr>
            <a:spLocks noGrp="1"/>
          </p:cNvSpPr>
          <p:nvPr>
            <p:ph type="sldNum" sz="quarter" idx="10"/>
          </p:nvPr>
        </p:nvSpPr>
        <p:spPr/>
        <p:txBody>
          <a:bodyPr/>
          <a:lstStyle/>
          <a:p>
            <a:pPr>
              <a:defRPr/>
            </a:pPr>
            <a:fld id="{04EC3ECD-95B0-4575-A2D6-AA0D1269C2A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D2236A8-038F-48A8-90E2-498C6F923500}" type="slidenum">
              <a:rPr lang="en-US" smtClean="0"/>
              <a:pPr/>
              <a:t>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dirty="0" smtClean="0"/>
              <a:t>Let’s now take a</a:t>
            </a:r>
            <a:r>
              <a:rPr lang="en-US" baseline="0" dirty="0" smtClean="0"/>
              <a:t> look at the new software features and design flow that are available on version 11.0. We will begin with the </a:t>
            </a:r>
            <a:r>
              <a:rPr lang="en-US" baseline="0" dirty="0" err="1" smtClean="0"/>
              <a:t>Qsys</a:t>
            </a:r>
            <a:r>
              <a:rPr lang="en-US" baseline="0" dirty="0" smtClean="0"/>
              <a:t>, next generation system integration tool.</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Here</a:t>
            </a:r>
            <a:r>
              <a:rPr lang="en-US" altLang="zh-CN" baseline="0" dirty="0" smtClean="0"/>
              <a:t> is the quick summary of the features in version 11.0 for </a:t>
            </a:r>
            <a:r>
              <a:rPr lang="en-US" altLang="zh-CN" baseline="0" dirty="0" err="1" smtClean="0"/>
              <a:t>Qsys</a:t>
            </a:r>
            <a:r>
              <a:rPr lang="en-US" altLang="zh-CN" baseline="0" dirty="0" smtClean="0"/>
              <a:t>. There is a network on chip interconnect available that’s been optimized for FPGA architecture. Hierarchy support for system design, and it is enable to making your design easier for scalability to add IP as well within your subsystems and reuse </a:t>
            </a:r>
            <a:r>
              <a:rPr lang="en-US" altLang="zh-CN" baseline="0" dirty="0" err="1" smtClean="0"/>
              <a:t>Ips</a:t>
            </a:r>
            <a:r>
              <a:rPr lang="en-US" altLang="zh-CN" baseline="0" dirty="0" smtClean="0"/>
              <a:t> for future projects as well as projects within your own organizations and divisions. In addition, in system verification,  there is the ability to do simulation as well as system debug by </a:t>
            </a:r>
            <a:r>
              <a:rPr lang="en-US" altLang="zh-CN" baseline="0" dirty="0" err="1" smtClean="0"/>
              <a:t>instrumenting</a:t>
            </a:r>
            <a:r>
              <a:rPr lang="en-US" altLang="zh-CN" baseline="0" dirty="0" smtClean="0"/>
              <a:t> and monitoring signals and performance of the overall system to fine tune it to get optimizations for your overall system performance.</a:t>
            </a:r>
            <a:endParaRPr lang="zh-CN" altLang="en-US" dirty="0"/>
          </a:p>
        </p:txBody>
      </p:sp>
      <p:sp>
        <p:nvSpPr>
          <p:cNvPr id="4" name="Slide Number Placeholder 3"/>
          <p:cNvSpPr>
            <a:spLocks noGrp="1"/>
          </p:cNvSpPr>
          <p:nvPr>
            <p:ph type="sldNum" sz="quarter" idx="10"/>
          </p:nvPr>
        </p:nvSpPr>
        <p:spPr/>
        <p:txBody>
          <a:bodyPr/>
          <a:lstStyle/>
          <a:p>
            <a:pPr>
              <a:defRPr/>
            </a:pPr>
            <a:fld id="{04EC3ECD-95B0-4575-A2D6-AA0D1269C2A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ltLang="zh-CN" dirty="0" smtClean="0"/>
              <a:t>First, interconnect</a:t>
            </a:r>
            <a:r>
              <a:rPr lang="en-US" altLang="zh-CN" baseline="0" dirty="0" smtClean="0"/>
              <a:t> performance</a:t>
            </a:r>
            <a:r>
              <a:rPr lang="en-US" altLang="zh-CN" dirty="0" smtClean="0"/>
              <a:t>.</a:t>
            </a:r>
            <a:r>
              <a:rPr lang="en-US" altLang="zh-CN" baseline="0" dirty="0" smtClean="0"/>
              <a:t> </a:t>
            </a:r>
          </a:p>
          <a:p>
            <a:endParaRPr lang="en-US" altLang="zh-CN" dirty="0" smtClean="0"/>
          </a:p>
          <a:p>
            <a:r>
              <a:rPr lang="en-US" altLang="zh-CN" dirty="0" smtClean="0"/>
              <a:t>With </a:t>
            </a:r>
            <a:r>
              <a:rPr lang="en-US" altLang="zh-CN" dirty="0" err="1" smtClean="0"/>
              <a:t>Qsys</a:t>
            </a:r>
            <a:r>
              <a:rPr lang="en-US" altLang="zh-CN" dirty="0" smtClean="0"/>
              <a:t>, you can increase your performance</a:t>
            </a:r>
            <a:r>
              <a:rPr lang="en-US" altLang="zh-CN" baseline="0" dirty="0" smtClean="0"/>
              <a:t> up to 2x from SOPC Builder based on a new network-on-chip architecture and automatic pipelining feature for more intelligent interconnect. </a:t>
            </a:r>
            <a:r>
              <a:rPr lang="en-US" altLang="zh-CN" dirty="0" smtClean="0"/>
              <a:t>&lt;</a:t>
            </a:r>
            <a:r>
              <a:rPr lang="en-US" altLang="zh-CN" b="1" dirty="0" smtClean="0"/>
              <a:t>click next</a:t>
            </a:r>
            <a:r>
              <a:rPr lang="en-US" altLang="zh-CN" dirty="0" smtClean="0"/>
              <a:t>&gt;</a:t>
            </a:r>
          </a:p>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In </a:t>
            </a:r>
            <a:r>
              <a:rPr lang="en-US" altLang="zh-CN" dirty="0" err="1" smtClean="0"/>
              <a:t>Qsys</a:t>
            </a:r>
            <a:r>
              <a:rPr lang="en-US" altLang="zh-CN" dirty="0" smtClean="0"/>
              <a:t>, t</a:t>
            </a:r>
            <a:r>
              <a:rPr lang="en-US" altLang="zh-CN" baseline="0" dirty="0" smtClean="0"/>
              <a:t>he automatic control will generate automatic pipeline stages.  </a:t>
            </a:r>
            <a:r>
              <a:rPr lang="en-US" altLang="zh-CN" sz="1200" kern="1200" dirty="0" smtClean="0">
                <a:solidFill>
                  <a:schemeClr val="tx1"/>
                </a:solidFill>
                <a:latin typeface="Times New Roman" pitchFamily="18" charset="0"/>
                <a:ea typeface="+mn-ea"/>
                <a:cs typeface="+mn-cs"/>
              </a:rPr>
              <a:t>The flexibility of the </a:t>
            </a:r>
            <a:r>
              <a:rPr lang="en-US" altLang="zh-CN" sz="1200" kern="1200" dirty="0" err="1" smtClean="0">
                <a:solidFill>
                  <a:schemeClr val="tx1"/>
                </a:solidFill>
                <a:latin typeface="Times New Roman" pitchFamily="18" charset="0"/>
                <a:ea typeface="+mn-ea"/>
                <a:cs typeface="+mn-cs"/>
              </a:rPr>
              <a:t>Qsys</a:t>
            </a:r>
            <a:r>
              <a:rPr lang="en-US" altLang="zh-CN" sz="1200" kern="1200" dirty="0" smtClean="0">
                <a:solidFill>
                  <a:schemeClr val="tx1"/>
                </a:solidFill>
                <a:latin typeface="Times New Roman" pitchFamily="18" charset="0"/>
                <a:ea typeface="+mn-ea"/>
                <a:cs typeface="+mn-cs"/>
              </a:rPr>
              <a:t> interconnect, based on a network-on-chip architecture, enables </a:t>
            </a:r>
            <a:r>
              <a:rPr lang="en-US" altLang="zh-CN" sz="1200" kern="1200" dirty="0" err="1" smtClean="0">
                <a:solidFill>
                  <a:schemeClr val="tx1"/>
                </a:solidFill>
                <a:latin typeface="Times New Roman" pitchFamily="18" charset="0"/>
                <a:ea typeface="+mn-ea"/>
                <a:cs typeface="+mn-cs"/>
              </a:rPr>
              <a:t>Qsys</a:t>
            </a:r>
            <a:r>
              <a:rPr lang="en-US" altLang="zh-CN" sz="1200" kern="1200" dirty="0" smtClean="0">
                <a:solidFill>
                  <a:schemeClr val="tx1"/>
                </a:solidFill>
                <a:latin typeface="Times New Roman" pitchFamily="18" charset="0"/>
                <a:ea typeface="+mn-ea"/>
                <a:cs typeface="+mn-cs"/>
              </a:rPr>
              <a:t> to automatically insert pipeline registers into the interconnect to achieve nearly double the </a:t>
            </a:r>
            <a:r>
              <a:rPr lang="en-US" altLang="zh-CN" sz="1200" kern="1200" dirty="0" err="1" smtClean="0">
                <a:solidFill>
                  <a:schemeClr val="tx1"/>
                </a:solidFill>
                <a:latin typeface="Times New Roman" pitchFamily="18" charset="0"/>
                <a:ea typeface="+mn-ea"/>
                <a:cs typeface="+mn-cs"/>
              </a:rPr>
              <a:t>fmax</a:t>
            </a:r>
            <a:r>
              <a:rPr lang="en-US" altLang="zh-CN" sz="1200" kern="1200" dirty="0" smtClean="0">
                <a:solidFill>
                  <a:schemeClr val="tx1"/>
                </a:solidFill>
                <a:latin typeface="Times New Roman" pitchFamily="18" charset="0"/>
                <a:ea typeface="+mn-ea"/>
                <a:cs typeface="+mn-cs"/>
              </a:rPr>
              <a:t> performance compared to SOPC Builder. </a:t>
            </a:r>
            <a:r>
              <a:rPr lang="en-US" altLang="zh-CN" dirty="0" smtClean="0"/>
              <a:t>&lt;</a:t>
            </a:r>
            <a:r>
              <a:rPr lang="en-US" altLang="zh-CN" b="1" dirty="0" smtClean="0"/>
              <a:t>click next</a:t>
            </a:r>
            <a:r>
              <a:rPr lang="en-US" altLang="zh-CN" dirty="0" smtClean="0"/>
              <a:t>&gt;</a:t>
            </a:r>
          </a:p>
          <a:p>
            <a:endParaRPr lang="en-US" altLang="zh-CN"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Times New Roman" pitchFamily="18" charset="0"/>
                <a:ea typeface="+mn-ea"/>
                <a:cs typeface="+mn-cs"/>
              </a:rPr>
              <a:t>Then, to further  optimize </a:t>
            </a:r>
            <a:r>
              <a:rPr lang="en-US" altLang="zh-CN" sz="1200" kern="1200" baseline="0" dirty="0" smtClean="0">
                <a:solidFill>
                  <a:schemeClr val="tx1"/>
                </a:solidFill>
                <a:latin typeface="Times New Roman" pitchFamily="18" charset="0"/>
                <a:ea typeface="+mn-ea"/>
                <a:cs typeface="+mn-cs"/>
              </a:rPr>
              <a:t>performance</a:t>
            </a:r>
            <a:r>
              <a:rPr lang="en-US" altLang="zh-CN" dirty="0" smtClean="0"/>
              <a:t>, there is a user-controlled dial that allows you to increase performance by trading off latency.  As you increase performance, pipeline stages are added into the interconnect.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&lt;</a:t>
            </a:r>
            <a:r>
              <a:rPr lang="en-US" altLang="zh-CN" b="1" dirty="0" smtClean="0"/>
              <a:t>click next</a:t>
            </a:r>
            <a:r>
              <a:rPr lang="en-US" altLang="zh-CN" dirty="0" smtClean="0"/>
              <a:t>&gt;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&lt;</a:t>
            </a:r>
            <a:r>
              <a:rPr lang="en-US" altLang="zh-CN" b="1" dirty="0" smtClean="0"/>
              <a:t>click next</a:t>
            </a:r>
            <a:r>
              <a:rPr lang="en-US" altLang="zh-CN" dirty="0" smtClean="0"/>
              <a:t>&gt;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err="1" smtClean="0">
                <a:solidFill>
                  <a:schemeClr val="tx1"/>
                </a:solidFill>
                <a:latin typeface="Times New Roman" pitchFamily="18" charset="0"/>
                <a:ea typeface="+mn-ea"/>
                <a:cs typeface="+mn-cs"/>
              </a:rPr>
              <a:t>Qsys</a:t>
            </a:r>
            <a:r>
              <a:rPr lang="en-US" altLang="zh-CN" sz="1200" kern="1200" dirty="0" smtClean="0">
                <a:solidFill>
                  <a:schemeClr val="tx1"/>
                </a:solidFill>
                <a:latin typeface="Times New Roman" pitchFamily="18" charset="0"/>
                <a:ea typeface="+mn-ea"/>
                <a:cs typeface="+mn-cs"/>
              </a:rPr>
              <a:t> allows you to make trade off decisions between </a:t>
            </a:r>
            <a:r>
              <a:rPr lang="en-US" altLang="zh-CN" sz="1200" kern="1200" dirty="0" err="1" smtClean="0">
                <a:solidFill>
                  <a:schemeClr val="tx1"/>
                </a:solidFill>
                <a:latin typeface="Times New Roman" pitchFamily="18" charset="0"/>
                <a:ea typeface="+mn-ea"/>
                <a:cs typeface="+mn-cs"/>
              </a:rPr>
              <a:t>fmax</a:t>
            </a:r>
            <a:r>
              <a:rPr lang="en-US" altLang="zh-CN" sz="1200" kern="1200" dirty="0" smtClean="0">
                <a:solidFill>
                  <a:schemeClr val="tx1"/>
                </a:solidFill>
                <a:latin typeface="Times New Roman" pitchFamily="18" charset="0"/>
                <a:ea typeface="+mn-ea"/>
                <a:cs typeface="+mn-cs"/>
              </a:rPr>
              <a:t> and latency to meet the system requirements of your end application</a:t>
            </a:r>
            <a:r>
              <a:rPr lang="en-US" altLang="zh-CN" sz="1200" kern="1200" baseline="0" dirty="0" smtClean="0">
                <a:solidFill>
                  <a:schemeClr val="tx1"/>
                </a:solidFill>
                <a:latin typeface="Times New Roman" pitchFamily="18" charset="0"/>
                <a:ea typeface="+mn-ea"/>
                <a:cs typeface="+mn-cs"/>
              </a:rPr>
              <a:t> and has interconnect performance up to 2x compared to SOPC Builder.</a:t>
            </a:r>
          </a:p>
          <a:p>
            <a:endParaRPr lang="zh-CN" altLang="en-US" dirty="0"/>
          </a:p>
        </p:txBody>
      </p:sp>
      <p:sp>
        <p:nvSpPr>
          <p:cNvPr id="4" name="Slide Number Placeholder 3"/>
          <p:cNvSpPr>
            <a:spLocks noGrp="1"/>
          </p:cNvSpPr>
          <p:nvPr>
            <p:ph type="sldNum" sz="quarter" idx="10"/>
          </p:nvPr>
        </p:nvSpPr>
        <p:spPr/>
        <p:txBody>
          <a:bodyPr/>
          <a:lstStyle/>
          <a:p>
            <a:pPr>
              <a:defRPr/>
            </a:pPr>
            <a:fld id="{04EC3ECD-95B0-4575-A2D6-AA0D1269C2A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Altera Cover Slide">
    <p:bg>
      <p:bgPr>
        <a:blipFill dpi="0" rotWithShape="0">
          <a:blip r:embed="rId2"/>
          <a:srcRect/>
          <a:stretch>
            <a:fillRect r="-5272"/>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295275" y="6438900"/>
            <a:ext cx="4248150" cy="381000"/>
          </a:xfrm>
          <a:prstGeom prst="rect">
            <a:avLst/>
          </a:prstGeom>
          <a:noFill/>
          <a:ln w="9525">
            <a:noFill/>
            <a:miter lim="800000"/>
            <a:headEnd/>
            <a:tailEnd/>
          </a:ln>
          <a:effectLst/>
        </p:spPr>
        <p:txBody>
          <a:bodyPr/>
          <a:lstStyle/>
          <a:p>
            <a:pPr eaLnBrk="0" hangingPunct="0">
              <a:defRPr/>
            </a:pPr>
            <a:r>
              <a:rPr lang="en-US" sz="900" dirty="0">
                <a:solidFill>
                  <a:schemeClr val="bg1"/>
                </a:solidFill>
              </a:rPr>
              <a:t>© 2011 Altera Corporation—</a:t>
            </a:r>
            <a:r>
              <a:rPr lang="en-US" sz="900" b="1" dirty="0">
                <a:solidFill>
                  <a:schemeClr val="bg1"/>
                </a:solidFill>
              </a:rPr>
              <a:t>Confidential </a:t>
            </a:r>
          </a:p>
        </p:txBody>
      </p:sp>
      <p:pic>
        <p:nvPicPr>
          <p:cNvPr id="5" name="Picture 9" descr="Untitled-4.png"/>
          <p:cNvPicPr>
            <a:picLocks noChangeAspect="1"/>
          </p:cNvPicPr>
          <p:nvPr/>
        </p:nvPicPr>
        <p:blipFill>
          <a:blip r:embed="rId3"/>
          <a:srcRect/>
          <a:stretch>
            <a:fillRect/>
          </a:stretch>
        </p:blipFill>
        <p:spPr bwMode="auto">
          <a:xfrm>
            <a:off x="7388225" y="6276975"/>
            <a:ext cx="1384300" cy="295275"/>
          </a:xfrm>
          <a:prstGeom prst="rect">
            <a:avLst/>
          </a:prstGeom>
          <a:noFill/>
          <a:ln w="9525">
            <a:noFill/>
            <a:miter lim="800000"/>
            <a:headEnd/>
            <a:tailEnd/>
          </a:ln>
        </p:spPr>
      </p:pic>
      <p:pic>
        <p:nvPicPr>
          <p:cNvPr id="6" name="Picture 9" descr="Untitled-4.png"/>
          <p:cNvPicPr>
            <a:picLocks noChangeAspect="1"/>
          </p:cNvPicPr>
          <p:nvPr userDrawn="1"/>
        </p:nvPicPr>
        <p:blipFill>
          <a:blip r:embed="rId3"/>
          <a:srcRect/>
          <a:stretch>
            <a:fillRect/>
          </a:stretch>
        </p:blipFill>
        <p:spPr bwMode="auto">
          <a:xfrm>
            <a:off x="7388225" y="6276975"/>
            <a:ext cx="1384300" cy="295275"/>
          </a:xfrm>
          <a:prstGeom prst="rect">
            <a:avLst/>
          </a:prstGeom>
          <a:noFill/>
          <a:ln w="9525">
            <a:noFill/>
            <a:miter lim="800000"/>
            <a:headEnd/>
            <a:tailEnd/>
          </a:ln>
        </p:spPr>
      </p:pic>
      <p:sp>
        <p:nvSpPr>
          <p:cNvPr id="99331" name="Rectangle 3"/>
          <p:cNvSpPr>
            <a:spLocks noGrp="1" noChangeArrowheads="1"/>
          </p:cNvSpPr>
          <p:nvPr>
            <p:ph type="ctrTitle"/>
          </p:nvPr>
        </p:nvSpPr>
        <p:spPr>
          <a:xfrm>
            <a:off x="533400" y="1250950"/>
            <a:ext cx="5824538" cy="1143000"/>
          </a:xfrm>
        </p:spPr>
        <p:txBody>
          <a:bodyPr anchor="ctr"/>
          <a:lstStyle>
            <a:lvl1pPr>
              <a:defRPr>
                <a:solidFill>
                  <a:srgbClr val="FF6600"/>
                </a:solidFill>
              </a:defRPr>
            </a:lvl1pPr>
          </a:lstStyle>
          <a:p>
            <a:r>
              <a:rPr lang="en-US" smtClean="0"/>
              <a:t>Click to edit Master title style</a:t>
            </a:r>
            <a:endParaRPr lang="en-US" dirty="0"/>
          </a:p>
        </p:txBody>
      </p:sp>
      <p:sp>
        <p:nvSpPr>
          <p:cNvPr id="99332" name="Rectangle 4"/>
          <p:cNvSpPr>
            <a:spLocks noGrp="1" noChangeArrowheads="1"/>
          </p:cNvSpPr>
          <p:nvPr>
            <p:ph type="subTitle" idx="1"/>
          </p:nvPr>
        </p:nvSpPr>
        <p:spPr>
          <a:xfrm>
            <a:off x="533400" y="2393950"/>
            <a:ext cx="5867400" cy="838200"/>
          </a:xfrm>
        </p:spPr>
        <p:txBody>
          <a:bodyPr/>
          <a:lstStyle>
            <a:lvl1pPr marL="0" indent="0">
              <a:buFont typeface="Wingdings" pitchFamily="2" charset="2"/>
              <a:buNone/>
              <a:defRPr sz="2400">
                <a:solidFill>
                  <a:srgbClr val="909090"/>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0838" y="273050"/>
            <a:ext cx="8331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0838" y="1187450"/>
            <a:ext cx="8331200" cy="4679950"/>
          </a:xfrm>
        </p:spPr>
        <p:txBody>
          <a:bodyPr/>
          <a:lstStyle/>
          <a:p>
            <a:endParaRPr lang="en-US"/>
          </a:p>
        </p:txBody>
      </p:sp>
      <p:sp>
        <p:nvSpPr>
          <p:cNvPr id="4" name="Slide Number Placeholder 3"/>
          <p:cNvSpPr>
            <a:spLocks noGrp="1"/>
          </p:cNvSpPr>
          <p:nvPr>
            <p:ph type="sldNum" sz="quarter" idx="10"/>
          </p:nvPr>
        </p:nvSpPr>
        <p:spPr>
          <a:xfrm>
            <a:off x="350838" y="6588125"/>
            <a:ext cx="698500" cy="282575"/>
          </a:xfrm>
        </p:spPr>
        <p:txBody>
          <a:bodyPr/>
          <a:lstStyle>
            <a:lvl1pPr>
              <a:defRPr smtClean="0"/>
            </a:lvl1pPr>
          </a:lstStyle>
          <a:p>
            <a:pPr>
              <a:defRPr/>
            </a:pPr>
            <a:fld id="{236CBEB0-BD8A-49D1-ADA9-519EBB110F0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lter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0C779D2E-C3B7-4435-B2F2-7261E934385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0">
          <a:blip r:embed="rId2"/>
          <a:srcRect/>
          <a:stretch>
            <a:fillRect r="-5272"/>
          </a:stretch>
        </a:blipFill>
        <a:effectLst/>
      </p:bgPr>
    </p:bg>
    <p:spTree>
      <p:nvGrpSpPr>
        <p:cNvPr id="1" name=""/>
        <p:cNvGrpSpPr/>
        <p:nvPr/>
      </p:nvGrpSpPr>
      <p:grpSpPr>
        <a:xfrm>
          <a:off x="0" y="0"/>
          <a:ext cx="0" cy="0"/>
          <a:chOff x="0" y="0"/>
          <a:chExt cx="0" cy="0"/>
        </a:xfrm>
      </p:grpSpPr>
      <p:sp>
        <p:nvSpPr>
          <p:cNvPr id="3" name="Rectangle 12"/>
          <p:cNvSpPr>
            <a:spLocks noChangeArrowheads="1"/>
          </p:cNvSpPr>
          <p:nvPr/>
        </p:nvSpPr>
        <p:spPr bwMode="auto">
          <a:xfrm>
            <a:off x="295275" y="6332538"/>
            <a:ext cx="4248150" cy="381000"/>
          </a:xfrm>
          <a:prstGeom prst="rect">
            <a:avLst/>
          </a:prstGeom>
          <a:noFill/>
          <a:ln w="9525">
            <a:noFill/>
            <a:miter lim="800000"/>
            <a:headEnd/>
            <a:tailEnd/>
          </a:ln>
          <a:effectLst/>
        </p:spPr>
        <p:txBody>
          <a:bodyPr/>
          <a:lstStyle/>
          <a:p>
            <a:pPr eaLnBrk="0" hangingPunct="0">
              <a:defRPr/>
            </a:pPr>
            <a:r>
              <a:rPr lang="en-US" sz="900" dirty="0">
                <a:solidFill>
                  <a:schemeClr val="bg1"/>
                </a:solidFill>
              </a:rPr>
              <a:t>© 2011 Altera Corporation—</a:t>
            </a:r>
            <a:r>
              <a:rPr lang="en-US" sz="900" b="1" dirty="0">
                <a:solidFill>
                  <a:schemeClr val="bg1"/>
                </a:solidFill>
              </a:rPr>
              <a:t>Confidential </a:t>
            </a:r>
          </a:p>
        </p:txBody>
      </p:sp>
      <p:pic>
        <p:nvPicPr>
          <p:cNvPr id="4" name="Picture 9" descr="Untitled-4.png"/>
          <p:cNvPicPr>
            <a:picLocks noChangeAspect="1"/>
          </p:cNvPicPr>
          <p:nvPr/>
        </p:nvPicPr>
        <p:blipFill>
          <a:blip r:embed="rId3"/>
          <a:srcRect/>
          <a:stretch>
            <a:fillRect/>
          </a:stretch>
        </p:blipFill>
        <p:spPr bwMode="auto">
          <a:xfrm>
            <a:off x="7388225" y="6276975"/>
            <a:ext cx="1384300" cy="295275"/>
          </a:xfrm>
          <a:prstGeom prst="rect">
            <a:avLst/>
          </a:prstGeom>
          <a:noFill/>
          <a:ln w="9525">
            <a:noFill/>
            <a:miter lim="800000"/>
            <a:headEnd/>
            <a:tailEnd/>
          </a:ln>
        </p:spPr>
      </p:pic>
      <p:sp>
        <p:nvSpPr>
          <p:cNvPr id="5" name="Rectangle 4"/>
          <p:cNvSpPr>
            <a:spLocks noChangeArrowheads="1"/>
          </p:cNvSpPr>
          <p:nvPr/>
        </p:nvSpPr>
        <p:spPr bwMode="auto">
          <a:xfrm>
            <a:off x="295275" y="6519863"/>
            <a:ext cx="5353050" cy="276225"/>
          </a:xfrm>
          <a:prstGeom prst="rect">
            <a:avLst/>
          </a:prstGeom>
          <a:noFill/>
          <a:ln w="9525">
            <a:noFill/>
            <a:miter lim="800000"/>
            <a:headEnd/>
            <a:tailEnd/>
          </a:ln>
          <a:effectLst/>
        </p:spPr>
        <p:txBody>
          <a:bodyPr>
            <a:spAutoFit/>
          </a:bodyPr>
          <a:lstStyle/>
          <a:p>
            <a:pPr eaLnBrk="0" hangingPunct="0">
              <a:defRPr/>
            </a:pPr>
            <a:r>
              <a:rPr lang="en-US" sz="600" dirty="0">
                <a:solidFill>
                  <a:schemeClr val="bg1"/>
                </a:solidFill>
                <a:latin typeface="Arial" charset="0"/>
              </a:rPr>
              <a:t>ALTERA, ARRIA, CYCLONE, HARDCOPY, MAX, MEGACORE, NIOS, QUARTUS and STRATIX words and logos are trademarks of Altera Corporation and registered in the United States and are trademarks or registered trademarks in other countries.</a:t>
            </a:r>
          </a:p>
        </p:txBody>
      </p:sp>
      <p:pic>
        <p:nvPicPr>
          <p:cNvPr id="6" name="Picture 9" descr="Untitled-4.png"/>
          <p:cNvPicPr>
            <a:picLocks noChangeAspect="1"/>
          </p:cNvPicPr>
          <p:nvPr userDrawn="1"/>
        </p:nvPicPr>
        <p:blipFill>
          <a:blip r:embed="rId3"/>
          <a:srcRect/>
          <a:stretch>
            <a:fillRect/>
          </a:stretch>
        </p:blipFill>
        <p:spPr bwMode="auto">
          <a:xfrm>
            <a:off x="7388225" y="6276975"/>
            <a:ext cx="1384300" cy="295275"/>
          </a:xfrm>
          <a:prstGeom prst="rect">
            <a:avLst/>
          </a:prstGeom>
          <a:noFill/>
          <a:ln w="9525">
            <a:noFill/>
            <a:miter lim="800000"/>
            <a:headEnd/>
            <a:tailEnd/>
          </a:ln>
        </p:spPr>
      </p:pic>
      <p:sp>
        <p:nvSpPr>
          <p:cNvPr id="7" name="Rectangle 6"/>
          <p:cNvSpPr>
            <a:spLocks noGrp="1" noChangeArrowheads="1"/>
          </p:cNvSpPr>
          <p:nvPr userDrawn="1"/>
        </p:nvSpPr>
        <p:spPr bwMode="auto">
          <a:xfrm>
            <a:off x="541338" y="1749425"/>
            <a:ext cx="7772400" cy="1470025"/>
          </a:xfrm>
          <a:prstGeom prst="rect">
            <a:avLst/>
          </a:prstGeom>
          <a:noFill/>
          <a:ln w="9525">
            <a:noFill/>
            <a:miter lim="800000"/>
            <a:headEnd/>
            <a:tailEnd/>
          </a:ln>
          <a:effectLst/>
        </p:spPr>
        <p:txBody>
          <a:bodyPr anchor="ctr"/>
          <a:lstStyle>
            <a:lvl1pPr algn="l" rtl="0" eaLnBrk="1" fontAlgn="base" hangingPunct="1">
              <a:spcBef>
                <a:spcPct val="0"/>
              </a:spcBef>
              <a:spcAft>
                <a:spcPct val="0"/>
              </a:spcAft>
              <a:defRPr sz="3200" b="1">
                <a:solidFill>
                  <a:srgbClr val="FF6600"/>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defRPr>
            </a:lvl2pPr>
            <a:lvl3pPr algn="l" rtl="0" eaLnBrk="1" fontAlgn="base" hangingPunct="1">
              <a:spcBef>
                <a:spcPct val="0"/>
              </a:spcBef>
              <a:spcAft>
                <a:spcPct val="0"/>
              </a:spcAft>
              <a:defRPr sz="3200" b="1">
                <a:solidFill>
                  <a:srgbClr val="003399"/>
                </a:solidFill>
                <a:latin typeface="Arial" pitchFamily="34" charset="0"/>
              </a:defRPr>
            </a:lvl3pPr>
            <a:lvl4pPr algn="l" rtl="0" eaLnBrk="1" fontAlgn="base" hangingPunct="1">
              <a:spcBef>
                <a:spcPct val="0"/>
              </a:spcBef>
              <a:spcAft>
                <a:spcPct val="0"/>
              </a:spcAft>
              <a:defRPr sz="3200" b="1">
                <a:solidFill>
                  <a:srgbClr val="003399"/>
                </a:solidFill>
                <a:latin typeface="Arial" pitchFamily="34" charset="0"/>
              </a:defRPr>
            </a:lvl4pPr>
            <a:lvl5pPr algn="l" rtl="0" eaLnBrk="1" fontAlgn="base" hangingPunct="1">
              <a:spcBef>
                <a:spcPct val="0"/>
              </a:spcBef>
              <a:spcAft>
                <a:spcPct val="0"/>
              </a:spcAft>
              <a:defRPr sz="3200" b="1">
                <a:solidFill>
                  <a:srgbClr val="003399"/>
                </a:solidFill>
                <a:latin typeface="Arial" pitchFamily="34" charset="0"/>
              </a:defRPr>
            </a:lvl5pPr>
            <a:lvl6pPr marL="457200" algn="l" rtl="0" eaLnBrk="1" fontAlgn="base" hangingPunct="1">
              <a:spcBef>
                <a:spcPct val="0"/>
              </a:spcBef>
              <a:spcAft>
                <a:spcPct val="0"/>
              </a:spcAft>
              <a:defRPr sz="3200" b="1">
                <a:solidFill>
                  <a:srgbClr val="003399"/>
                </a:solidFill>
                <a:latin typeface="Arial" pitchFamily="34" charset="0"/>
              </a:defRPr>
            </a:lvl6pPr>
            <a:lvl7pPr marL="914400" algn="l" rtl="0" eaLnBrk="1" fontAlgn="base" hangingPunct="1">
              <a:spcBef>
                <a:spcPct val="0"/>
              </a:spcBef>
              <a:spcAft>
                <a:spcPct val="0"/>
              </a:spcAft>
              <a:defRPr sz="3200" b="1">
                <a:solidFill>
                  <a:srgbClr val="003399"/>
                </a:solidFill>
                <a:latin typeface="Arial" pitchFamily="34" charset="0"/>
              </a:defRPr>
            </a:lvl7pPr>
            <a:lvl8pPr marL="1371600" algn="l" rtl="0" eaLnBrk="1" fontAlgn="base" hangingPunct="1">
              <a:spcBef>
                <a:spcPct val="0"/>
              </a:spcBef>
              <a:spcAft>
                <a:spcPct val="0"/>
              </a:spcAft>
              <a:defRPr sz="3200" b="1">
                <a:solidFill>
                  <a:srgbClr val="003399"/>
                </a:solidFill>
                <a:latin typeface="Arial" pitchFamily="34" charset="0"/>
              </a:defRPr>
            </a:lvl8pPr>
            <a:lvl9pPr marL="1828800" algn="l" rtl="0" eaLnBrk="1" fontAlgn="base" hangingPunct="1">
              <a:spcBef>
                <a:spcPct val="0"/>
              </a:spcBef>
              <a:spcAft>
                <a:spcPct val="0"/>
              </a:spcAft>
              <a:defRPr sz="3200" b="1">
                <a:solidFill>
                  <a:srgbClr val="003399"/>
                </a:solidFill>
                <a:latin typeface="Arial" pitchFamily="34" charset="0"/>
              </a:defRPr>
            </a:lvl9pPr>
          </a:lstStyle>
          <a:p>
            <a:pPr>
              <a:defRPr/>
            </a:pPr>
            <a:r>
              <a:rPr lang="en-US" dirty="0" smtClean="0"/>
              <a:t>Thank You</a:t>
            </a:r>
            <a:endParaRPr lang="en-US" dirty="0"/>
          </a:p>
        </p:txBody>
      </p:sp>
      <p:sp>
        <p:nvSpPr>
          <p:cNvPr id="8" name="Rectangle 3"/>
          <p:cNvSpPr>
            <a:spLocks noGrp="1" noChangeArrowheads="1"/>
          </p:cNvSpPr>
          <p:nvPr>
            <p:ph type="ctrTitle"/>
          </p:nvPr>
        </p:nvSpPr>
        <p:spPr>
          <a:xfrm flipV="1">
            <a:off x="6942563" y="150357"/>
            <a:ext cx="701040" cy="45719"/>
          </a:xfrm>
        </p:spPr>
        <p:txBody>
          <a:bodyPr anchor="ctr"/>
          <a:lstStyle>
            <a:lvl1pPr>
              <a:defRPr sz="50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50838" y="273050"/>
            <a:ext cx="8331200" cy="559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B04A3CF7-1A46-4C3B-B730-05F8F97EA9C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1187450"/>
            <a:ext cx="40894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2638" y="1187450"/>
            <a:ext cx="40894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CF8E28A8-E88C-4BD3-ACC6-4E9955E529C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r="-5250"/>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ctrTitle"/>
          </p:nvPr>
        </p:nvSpPr>
        <p:spPr>
          <a:xfrm>
            <a:off x="533400" y="1250950"/>
            <a:ext cx="5824538" cy="1143000"/>
          </a:xfrm>
        </p:spPr>
        <p:txBody>
          <a:bodyPr anchor="ctr"/>
          <a:lstStyle>
            <a:lvl1pPr>
              <a:defRPr>
                <a:solidFill>
                  <a:srgbClr val="FF6600"/>
                </a:solidFill>
              </a:defRPr>
            </a:lvl1pPr>
          </a:lstStyle>
          <a:p>
            <a:r>
              <a:rPr lang="en-US" smtClean="0"/>
              <a:t>Click to edit Master title style</a:t>
            </a:r>
            <a:endParaRPr lang="en-US"/>
          </a:p>
        </p:txBody>
      </p:sp>
      <p:sp>
        <p:nvSpPr>
          <p:cNvPr id="99332" name="Rectangle 4"/>
          <p:cNvSpPr>
            <a:spLocks noGrp="1" noChangeArrowheads="1"/>
          </p:cNvSpPr>
          <p:nvPr>
            <p:ph type="subTitle" idx="1"/>
          </p:nvPr>
        </p:nvSpPr>
        <p:spPr>
          <a:xfrm>
            <a:off x="533400" y="2393950"/>
            <a:ext cx="5867400" cy="838200"/>
          </a:xfrm>
        </p:spPr>
        <p:txBody>
          <a:bodyPr/>
          <a:lstStyle>
            <a:lvl1pPr marL="0" indent="0">
              <a:buFont typeface="Wingdings" pitchFamily="2" charset="2"/>
              <a:buNone/>
              <a:defRPr sz="2400">
                <a:solidFill>
                  <a:srgbClr val="909090"/>
                </a:solidFill>
              </a:defRPr>
            </a:lvl1pPr>
          </a:lstStyle>
          <a:p>
            <a:r>
              <a:rPr lang="en-US" smtClean="0"/>
              <a:t>Click to edit Master subtitle style</a:t>
            </a:r>
            <a:endParaRPr lang="en-US"/>
          </a:p>
        </p:txBody>
      </p:sp>
      <p:sp>
        <p:nvSpPr>
          <p:cNvPr id="99340" name="Rectangle 12"/>
          <p:cNvSpPr>
            <a:spLocks noChangeArrowheads="1"/>
          </p:cNvSpPr>
          <p:nvPr/>
        </p:nvSpPr>
        <p:spPr bwMode="auto">
          <a:xfrm>
            <a:off x="295275" y="6438900"/>
            <a:ext cx="4248150" cy="381000"/>
          </a:xfrm>
          <a:prstGeom prst="rect">
            <a:avLst/>
          </a:prstGeom>
          <a:noFill/>
          <a:ln w="9525">
            <a:noFill/>
            <a:miter lim="800000"/>
            <a:headEnd/>
            <a:tailEnd/>
          </a:ln>
          <a:effectLst/>
        </p:spPr>
        <p:txBody>
          <a:bodyPr/>
          <a:lstStyle/>
          <a:p>
            <a:pPr eaLnBrk="0" hangingPunct="0"/>
            <a:r>
              <a:rPr lang="en-US" sz="900" dirty="0">
                <a:solidFill>
                  <a:srgbClr val="FFFFFF"/>
                </a:solidFill>
                <a:latin typeface="Arial" charset="0"/>
              </a:rPr>
              <a:t>© </a:t>
            </a:r>
            <a:r>
              <a:rPr lang="en-US" sz="900" dirty="0" smtClean="0">
                <a:solidFill>
                  <a:srgbClr val="FFFFFF"/>
                </a:solidFill>
                <a:latin typeface="Arial" charset="0"/>
              </a:rPr>
              <a:t>2011 </a:t>
            </a:r>
            <a:r>
              <a:rPr lang="en-US" sz="900" dirty="0">
                <a:solidFill>
                  <a:srgbClr val="FFFFFF"/>
                </a:solidFill>
                <a:latin typeface="Arial" charset="0"/>
              </a:rPr>
              <a:t>Altera </a:t>
            </a:r>
            <a:r>
              <a:rPr lang="en-US" sz="900" dirty="0" smtClean="0">
                <a:solidFill>
                  <a:srgbClr val="FFFFFF"/>
                </a:solidFill>
                <a:latin typeface="Arial" charset="0"/>
              </a:rPr>
              <a:t>Corporation—</a:t>
            </a:r>
            <a:r>
              <a:rPr lang="en-US" sz="900" b="1" dirty="0" smtClean="0">
                <a:solidFill>
                  <a:srgbClr val="FFFFFF"/>
                </a:solidFill>
                <a:latin typeface="Arial" charset="0"/>
              </a:rPr>
              <a:t>Public </a:t>
            </a:r>
            <a:endParaRPr lang="en-US" sz="900" b="1" dirty="0">
              <a:solidFill>
                <a:srgbClr val="FFFFFF"/>
              </a:solidFill>
              <a:latin typeface="Arial" charset="0"/>
            </a:endParaRPr>
          </a:p>
        </p:txBody>
      </p:sp>
      <p:pic>
        <p:nvPicPr>
          <p:cNvPr id="99347" name="Picture 9" descr="Untitled-4.png"/>
          <p:cNvPicPr>
            <a:picLocks noChangeAspect="1"/>
          </p:cNvPicPr>
          <p:nvPr/>
        </p:nvPicPr>
        <p:blipFill>
          <a:blip r:embed="rId3"/>
          <a:srcRect/>
          <a:stretch>
            <a:fillRect/>
          </a:stretch>
        </p:blipFill>
        <p:spPr bwMode="auto">
          <a:xfrm>
            <a:off x="7388225" y="6276975"/>
            <a:ext cx="1384300" cy="2952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pPr>
              <a:defRPr/>
            </a:pPr>
            <a:fld id="{6CE5E3FE-A279-48DF-B3FF-4EAF46D5DB6F}"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0">
          <a:blip r:embed="rId2"/>
          <a:srcRect/>
          <a:stretch>
            <a:fillRect r="-5250"/>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ctrTitle"/>
          </p:nvPr>
        </p:nvSpPr>
        <p:spPr>
          <a:xfrm flipV="1">
            <a:off x="6972300" y="68581"/>
            <a:ext cx="701040" cy="45719"/>
          </a:xfrm>
        </p:spPr>
        <p:txBody>
          <a:bodyPr anchor="ctr"/>
          <a:lstStyle>
            <a:lvl1pPr>
              <a:defRPr sz="500">
                <a:solidFill>
                  <a:schemeClr val="bg1"/>
                </a:solidFill>
              </a:defRPr>
            </a:lvl1pPr>
          </a:lstStyle>
          <a:p>
            <a:endParaRPr lang="en-US" dirty="0"/>
          </a:p>
        </p:txBody>
      </p:sp>
      <p:pic>
        <p:nvPicPr>
          <p:cNvPr id="99347" name="Picture 9" descr="Untitled-4.png"/>
          <p:cNvPicPr>
            <a:picLocks noChangeAspect="1"/>
          </p:cNvPicPr>
          <p:nvPr/>
        </p:nvPicPr>
        <p:blipFill>
          <a:blip r:embed="rId3"/>
          <a:srcRect/>
          <a:stretch>
            <a:fillRect/>
          </a:stretch>
        </p:blipFill>
        <p:spPr bwMode="auto">
          <a:xfrm>
            <a:off x="7388225" y="6276975"/>
            <a:ext cx="1384300" cy="295275"/>
          </a:xfrm>
          <a:prstGeom prst="rect">
            <a:avLst/>
          </a:prstGeom>
          <a:noFill/>
          <a:ln w="9525">
            <a:noFill/>
            <a:miter lim="800000"/>
            <a:headEnd/>
            <a:tailEnd/>
          </a:ln>
        </p:spPr>
      </p:pic>
      <p:sp>
        <p:nvSpPr>
          <p:cNvPr id="6" name="Rectangle 12"/>
          <p:cNvSpPr>
            <a:spLocks noChangeArrowheads="1"/>
          </p:cNvSpPr>
          <p:nvPr userDrawn="1"/>
        </p:nvSpPr>
        <p:spPr bwMode="auto">
          <a:xfrm>
            <a:off x="295275" y="6332220"/>
            <a:ext cx="4248150" cy="381000"/>
          </a:xfrm>
          <a:prstGeom prst="rect">
            <a:avLst/>
          </a:prstGeom>
          <a:noFill/>
          <a:ln w="9525">
            <a:noFill/>
            <a:miter lim="800000"/>
            <a:headEnd/>
            <a:tailEnd/>
          </a:ln>
          <a:effectLst/>
        </p:spPr>
        <p:txBody>
          <a:bodyPr/>
          <a:lstStyle/>
          <a:p>
            <a:pPr eaLnBrk="0" hangingPunct="0"/>
            <a:r>
              <a:rPr lang="en-US" sz="900" dirty="0">
                <a:solidFill>
                  <a:srgbClr val="FFFFFF"/>
                </a:solidFill>
                <a:latin typeface="Arial" charset="0"/>
              </a:rPr>
              <a:t>© </a:t>
            </a:r>
            <a:r>
              <a:rPr lang="en-US" sz="900" dirty="0" smtClean="0">
                <a:solidFill>
                  <a:srgbClr val="FFFFFF"/>
                </a:solidFill>
                <a:latin typeface="Arial" charset="0"/>
              </a:rPr>
              <a:t>2011 </a:t>
            </a:r>
            <a:r>
              <a:rPr lang="en-US" sz="900" dirty="0">
                <a:solidFill>
                  <a:srgbClr val="FFFFFF"/>
                </a:solidFill>
                <a:latin typeface="Arial" charset="0"/>
              </a:rPr>
              <a:t>Altera </a:t>
            </a:r>
            <a:r>
              <a:rPr lang="en-US" sz="900" dirty="0" smtClean="0">
                <a:solidFill>
                  <a:srgbClr val="FFFFFF"/>
                </a:solidFill>
                <a:latin typeface="Arial" charset="0"/>
              </a:rPr>
              <a:t>Corporation—</a:t>
            </a:r>
            <a:r>
              <a:rPr lang="en-US" sz="900" b="1" dirty="0" smtClean="0">
                <a:solidFill>
                  <a:srgbClr val="FFFFFF"/>
                </a:solidFill>
                <a:latin typeface="Arial" charset="0"/>
              </a:rPr>
              <a:t>Public </a:t>
            </a:r>
            <a:endParaRPr lang="en-US" sz="900" b="1" dirty="0">
              <a:solidFill>
                <a:srgbClr val="FFFFFF"/>
              </a:solidFill>
              <a:latin typeface="Arial" charset="0"/>
            </a:endParaRPr>
          </a:p>
        </p:txBody>
      </p:sp>
      <p:sp>
        <p:nvSpPr>
          <p:cNvPr id="7" name="Rectangle 11"/>
          <p:cNvSpPr>
            <a:spLocks noChangeArrowheads="1"/>
          </p:cNvSpPr>
          <p:nvPr userDrawn="1"/>
        </p:nvSpPr>
        <p:spPr bwMode="auto">
          <a:xfrm>
            <a:off x="295275" y="6519446"/>
            <a:ext cx="5427345" cy="276999"/>
          </a:xfrm>
          <a:prstGeom prst="rect">
            <a:avLst/>
          </a:prstGeom>
          <a:noFill/>
          <a:ln w="9525">
            <a:noFill/>
            <a:miter lim="800000"/>
            <a:headEnd/>
            <a:tailEnd/>
          </a:ln>
          <a:effectLst/>
        </p:spPr>
        <p:txBody>
          <a:bodyPr wrap="square">
            <a:spAutoFit/>
          </a:bodyPr>
          <a:lstStyle/>
          <a:p>
            <a:pPr eaLnBrk="0" hangingPunct="0">
              <a:defRPr/>
            </a:pPr>
            <a:r>
              <a:rPr lang="en-US" sz="600" dirty="0" smtClean="0">
                <a:solidFill>
                  <a:srgbClr val="FFFFFF"/>
                </a:solidFill>
                <a:latin typeface="Arial" charset="0"/>
              </a:rPr>
              <a:t>ALTERA, ARRIA, CYCLONE, HARDCOPY, MAX, MEGACORE, NIOS, QUARTUS and STRATIX words and logos are trademarks of Altera Corporation and registered in the United </a:t>
            </a:r>
            <a:r>
              <a:rPr lang="en-US" sz="600" smtClean="0">
                <a:solidFill>
                  <a:srgbClr val="FFFFFF"/>
                </a:solidFill>
                <a:latin typeface="Arial" charset="0"/>
              </a:rPr>
              <a:t>States and are </a:t>
            </a:r>
            <a:r>
              <a:rPr lang="en-US" sz="600" dirty="0" smtClean="0">
                <a:solidFill>
                  <a:srgbClr val="FFFFFF"/>
                </a:solidFill>
                <a:latin typeface="Arial" charset="0"/>
              </a:rPr>
              <a:t>trademarks or registered trademarks in other countries.</a:t>
            </a:r>
          </a:p>
        </p:txBody>
      </p:sp>
      <p:sp>
        <p:nvSpPr>
          <p:cNvPr id="8" name="Rectangle 7"/>
          <p:cNvSpPr>
            <a:spLocks noGrp="1" noChangeArrowheads="1"/>
          </p:cNvSpPr>
          <p:nvPr userDrawn="1"/>
        </p:nvSpPr>
        <p:spPr bwMode="auto">
          <a:xfrm>
            <a:off x="541020" y="1749038"/>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FF6600"/>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defRPr>
            </a:lvl2pPr>
            <a:lvl3pPr algn="l" rtl="0" eaLnBrk="1" fontAlgn="base" hangingPunct="1">
              <a:spcBef>
                <a:spcPct val="0"/>
              </a:spcBef>
              <a:spcAft>
                <a:spcPct val="0"/>
              </a:spcAft>
              <a:defRPr sz="3200" b="1">
                <a:solidFill>
                  <a:srgbClr val="003399"/>
                </a:solidFill>
                <a:latin typeface="Arial" pitchFamily="34" charset="0"/>
              </a:defRPr>
            </a:lvl3pPr>
            <a:lvl4pPr algn="l" rtl="0" eaLnBrk="1" fontAlgn="base" hangingPunct="1">
              <a:spcBef>
                <a:spcPct val="0"/>
              </a:spcBef>
              <a:spcAft>
                <a:spcPct val="0"/>
              </a:spcAft>
              <a:defRPr sz="3200" b="1">
                <a:solidFill>
                  <a:srgbClr val="003399"/>
                </a:solidFill>
                <a:latin typeface="Arial" pitchFamily="34" charset="0"/>
              </a:defRPr>
            </a:lvl4pPr>
            <a:lvl5pPr algn="l" rtl="0" eaLnBrk="1" fontAlgn="base" hangingPunct="1">
              <a:spcBef>
                <a:spcPct val="0"/>
              </a:spcBef>
              <a:spcAft>
                <a:spcPct val="0"/>
              </a:spcAft>
              <a:defRPr sz="3200" b="1">
                <a:solidFill>
                  <a:srgbClr val="003399"/>
                </a:solidFill>
                <a:latin typeface="Arial" pitchFamily="34" charset="0"/>
              </a:defRPr>
            </a:lvl5pPr>
            <a:lvl6pPr marL="457200" algn="l" rtl="0" eaLnBrk="1" fontAlgn="base" hangingPunct="1">
              <a:spcBef>
                <a:spcPct val="0"/>
              </a:spcBef>
              <a:spcAft>
                <a:spcPct val="0"/>
              </a:spcAft>
              <a:defRPr sz="3200" b="1">
                <a:solidFill>
                  <a:srgbClr val="003399"/>
                </a:solidFill>
                <a:latin typeface="Arial" pitchFamily="34" charset="0"/>
              </a:defRPr>
            </a:lvl6pPr>
            <a:lvl7pPr marL="914400" algn="l" rtl="0" eaLnBrk="1" fontAlgn="base" hangingPunct="1">
              <a:spcBef>
                <a:spcPct val="0"/>
              </a:spcBef>
              <a:spcAft>
                <a:spcPct val="0"/>
              </a:spcAft>
              <a:defRPr sz="3200" b="1">
                <a:solidFill>
                  <a:srgbClr val="003399"/>
                </a:solidFill>
                <a:latin typeface="Arial" pitchFamily="34" charset="0"/>
              </a:defRPr>
            </a:lvl7pPr>
            <a:lvl8pPr marL="1371600" algn="l" rtl="0" eaLnBrk="1" fontAlgn="base" hangingPunct="1">
              <a:spcBef>
                <a:spcPct val="0"/>
              </a:spcBef>
              <a:spcAft>
                <a:spcPct val="0"/>
              </a:spcAft>
              <a:defRPr sz="3200" b="1">
                <a:solidFill>
                  <a:srgbClr val="003399"/>
                </a:solidFill>
                <a:latin typeface="Arial" pitchFamily="34" charset="0"/>
              </a:defRPr>
            </a:lvl8pPr>
            <a:lvl9pPr marL="1828800" algn="l" rtl="0" eaLnBrk="1" fontAlgn="base" hangingPunct="1">
              <a:spcBef>
                <a:spcPct val="0"/>
              </a:spcBef>
              <a:spcAft>
                <a:spcPct val="0"/>
              </a:spcAft>
              <a:defRPr sz="3200" b="1">
                <a:solidFill>
                  <a:srgbClr val="003399"/>
                </a:solidFill>
                <a:latin typeface="Arial" pitchFamily="34" charset="0"/>
              </a:defRPr>
            </a:lvl9pPr>
          </a:lstStyle>
          <a:p>
            <a:r>
              <a:rPr lang="en-US" dirty="0" smtClean="0"/>
              <a:t>Thank You</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838" y="273050"/>
            <a:ext cx="8331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1187450"/>
            <a:ext cx="4089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2638" y="1187450"/>
            <a:ext cx="4089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D07512F-A083-4467-9DF3-8C7075521EA4}"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0838" y="273050"/>
            <a:ext cx="8331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50838" y="1187450"/>
            <a:ext cx="8331200" cy="4794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sldNum" sz="quarter" idx="4"/>
          </p:nvPr>
        </p:nvSpPr>
        <p:spPr bwMode="auto">
          <a:xfrm>
            <a:off x="35083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smtClean="0">
                <a:latin typeface="+mn-lt"/>
              </a:defRPr>
            </a:lvl1pPr>
          </a:lstStyle>
          <a:p>
            <a:pPr>
              <a:defRPr/>
            </a:pPr>
            <a:fld id="{6A59AD0A-FBAA-453F-BAED-B969F95E3096}" type="slidenum">
              <a:rPr lang="en-US"/>
              <a:pPr>
                <a:defRPr/>
              </a:pPr>
              <a:t>‹#›</a:t>
            </a:fld>
            <a:endParaRPr lang="en-US" dirty="0"/>
          </a:p>
        </p:txBody>
      </p:sp>
      <p:pic>
        <p:nvPicPr>
          <p:cNvPr id="1029" name="Picture 7" descr="Untitled-5.png"/>
          <p:cNvPicPr>
            <a:picLocks noChangeAspect="1"/>
          </p:cNvPicPr>
          <p:nvPr/>
        </p:nvPicPr>
        <p:blipFill>
          <a:blip r:embed="rId7"/>
          <a:srcRect/>
          <a:stretch>
            <a:fillRect/>
          </a:stretch>
        </p:blipFill>
        <p:spPr bwMode="auto">
          <a:xfrm>
            <a:off x="7624763" y="6316663"/>
            <a:ext cx="1147762" cy="244475"/>
          </a:xfrm>
          <a:prstGeom prst="rect">
            <a:avLst/>
          </a:prstGeom>
          <a:noFill/>
          <a:ln w="9525">
            <a:noFill/>
            <a:miter lim="800000"/>
            <a:headEnd/>
            <a:tailEnd/>
          </a:ln>
        </p:spPr>
      </p:pic>
      <p:sp>
        <p:nvSpPr>
          <p:cNvPr id="9" name="Rectangle 7"/>
          <p:cNvSpPr>
            <a:spLocks noChangeArrowheads="1"/>
          </p:cNvSpPr>
          <p:nvPr/>
        </p:nvSpPr>
        <p:spPr bwMode="auto">
          <a:xfrm>
            <a:off x="350838" y="6410325"/>
            <a:ext cx="4248150" cy="381000"/>
          </a:xfrm>
          <a:prstGeom prst="rect">
            <a:avLst/>
          </a:prstGeom>
          <a:noFill/>
          <a:ln w="9525">
            <a:noFill/>
            <a:miter lim="800000"/>
            <a:headEnd/>
            <a:tailEnd/>
          </a:ln>
          <a:effectLst/>
        </p:spPr>
        <p:txBody>
          <a:bodyPr/>
          <a:lstStyle/>
          <a:p>
            <a:pPr fontAlgn="auto">
              <a:spcBef>
                <a:spcPts val="0"/>
              </a:spcBef>
              <a:spcAft>
                <a:spcPts val="0"/>
              </a:spcAft>
              <a:defRPr/>
            </a:pPr>
            <a:r>
              <a:rPr lang="en-US" sz="800" kern="0" dirty="0">
                <a:solidFill>
                  <a:sysClr val="windowText" lastClr="000000"/>
                </a:solidFill>
                <a:latin typeface="Arial" charset="0"/>
              </a:rPr>
              <a:t>© 2011 Altera Corporation—</a:t>
            </a:r>
            <a:r>
              <a:rPr lang="en-US" sz="800" b="1" kern="0" dirty="0">
                <a:solidFill>
                  <a:srgbClr val="C10435"/>
                </a:solidFill>
                <a:latin typeface="Arial" charset="0"/>
              </a:rPr>
              <a:t>Confidential</a:t>
            </a:r>
          </a:p>
        </p:txBody>
      </p:sp>
      <p:pic>
        <p:nvPicPr>
          <p:cNvPr id="1031" name="Picture 7" descr="Untitled-5.png"/>
          <p:cNvPicPr>
            <a:picLocks noChangeAspect="1"/>
          </p:cNvPicPr>
          <p:nvPr/>
        </p:nvPicPr>
        <p:blipFill>
          <a:blip r:embed="rId7"/>
          <a:srcRect/>
          <a:stretch>
            <a:fillRect/>
          </a:stretch>
        </p:blipFill>
        <p:spPr bwMode="auto">
          <a:xfrm>
            <a:off x="7624763" y="6316663"/>
            <a:ext cx="1147762" cy="244475"/>
          </a:xfrm>
          <a:prstGeom prst="rect">
            <a:avLst/>
          </a:prstGeom>
          <a:noFill/>
          <a:ln w="9525">
            <a:noFill/>
            <a:miter lim="800000"/>
            <a:headEnd/>
            <a:tailEnd/>
          </a:ln>
        </p:spPr>
      </p:pic>
      <p:sp>
        <p:nvSpPr>
          <p:cNvPr id="8" name="Rectangle 7"/>
          <p:cNvSpPr>
            <a:spLocks noChangeArrowheads="1"/>
          </p:cNvSpPr>
          <p:nvPr/>
        </p:nvSpPr>
        <p:spPr bwMode="auto">
          <a:xfrm>
            <a:off x="350838" y="6410325"/>
            <a:ext cx="4248150" cy="381000"/>
          </a:xfrm>
          <a:prstGeom prst="rect">
            <a:avLst/>
          </a:prstGeom>
          <a:noFill/>
          <a:ln w="9525">
            <a:noFill/>
            <a:miter lim="800000"/>
            <a:headEnd/>
            <a:tailEnd/>
          </a:ln>
          <a:effectLst/>
        </p:spPr>
        <p:txBody>
          <a:bodyPr/>
          <a:lstStyle/>
          <a:p>
            <a:pPr fontAlgn="auto">
              <a:spcBef>
                <a:spcPts val="0"/>
              </a:spcBef>
              <a:spcAft>
                <a:spcPts val="0"/>
              </a:spcAft>
              <a:defRPr/>
            </a:pPr>
            <a:r>
              <a:rPr lang="en-US" sz="800" kern="0" dirty="0">
                <a:solidFill>
                  <a:sysClr val="windowText" lastClr="000000"/>
                </a:solidFill>
                <a:latin typeface="Arial" charset="0"/>
              </a:rPr>
              <a:t>© 2011 Altera Corporation—</a:t>
            </a:r>
            <a:r>
              <a:rPr lang="en-US" sz="800" b="1" kern="0" dirty="0">
                <a:solidFill>
                  <a:srgbClr val="C10435"/>
                </a:solidFill>
                <a:latin typeface="Arial" charset="0"/>
              </a:rPr>
              <a:t>Confidential</a:t>
            </a:r>
          </a:p>
        </p:txBody>
      </p:sp>
    </p:spTree>
  </p:cSld>
  <p:clrMap bg1="lt1" tx1="dk1" bg2="lt2" tx2="dk2" accent1="accent1" accent2="accent2" accent3="accent3" accent4="accent4" accent5="accent5" accent6="accent6" hlink="hlink" folHlink="folHlink"/>
  <p:sldLayoutIdLst>
    <p:sldLayoutId id="2147483671" r:id="rId1"/>
    <p:sldLayoutId id="2147483668" r:id="rId2"/>
    <p:sldLayoutId id="2147483672" r:id="rId3"/>
    <p:sldLayoutId id="2147483669" r:id="rId4"/>
    <p:sldLayoutId id="2147483670" r:id="rId5"/>
  </p:sldLayoutIdLst>
  <p:timing>
    <p:tnLst>
      <p:par>
        <p:cTn id="1" dur="indefinite" restart="never" nodeType="tmRoot"/>
      </p:par>
    </p:tnLst>
  </p:timing>
  <p:hf hdr="0" ftr="0" dt="0"/>
  <p:txStyles>
    <p:titleStyle>
      <a:lvl1pPr algn="l" rtl="0" fontAlgn="base">
        <a:spcBef>
          <a:spcPct val="0"/>
        </a:spcBef>
        <a:spcAft>
          <a:spcPct val="0"/>
        </a:spcAft>
        <a:defRPr sz="3200" b="1">
          <a:solidFill>
            <a:srgbClr val="003399"/>
          </a:solidFill>
          <a:latin typeface="+mj-lt"/>
          <a:ea typeface="+mj-ea"/>
          <a:cs typeface="+mj-cs"/>
        </a:defRPr>
      </a:lvl1pPr>
      <a:lvl2pPr algn="l" rtl="0" fontAlgn="base">
        <a:spcBef>
          <a:spcPct val="0"/>
        </a:spcBef>
        <a:spcAft>
          <a:spcPct val="0"/>
        </a:spcAft>
        <a:defRPr sz="3200" b="1">
          <a:solidFill>
            <a:srgbClr val="003399"/>
          </a:solidFill>
          <a:latin typeface="Arial" pitchFamily="34" charset="0"/>
        </a:defRPr>
      </a:lvl2pPr>
      <a:lvl3pPr algn="l" rtl="0" fontAlgn="base">
        <a:spcBef>
          <a:spcPct val="0"/>
        </a:spcBef>
        <a:spcAft>
          <a:spcPct val="0"/>
        </a:spcAft>
        <a:defRPr sz="3200" b="1">
          <a:solidFill>
            <a:srgbClr val="003399"/>
          </a:solidFill>
          <a:latin typeface="Arial" pitchFamily="34" charset="0"/>
        </a:defRPr>
      </a:lvl3pPr>
      <a:lvl4pPr algn="l" rtl="0" fontAlgn="base">
        <a:spcBef>
          <a:spcPct val="0"/>
        </a:spcBef>
        <a:spcAft>
          <a:spcPct val="0"/>
        </a:spcAft>
        <a:defRPr sz="3200" b="1">
          <a:solidFill>
            <a:srgbClr val="003399"/>
          </a:solidFill>
          <a:latin typeface="Arial" pitchFamily="34" charset="0"/>
        </a:defRPr>
      </a:lvl4pPr>
      <a:lvl5pPr algn="l" rtl="0" fontAlgn="base">
        <a:spcBef>
          <a:spcPct val="0"/>
        </a:spcBef>
        <a:spcAft>
          <a:spcPct val="0"/>
        </a:spcAft>
        <a:defRPr sz="3200" b="1">
          <a:solidFill>
            <a:srgbClr val="003399"/>
          </a:solidFill>
          <a:latin typeface="Arial" pitchFamily="34" charset="0"/>
        </a:defRPr>
      </a:lvl5pPr>
      <a:lvl6pPr marL="457200" algn="l" rtl="0" eaLnBrk="1" fontAlgn="base" hangingPunct="1">
        <a:spcBef>
          <a:spcPct val="0"/>
        </a:spcBef>
        <a:spcAft>
          <a:spcPct val="0"/>
        </a:spcAft>
        <a:defRPr sz="3200" b="1">
          <a:solidFill>
            <a:srgbClr val="003399"/>
          </a:solidFill>
          <a:latin typeface="Arial" pitchFamily="34" charset="0"/>
        </a:defRPr>
      </a:lvl6pPr>
      <a:lvl7pPr marL="914400" algn="l" rtl="0" eaLnBrk="1" fontAlgn="base" hangingPunct="1">
        <a:spcBef>
          <a:spcPct val="0"/>
        </a:spcBef>
        <a:spcAft>
          <a:spcPct val="0"/>
        </a:spcAft>
        <a:defRPr sz="3200" b="1">
          <a:solidFill>
            <a:srgbClr val="003399"/>
          </a:solidFill>
          <a:latin typeface="Arial" pitchFamily="34" charset="0"/>
        </a:defRPr>
      </a:lvl7pPr>
      <a:lvl8pPr marL="1371600" algn="l" rtl="0" eaLnBrk="1" fontAlgn="base" hangingPunct="1">
        <a:spcBef>
          <a:spcPct val="0"/>
        </a:spcBef>
        <a:spcAft>
          <a:spcPct val="0"/>
        </a:spcAft>
        <a:defRPr sz="3200" b="1">
          <a:solidFill>
            <a:srgbClr val="003399"/>
          </a:solidFill>
          <a:latin typeface="Arial" pitchFamily="34" charset="0"/>
        </a:defRPr>
      </a:lvl8pPr>
      <a:lvl9pPr marL="1828800" algn="l" rtl="0" eaLnBrk="1" fontAlgn="base" hangingPunct="1">
        <a:spcBef>
          <a:spcPct val="0"/>
        </a:spcBef>
        <a:spcAft>
          <a:spcPct val="0"/>
        </a:spcAft>
        <a:defRPr sz="3200" b="1">
          <a:solidFill>
            <a:srgbClr val="003399"/>
          </a:solidFill>
          <a:latin typeface="Arial" pitchFamily="34" charset="0"/>
        </a:defRPr>
      </a:lvl9pPr>
    </p:titleStyle>
    <p:bodyStyle>
      <a:lvl1pPr marL="228600" indent="-228600" algn="l" rtl="0" fontAlgn="base">
        <a:spcBef>
          <a:spcPct val="20000"/>
        </a:spcBef>
        <a:spcAft>
          <a:spcPct val="0"/>
        </a:spcAft>
        <a:buClr>
          <a:srgbClr val="003399"/>
        </a:buClr>
        <a:buSzPct val="75000"/>
        <a:buFont typeface="Wingdings" pitchFamily="2" charset="2"/>
        <a:buChar char="n"/>
        <a:defRPr sz="2400">
          <a:solidFill>
            <a:schemeClr val="tx1"/>
          </a:solidFill>
          <a:latin typeface="+mn-lt"/>
          <a:ea typeface="+mn-ea"/>
          <a:cs typeface="+mn-cs"/>
        </a:defRPr>
      </a:lvl1pPr>
      <a:lvl2pPr marL="631825" indent="-228600" algn="l" rtl="0" fontAlgn="base">
        <a:spcBef>
          <a:spcPct val="20000"/>
        </a:spcBef>
        <a:spcAft>
          <a:spcPct val="0"/>
        </a:spcAft>
        <a:buClr>
          <a:srgbClr val="003399"/>
        </a:buClr>
        <a:buSzPct val="90000"/>
        <a:buFont typeface="Symbol" pitchFamily="18" charset="2"/>
        <a:buChar char="-"/>
        <a:defRPr sz="2000">
          <a:solidFill>
            <a:schemeClr val="tx1"/>
          </a:solidFill>
          <a:latin typeface="+mn-lt"/>
        </a:defRPr>
      </a:lvl2pPr>
      <a:lvl3pPr marL="974725" indent="-228600" algn="l" rtl="0" fontAlgn="base">
        <a:spcBef>
          <a:spcPct val="20000"/>
        </a:spcBef>
        <a:spcAft>
          <a:spcPct val="0"/>
        </a:spcAft>
        <a:buClr>
          <a:srgbClr val="003399"/>
        </a:buClr>
        <a:buSzPct val="90000"/>
        <a:buFont typeface="Wingdings" pitchFamily="2" charset="2"/>
        <a:buChar char="l"/>
        <a:defRPr>
          <a:solidFill>
            <a:schemeClr val="tx1"/>
          </a:solidFill>
          <a:latin typeface="+mn-lt"/>
        </a:defRPr>
      </a:lvl3pPr>
      <a:lvl4pPr marL="1257300" indent="-168275" algn="l" rtl="0" fontAlgn="base">
        <a:spcBef>
          <a:spcPct val="20000"/>
        </a:spcBef>
        <a:spcAft>
          <a:spcPct val="0"/>
        </a:spcAft>
        <a:buClr>
          <a:srgbClr val="003399"/>
        </a:buClr>
        <a:buSzPct val="90000"/>
        <a:buFont typeface="Symbol" pitchFamily="18" charset="2"/>
        <a:buChar char="-"/>
        <a:defRPr sz="1600">
          <a:solidFill>
            <a:schemeClr val="tx1"/>
          </a:solidFill>
          <a:latin typeface="+mn-lt"/>
        </a:defRPr>
      </a:lvl4pPr>
      <a:lvl5pPr marL="1600200" indent="-168275" algn="l" rtl="0" fontAlgn="base">
        <a:spcBef>
          <a:spcPct val="20000"/>
        </a:spcBef>
        <a:spcAft>
          <a:spcPct val="0"/>
        </a:spcAft>
        <a:buClr>
          <a:srgbClr val="003399"/>
        </a:buClr>
        <a:buSzPct val="90000"/>
        <a:buFont typeface="Symbol"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6pPr>
      <a:lvl7pPr marL="29718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7pPr>
      <a:lvl8pPr marL="34290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8pPr>
      <a:lvl9pPr marL="3886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350838" y="273050"/>
            <a:ext cx="8331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98307" name="Rectangle 3"/>
          <p:cNvSpPr>
            <a:spLocks noGrp="1" noChangeArrowheads="1"/>
          </p:cNvSpPr>
          <p:nvPr>
            <p:ph type="body" idx="1"/>
          </p:nvPr>
        </p:nvSpPr>
        <p:spPr bwMode="auto">
          <a:xfrm>
            <a:off x="350838" y="1187450"/>
            <a:ext cx="8331200" cy="4679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sldNum" sz="quarter" idx="4"/>
          </p:nvPr>
        </p:nvSpPr>
        <p:spPr bwMode="auto">
          <a:xfrm>
            <a:off x="35083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vl1pPr>
          </a:lstStyle>
          <a:p>
            <a:pPr>
              <a:defRPr/>
            </a:pPr>
            <a:fld id="{D7458CCC-A01F-4BAD-8893-F5EE8547F955}" type="slidenum">
              <a:rPr lang="en-US">
                <a:solidFill>
                  <a:srgbClr val="000000"/>
                </a:solidFill>
                <a:latin typeface="Arial" charset="0"/>
              </a:rPr>
              <a:pPr>
                <a:defRPr/>
              </a:pPr>
              <a:t>‹#›</a:t>
            </a:fld>
            <a:endParaRPr lang="en-US" dirty="0">
              <a:solidFill>
                <a:srgbClr val="000000"/>
              </a:solidFill>
              <a:latin typeface="Arial" charset="0"/>
            </a:endParaRPr>
          </a:p>
        </p:txBody>
      </p:sp>
      <p:sp>
        <p:nvSpPr>
          <p:cNvPr id="98311" name="Rectangle 7"/>
          <p:cNvSpPr>
            <a:spLocks noChangeArrowheads="1"/>
          </p:cNvSpPr>
          <p:nvPr userDrawn="1"/>
        </p:nvSpPr>
        <p:spPr bwMode="auto">
          <a:xfrm>
            <a:off x="350838" y="6414505"/>
            <a:ext cx="4248150" cy="381000"/>
          </a:xfrm>
          <a:prstGeom prst="rect">
            <a:avLst/>
          </a:prstGeom>
          <a:noFill/>
          <a:ln w="9525">
            <a:noFill/>
            <a:miter lim="800000"/>
            <a:headEnd/>
            <a:tailEnd/>
          </a:ln>
          <a:effectLst/>
        </p:spPr>
        <p:txBody>
          <a:bodyPr/>
          <a:lstStyle/>
          <a:p>
            <a:pPr eaLnBrk="0" hangingPunct="0">
              <a:defRPr/>
            </a:pPr>
            <a:r>
              <a:rPr lang="en-US" sz="800" dirty="0">
                <a:solidFill>
                  <a:srgbClr val="000000"/>
                </a:solidFill>
                <a:latin typeface="Arial" charset="0"/>
              </a:rPr>
              <a:t>© </a:t>
            </a:r>
            <a:r>
              <a:rPr lang="en-US" sz="800" dirty="0" smtClean="0">
                <a:solidFill>
                  <a:srgbClr val="000000"/>
                </a:solidFill>
                <a:latin typeface="Arial" charset="0"/>
              </a:rPr>
              <a:t>2011 </a:t>
            </a:r>
            <a:r>
              <a:rPr lang="en-US" sz="800" dirty="0">
                <a:solidFill>
                  <a:srgbClr val="000000"/>
                </a:solidFill>
                <a:latin typeface="Arial" charset="0"/>
              </a:rPr>
              <a:t>Altera </a:t>
            </a:r>
            <a:r>
              <a:rPr lang="en-US" sz="800" dirty="0" smtClean="0">
                <a:solidFill>
                  <a:srgbClr val="000000"/>
                </a:solidFill>
                <a:latin typeface="Arial" charset="0"/>
              </a:rPr>
              <a:t>Corporation—</a:t>
            </a:r>
            <a:r>
              <a:rPr lang="en-US" sz="800" b="1" dirty="0" smtClean="0">
                <a:solidFill>
                  <a:srgbClr val="000000"/>
                </a:solidFill>
                <a:latin typeface="Arial" charset="0"/>
              </a:rPr>
              <a:t> </a:t>
            </a:r>
            <a:r>
              <a:rPr lang="en-US" sz="800" b="1" dirty="0" smtClean="0">
                <a:solidFill>
                  <a:srgbClr val="CC0000"/>
                </a:solidFill>
                <a:latin typeface="Arial" charset="0"/>
              </a:rPr>
              <a:t>Public</a:t>
            </a:r>
            <a:endParaRPr lang="en-US" sz="800" b="1" dirty="0">
              <a:solidFill>
                <a:srgbClr val="CC0000"/>
              </a:solidFill>
              <a:latin typeface="Arial" charset="0"/>
            </a:endParaRPr>
          </a:p>
        </p:txBody>
      </p:sp>
      <p:pic>
        <p:nvPicPr>
          <p:cNvPr id="98324" name="Picture 7" descr="Untitled-5.png"/>
          <p:cNvPicPr>
            <a:picLocks noChangeAspect="1"/>
          </p:cNvPicPr>
          <p:nvPr/>
        </p:nvPicPr>
        <p:blipFill>
          <a:blip r:embed="rId7"/>
          <a:srcRect/>
          <a:stretch>
            <a:fillRect/>
          </a:stretch>
        </p:blipFill>
        <p:spPr bwMode="auto">
          <a:xfrm>
            <a:off x="7624763" y="6316663"/>
            <a:ext cx="1147762" cy="244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Arial" charset="0"/>
        </a:defRPr>
      </a:lvl2pPr>
      <a:lvl3pPr algn="l" rtl="0" eaLnBrk="1" fontAlgn="base" hangingPunct="1">
        <a:spcBef>
          <a:spcPct val="0"/>
        </a:spcBef>
        <a:spcAft>
          <a:spcPct val="0"/>
        </a:spcAft>
        <a:defRPr sz="3200" b="1">
          <a:solidFill>
            <a:srgbClr val="003399"/>
          </a:solidFill>
          <a:latin typeface="Arial" charset="0"/>
        </a:defRPr>
      </a:lvl3pPr>
      <a:lvl4pPr algn="l" rtl="0" eaLnBrk="1" fontAlgn="base" hangingPunct="1">
        <a:spcBef>
          <a:spcPct val="0"/>
        </a:spcBef>
        <a:spcAft>
          <a:spcPct val="0"/>
        </a:spcAft>
        <a:defRPr sz="3200" b="1">
          <a:solidFill>
            <a:srgbClr val="003399"/>
          </a:solidFill>
          <a:latin typeface="Arial" charset="0"/>
        </a:defRPr>
      </a:lvl4pPr>
      <a:lvl5pPr algn="l" rtl="0" eaLnBrk="1" fontAlgn="base" hangingPunct="1">
        <a:spcBef>
          <a:spcPct val="0"/>
        </a:spcBef>
        <a:spcAft>
          <a:spcPct val="0"/>
        </a:spcAft>
        <a:defRPr sz="3200" b="1">
          <a:solidFill>
            <a:srgbClr val="003399"/>
          </a:solidFill>
          <a:latin typeface="Arial" charset="0"/>
        </a:defRPr>
      </a:lvl5pPr>
      <a:lvl6pPr marL="457200" algn="l" rtl="0" eaLnBrk="1" fontAlgn="base" hangingPunct="1">
        <a:spcBef>
          <a:spcPct val="0"/>
        </a:spcBef>
        <a:spcAft>
          <a:spcPct val="0"/>
        </a:spcAft>
        <a:defRPr sz="3200" b="1">
          <a:solidFill>
            <a:srgbClr val="003399"/>
          </a:solidFill>
          <a:latin typeface="Arial" charset="0"/>
        </a:defRPr>
      </a:lvl6pPr>
      <a:lvl7pPr marL="914400" algn="l" rtl="0" eaLnBrk="1" fontAlgn="base" hangingPunct="1">
        <a:spcBef>
          <a:spcPct val="0"/>
        </a:spcBef>
        <a:spcAft>
          <a:spcPct val="0"/>
        </a:spcAft>
        <a:defRPr sz="3200" b="1">
          <a:solidFill>
            <a:srgbClr val="003399"/>
          </a:solidFill>
          <a:latin typeface="Arial" charset="0"/>
        </a:defRPr>
      </a:lvl7pPr>
      <a:lvl8pPr marL="1371600" algn="l" rtl="0" eaLnBrk="1" fontAlgn="base" hangingPunct="1">
        <a:spcBef>
          <a:spcPct val="0"/>
        </a:spcBef>
        <a:spcAft>
          <a:spcPct val="0"/>
        </a:spcAft>
        <a:defRPr sz="3200" b="1">
          <a:solidFill>
            <a:srgbClr val="003399"/>
          </a:solidFill>
          <a:latin typeface="Arial" charset="0"/>
        </a:defRPr>
      </a:lvl8pPr>
      <a:lvl9pPr marL="1828800" algn="l" rtl="0" eaLnBrk="1" fontAlgn="base" hangingPunct="1">
        <a:spcBef>
          <a:spcPct val="0"/>
        </a:spcBef>
        <a:spcAft>
          <a:spcPct val="0"/>
        </a:spcAft>
        <a:defRPr sz="3200" b="1">
          <a:solidFill>
            <a:srgbClr val="003399"/>
          </a:solidFill>
          <a:latin typeface="Arial" charset="0"/>
        </a:defRPr>
      </a:lvl9pPr>
    </p:titleStyle>
    <p:bodyStyle>
      <a:lvl1pPr marL="342900" indent="-342900" algn="l" rtl="0" eaLnBrk="1" fontAlgn="base" hangingPunct="1">
        <a:spcBef>
          <a:spcPct val="20000"/>
        </a:spcBef>
        <a:spcAft>
          <a:spcPct val="0"/>
        </a:spcAft>
        <a:buClr>
          <a:srgbClr val="003399"/>
        </a:buClr>
        <a:buSzPct val="7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3399"/>
        </a:buClr>
        <a:buSzPct val="90000"/>
        <a:buFont typeface="Symbol" pitchFamily="18" charset="2"/>
        <a:buChar char="-"/>
        <a:defRPr sz="2000">
          <a:solidFill>
            <a:schemeClr val="tx1"/>
          </a:solidFill>
          <a:latin typeface="+mn-lt"/>
        </a:defRPr>
      </a:lvl2pPr>
      <a:lvl3pPr marL="1143000" indent="-228600" algn="l" rtl="0" eaLnBrk="1" fontAlgn="base" hangingPunct="1">
        <a:spcBef>
          <a:spcPct val="20000"/>
        </a:spcBef>
        <a:spcAft>
          <a:spcPct val="0"/>
        </a:spcAft>
        <a:buClr>
          <a:srgbClr val="003399"/>
        </a:buClr>
        <a:buSzPct val="90000"/>
        <a:buFont typeface="Wingdings" pitchFamily="2" charset="2"/>
        <a:buChar char="l"/>
        <a:defRPr>
          <a:solidFill>
            <a:schemeClr val="tx1"/>
          </a:solidFill>
          <a:latin typeface="+mn-lt"/>
        </a:defRPr>
      </a:lvl3pPr>
      <a:lvl4pPr marL="1600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4pPr>
      <a:lvl5pPr marL="20574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6pPr>
      <a:lvl7pPr marL="29718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7pPr>
      <a:lvl8pPr marL="34290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8pPr>
      <a:lvl9pPr marL="3886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altera.com/literature/wp/wp-01149-noc-qsys.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3.png"/><Relationship Id="rId5" Type="http://schemas.openxmlformats.org/officeDocument/2006/relationships/hyperlink" Target="http://www.altera.com/dvdrequest" TargetMode="External"/><Relationship Id="rId4" Type="http://schemas.openxmlformats.org/officeDocument/2006/relationships/hyperlink" Target="http://www.altera.com/downloa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ltera.com/products/devices/cpld/max-v/mxv-index.j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ctrTitle"/>
          </p:nvPr>
        </p:nvSpPr>
        <p:spPr>
          <a:xfrm>
            <a:off x="544513" y="2362200"/>
            <a:ext cx="7862887" cy="1143000"/>
          </a:xfrm>
        </p:spPr>
        <p:txBody>
          <a:bodyPr/>
          <a:lstStyle/>
          <a:p>
            <a:r>
              <a:rPr lang="en-US" sz="2800" smtClean="0"/>
              <a:t>What’s New in Quartus II Software v11.0</a:t>
            </a:r>
            <a:r>
              <a:rPr lang="en-US" altLang="ja-JP" sz="2800" smtClean="0">
                <a:ea typeface="ＭＳ Ｐゴシック"/>
                <a:cs typeface="ＭＳ Ｐゴシック"/>
              </a:rPr>
              <a:t>—</a:t>
            </a:r>
            <a:br>
              <a:rPr lang="en-US" altLang="ja-JP" sz="2800" smtClean="0">
                <a:ea typeface="ＭＳ Ｐゴシック"/>
                <a:cs typeface="ＭＳ Ｐゴシック"/>
              </a:rPr>
            </a:br>
            <a:r>
              <a:rPr lang="en-US" altLang="ja-JP" sz="2800" smtClean="0">
                <a:ea typeface="ＭＳ Ｐゴシック"/>
                <a:cs typeface="ＭＳ Ｐゴシック"/>
              </a:rPr>
              <a:t>General Overview</a:t>
            </a:r>
            <a:endParaRPr lang="en-US" sz="2800" smtClean="0">
              <a:ea typeface="ＭＳ Ｐゴシック"/>
              <a:cs typeface="ＭＳ Ｐゴシック"/>
            </a:endParaRPr>
          </a:p>
        </p:txBody>
      </p:sp>
      <p:sp>
        <p:nvSpPr>
          <p:cNvPr id="4099" name="Rectangle 5"/>
          <p:cNvSpPr>
            <a:spLocks noGrp="1" noChangeArrowheads="1"/>
          </p:cNvSpPr>
          <p:nvPr>
            <p:ph type="subTitle" idx="1"/>
          </p:nvPr>
        </p:nvSpPr>
        <p:spPr>
          <a:xfrm>
            <a:off x="533400" y="3525838"/>
            <a:ext cx="5867400" cy="838200"/>
          </a:xfrm>
        </p:spPr>
        <p:txBody>
          <a:bodyPr/>
          <a:lstStyle/>
          <a:p>
            <a:r>
              <a:rPr lang="en-US" dirty="0" smtClean="0"/>
              <a:t>Jun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800" dirty="0" smtClean="0"/>
              <a:t>1. </a:t>
            </a:r>
            <a:r>
              <a:rPr lang="en-US" sz="2800" dirty="0" err="1" smtClean="0"/>
              <a:t>Qsys</a:t>
            </a:r>
            <a:r>
              <a:rPr lang="en-US" sz="2800" dirty="0" smtClean="0"/>
              <a:t> - Interconnect Performance (2 of 2)</a:t>
            </a:r>
          </a:p>
        </p:txBody>
      </p:sp>
      <p:sp>
        <p:nvSpPr>
          <p:cNvPr id="10244" name="Slide Number Placeholder 3"/>
          <p:cNvSpPr>
            <a:spLocks noGrp="1"/>
          </p:cNvSpPr>
          <p:nvPr>
            <p:ph type="sldNum" sz="quarter" idx="10"/>
          </p:nvPr>
        </p:nvSpPr>
        <p:spPr/>
        <p:txBody>
          <a:bodyPr/>
          <a:lstStyle/>
          <a:p>
            <a:pPr>
              <a:defRPr/>
            </a:pPr>
            <a:fld id="{E23A62DE-0734-4DD0-9AC8-DD1C0DCE899A}" type="slidenum">
              <a:rPr lang="en-US"/>
              <a:pPr>
                <a:defRPr/>
              </a:pPr>
              <a:t>10</a:t>
            </a:fld>
            <a:endParaRPr lang="en-US"/>
          </a:p>
        </p:txBody>
      </p:sp>
      <p:graphicFrame>
        <p:nvGraphicFramePr>
          <p:cNvPr id="5" name="Chart 4"/>
          <p:cNvGraphicFramePr/>
          <p:nvPr/>
        </p:nvGraphicFramePr>
        <p:xfrm>
          <a:off x="180975" y="1044575"/>
          <a:ext cx="882015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648075" y="5000625"/>
            <a:ext cx="3467616" cy="369332"/>
          </a:xfrm>
          <a:prstGeom prst="rect">
            <a:avLst/>
          </a:prstGeom>
          <a:noFill/>
        </p:spPr>
        <p:txBody>
          <a:bodyPr wrap="none" rtlCol="0">
            <a:spAutoFit/>
          </a:bodyPr>
          <a:lstStyle/>
          <a:p>
            <a:r>
              <a:rPr lang="en-US" dirty="0" smtClean="0"/>
              <a:t>Increased </a:t>
            </a:r>
            <a:r>
              <a:rPr lang="en-US" dirty="0" err="1" smtClean="0"/>
              <a:t>f</a:t>
            </a:r>
            <a:r>
              <a:rPr lang="en-US" baseline="-25000" dirty="0" err="1" smtClean="0"/>
              <a:t>MAX</a:t>
            </a:r>
            <a:r>
              <a:rPr lang="en-US" dirty="0" smtClean="0"/>
              <a:t> Performance (%)</a:t>
            </a:r>
            <a:endParaRPr lang="en-US" dirty="0"/>
          </a:p>
        </p:txBody>
      </p:sp>
      <p:sp>
        <p:nvSpPr>
          <p:cNvPr id="8" name="TextBox 7"/>
          <p:cNvSpPr txBox="1"/>
          <p:nvPr/>
        </p:nvSpPr>
        <p:spPr>
          <a:xfrm>
            <a:off x="5289416" y="1848255"/>
            <a:ext cx="2927620" cy="738664"/>
          </a:xfrm>
          <a:prstGeom prst="rect">
            <a:avLst/>
          </a:prstGeom>
          <a:solidFill>
            <a:schemeClr val="bg1">
              <a:lumMod val="95000"/>
            </a:schemeClr>
          </a:solidFill>
          <a:ln>
            <a:solidFill>
              <a:schemeClr val="tx2"/>
            </a:solidFill>
          </a:ln>
        </p:spPr>
        <p:txBody>
          <a:bodyPr wrap="square" rtlCol="0">
            <a:spAutoFit/>
          </a:bodyPr>
          <a:lstStyle/>
          <a:p>
            <a:r>
              <a:rPr lang="en-US" sz="1400" dirty="0" smtClean="0"/>
              <a:t>White Paper: </a:t>
            </a:r>
            <a:r>
              <a:rPr lang="en-US" sz="1400" dirty="0">
                <a:hlinkClick r:id="rId4"/>
              </a:rPr>
              <a:t>Applying the Benefits of Network on </a:t>
            </a:r>
            <a:r>
              <a:rPr lang="en-US" sz="1400" dirty="0" smtClean="0">
                <a:hlinkClick r:id="rId4"/>
              </a:rPr>
              <a:t>a Chip </a:t>
            </a:r>
            <a:r>
              <a:rPr lang="en-US" sz="1400" dirty="0">
                <a:hlinkClick r:id="rId4"/>
              </a:rPr>
              <a:t>Architecture to FPGA System Design</a:t>
            </a:r>
            <a:endParaRPr lang="en-US" sz="1400" dirty="0"/>
          </a:p>
        </p:txBody>
      </p:sp>
      <p:sp>
        <p:nvSpPr>
          <p:cNvPr id="9" name="Rectangle 4"/>
          <p:cNvSpPr>
            <a:spLocks noChangeArrowheads="1"/>
          </p:cNvSpPr>
          <p:nvPr/>
        </p:nvSpPr>
        <p:spPr bwMode="auto">
          <a:xfrm>
            <a:off x="149132" y="5653088"/>
            <a:ext cx="8898142" cy="432426"/>
          </a:xfrm>
          <a:prstGeom prst="rect">
            <a:avLst/>
          </a:prstGeom>
          <a:noFill/>
          <a:ln w="9525">
            <a:noFill/>
            <a:miter lim="800000"/>
            <a:headEnd/>
            <a:tailEnd/>
          </a:ln>
        </p:spPr>
        <p:txBody>
          <a:bodyPr wrap="none">
            <a:spAutoFit/>
          </a:bodyPr>
          <a:lstStyle/>
          <a:p>
            <a:pPr algn="ctr">
              <a:lnSpc>
                <a:spcPct val="85000"/>
              </a:lnSpc>
              <a:defRPr/>
            </a:pPr>
            <a:r>
              <a:rPr lang="en-US" sz="2600" b="1" i="1" dirty="0" smtClean="0">
                <a:solidFill>
                  <a:schemeClr val="accent4"/>
                </a:solidFill>
                <a:latin typeface="Arial Black" pitchFamily="34" charset="0"/>
              </a:rPr>
              <a:t>Qsys Interconnect Delivers Higher Performance</a:t>
            </a:r>
            <a:endParaRPr lang="en-US" sz="2600" b="1" i="1" dirty="0">
              <a:solidFill>
                <a:schemeClr val="accent4"/>
              </a:solidFill>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t>2. Hierarchical Design</a:t>
            </a:r>
          </a:p>
        </p:txBody>
      </p:sp>
      <p:sp>
        <p:nvSpPr>
          <p:cNvPr id="86019" name="Rectangle 3"/>
          <p:cNvSpPr>
            <a:spLocks noGrp="1" noChangeArrowheads="1"/>
          </p:cNvSpPr>
          <p:nvPr>
            <p:ph idx="1"/>
          </p:nvPr>
        </p:nvSpPr>
        <p:spPr>
          <a:xfrm>
            <a:off x="350838" y="1066800"/>
            <a:ext cx="8331200" cy="4679950"/>
          </a:xfrm>
        </p:spPr>
        <p:txBody>
          <a:bodyPr>
            <a:normAutofit lnSpcReduction="10000"/>
          </a:bodyPr>
          <a:lstStyle/>
          <a:p>
            <a:r>
              <a:rPr lang="en-US" sz="2400" dirty="0" smtClean="0"/>
              <a:t>Hierarchical system design is now supported</a:t>
            </a:r>
          </a:p>
          <a:p>
            <a:pPr lvl="1"/>
            <a:r>
              <a:rPr lang="en-US" sz="1800" dirty="0" smtClean="0"/>
              <a:t>Enables the creation of scalable systems</a:t>
            </a:r>
          </a:p>
          <a:p>
            <a:endParaRPr lang="en-US" sz="2400" dirty="0" smtClean="0"/>
          </a:p>
          <a:p>
            <a:endParaRPr lang="en-US" sz="2400" dirty="0" smtClean="0"/>
          </a:p>
          <a:p>
            <a:r>
              <a:rPr lang="en-US" sz="2400" dirty="0" smtClean="0"/>
              <a:t>Subsystems act like components</a:t>
            </a:r>
          </a:p>
          <a:p>
            <a:pPr lvl="1"/>
            <a:r>
              <a:rPr lang="en-US" sz="1800" dirty="0" smtClean="0"/>
              <a:t>Versioning</a:t>
            </a:r>
          </a:p>
          <a:p>
            <a:pPr lvl="1"/>
            <a:r>
              <a:rPr lang="en-US" sz="1800" dirty="0" smtClean="0"/>
              <a:t>Documentation linking</a:t>
            </a:r>
          </a:p>
          <a:p>
            <a:pPr lvl="1">
              <a:spcAft>
                <a:spcPts val="1200"/>
              </a:spcAft>
            </a:pPr>
            <a:r>
              <a:rPr lang="en-US" sz="1800" dirty="0" smtClean="0"/>
              <a:t>Component grouping e.g. memory</a:t>
            </a:r>
            <a:br>
              <a:rPr lang="en-US" sz="1800" dirty="0" smtClean="0"/>
            </a:br>
            <a:r>
              <a:rPr lang="en-US" sz="1800" dirty="0" smtClean="0"/>
              <a:t>controllers, processors</a:t>
            </a:r>
          </a:p>
          <a:p>
            <a:r>
              <a:rPr lang="en-US" sz="2400" dirty="0" smtClean="0"/>
              <a:t>Benefits</a:t>
            </a:r>
          </a:p>
          <a:p>
            <a:pPr lvl="1"/>
            <a:r>
              <a:rPr lang="en-US" altLang="ja-JP" sz="1800" dirty="0" smtClean="0">
                <a:ea typeface="MS PGothic"/>
                <a:cs typeface="MS PGothic"/>
              </a:rPr>
              <a:t>Easier to create and understand large hierarchical systems</a:t>
            </a:r>
            <a:endParaRPr lang="en-US" sz="1800" dirty="0" smtClean="0"/>
          </a:p>
          <a:p>
            <a:pPr lvl="1"/>
            <a:r>
              <a:rPr lang="en-US" altLang="ja-JP" sz="1800" dirty="0" smtClean="0">
                <a:ea typeface="MS PGothic"/>
                <a:cs typeface="MS PGothic"/>
              </a:rPr>
              <a:t>Facilitates team-based designs</a:t>
            </a:r>
          </a:p>
          <a:p>
            <a:pPr lvl="1"/>
            <a:r>
              <a:rPr lang="en-US" altLang="ja-JP" sz="1800" dirty="0" smtClean="0">
                <a:ea typeface="MS PGothic"/>
                <a:cs typeface="MS PGothic"/>
              </a:rPr>
              <a:t>Enables you to reuse </a:t>
            </a:r>
            <a:r>
              <a:rPr lang="en-US" altLang="ja-JP" sz="1800" dirty="0" err="1" smtClean="0">
                <a:ea typeface="MS PGothic"/>
                <a:cs typeface="MS PGothic"/>
              </a:rPr>
              <a:t>Qsys</a:t>
            </a:r>
            <a:r>
              <a:rPr lang="en-US" altLang="ja-JP" sz="1800" dirty="0" smtClean="0">
                <a:ea typeface="MS PGothic"/>
                <a:cs typeface="MS PGothic"/>
              </a:rPr>
              <a:t> systems within other </a:t>
            </a:r>
            <a:r>
              <a:rPr lang="en-US" altLang="ja-JP" sz="1800" dirty="0" err="1" smtClean="0">
                <a:ea typeface="MS PGothic"/>
                <a:cs typeface="MS PGothic"/>
              </a:rPr>
              <a:t>Qsys</a:t>
            </a:r>
            <a:r>
              <a:rPr lang="en-US" altLang="ja-JP" sz="1800" dirty="0" smtClean="0">
                <a:ea typeface="MS PGothic"/>
                <a:cs typeface="MS PGothic"/>
              </a:rPr>
              <a:t> systems</a:t>
            </a:r>
          </a:p>
        </p:txBody>
      </p:sp>
      <p:sp>
        <p:nvSpPr>
          <p:cNvPr id="46" name="Slide Number Placeholder 45"/>
          <p:cNvSpPr>
            <a:spLocks noGrp="1"/>
          </p:cNvSpPr>
          <p:nvPr>
            <p:ph type="sldNum" sz="quarter" idx="10"/>
          </p:nvPr>
        </p:nvSpPr>
        <p:spPr>
          <a:xfrm>
            <a:off x="350838" y="6588125"/>
            <a:ext cx="487362" cy="282575"/>
          </a:xfrm>
        </p:spPr>
        <p:txBody>
          <a:bodyPr/>
          <a:lstStyle/>
          <a:p>
            <a:pPr>
              <a:defRPr/>
            </a:pPr>
            <a:fld id="{6EFF018B-A28E-4329-ADD8-0FCF8E216A1A}" type="slidenum">
              <a:rPr lang="en-US" smtClean="0"/>
              <a:pPr>
                <a:defRPr/>
              </a:pPr>
              <a:t>11</a:t>
            </a:fld>
            <a:endParaRPr lang="en-US" dirty="0"/>
          </a:p>
        </p:txBody>
      </p:sp>
      <p:grpSp>
        <p:nvGrpSpPr>
          <p:cNvPr id="2" name="Group 38"/>
          <p:cNvGrpSpPr/>
          <p:nvPr/>
        </p:nvGrpSpPr>
        <p:grpSpPr>
          <a:xfrm>
            <a:off x="5486400" y="1600200"/>
            <a:ext cx="3276955" cy="2514600"/>
            <a:chOff x="5486400" y="1752600"/>
            <a:chExt cx="3475558" cy="2667000"/>
          </a:xfrm>
        </p:grpSpPr>
        <p:sp>
          <p:nvSpPr>
            <p:cNvPr id="6" name="Rectangle 5"/>
            <p:cNvSpPr>
              <a:spLocks noChangeArrowheads="1"/>
            </p:cNvSpPr>
            <p:nvPr/>
          </p:nvSpPr>
          <p:spPr bwMode="auto">
            <a:xfrm>
              <a:off x="5486400" y="1752600"/>
              <a:ext cx="3475558" cy="2667000"/>
            </a:xfrm>
            <a:prstGeom prst="rect">
              <a:avLst/>
            </a:prstGeom>
            <a:solidFill>
              <a:srgbClr val="DDDDDD"/>
            </a:solidFill>
            <a:ln w="9525">
              <a:noFill/>
              <a:miter lim="800000"/>
              <a:headEnd/>
              <a:tailEnd/>
            </a:ln>
            <a:effectLst/>
          </p:spPr>
          <p:txBody>
            <a:bodyPr wrap="none" anchor="ctr"/>
            <a:lstStyle/>
            <a:p>
              <a:pPr algn="ctr" eaLnBrk="0" hangingPunct="0">
                <a:defRPr/>
              </a:pPr>
              <a:endParaRPr lang="en-US">
                <a:cs typeface="+mn-cs"/>
              </a:endParaRPr>
            </a:p>
          </p:txBody>
        </p:sp>
        <p:sp>
          <p:nvSpPr>
            <p:cNvPr id="40" name="Rectangle 39"/>
            <p:cNvSpPr/>
            <p:nvPr/>
          </p:nvSpPr>
          <p:spPr bwMode="auto">
            <a:xfrm>
              <a:off x="6250306" y="2133600"/>
              <a:ext cx="685800" cy="609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6028" name="Text Box 12"/>
            <p:cNvSpPr txBox="1">
              <a:spLocks noChangeArrowheads="1"/>
            </p:cNvSpPr>
            <p:nvPr/>
          </p:nvSpPr>
          <p:spPr bwMode="auto">
            <a:xfrm>
              <a:off x="6248400" y="2330678"/>
              <a:ext cx="689612" cy="215444"/>
            </a:xfrm>
            <a:prstGeom prst="rect">
              <a:avLst/>
            </a:prstGeom>
            <a:noFill/>
            <a:ln w="9525">
              <a:noFill/>
              <a:miter lim="800000"/>
              <a:headEnd/>
              <a:tailEnd/>
            </a:ln>
          </p:spPr>
          <p:txBody>
            <a:bodyPr wrap="none">
              <a:spAutoFit/>
            </a:bodyPr>
            <a:lstStyle/>
            <a:p>
              <a:pPr eaLnBrk="0" hangingPunct="0"/>
              <a:r>
                <a:rPr lang="en-US" altLang="zh-TW" sz="800" b="1" dirty="0">
                  <a:solidFill>
                    <a:schemeClr val="bg1"/>
                  </a:solidFill>
                  <a:ea typeface="PMingLiU"/>
                  <a:cs typeface="PMingLiU"/>
                </a:rPr>
                <a:t>Processor</a:t>
              </a:r>
            </a:p>
          </p:txBody>
        </p:sp>
        <p:sp>
          <p:nvSpPr>
            <p:cNvPr id="86034" name="Line 18"/>
            <p:cNvSpPr>
              <a:spLocks noChangeShapeType="1"/>
            </p:cNvSpPr>
            <p:nvPr/>
          </p:nvSpPr>
          <p:spPr bwMode="auto">
            <a:xfrm>
              <a:off x="7394549" y="1996485"/>
              <a:ext cx="0" cy="1549850"/>
            </a:xfrm>
            <a:prstGeom prst="line">
              <a:avLst/>
            </a:prstGeom>
            <a:noFill/>
            <a:ln w="38100">
              <a:solidFill>
                <a:schemeClr val="tx1"/>
              </a:solidFill>
              <a:round/>
              <a:headEnd/>
              <a:tailEnd/>
            </a:ln>
          </p:spPr>
          <p:txBody>
            <a:bodyPr/>
            <a:lstStyle/>
            <a:p>
              <a:endParaRPr lang="en-US"/>
            </a:p>
          </p:txBody>
        </p:sp>
        <p:sp>
          <p:nvSpPr>
            <p:cNvPr id="86035" name="Line 19"/>
            <p:cNvSpPr>
              <a:spLocks noChangeShapeType="1"/>
            </p:cNvSpPr>
            <p:nvPr/>
          </p:nvSpPr>
          <p:spPr bwMode="auto">
            <a:xfrm>
              <a:off x="5524260" y="3097901"/>
              <a:ext cx="495540" cy="0"/>
            </a:xfrm>
            <a:prstGeom prst="line">
              <a:avLst/>
            </a:prstGeom>
            <a:noFill/>
            <a:ln w="28575">
              <a:solidFill>
                <a:schemeClr val="tx1"/>
              </a:solidFill>
              <a:round/>
              <a:headEnd type="triangle" w="med" len="med"/>
              <a:tailEnd type="triangle" w="med" len="med"/>
            </a:ln>
          </p:spPr>
          <p:txBody>
            <a:bodyPr/>
            <a:lstStyle/>
            <a:p>
              <a:endParaRPr lang="en-US"/>
            </a:p>
          </p:txBody>
        </p:sp>
        <p:sp>
          <p:nvSpPr>
            <p:cNvPr id="86036" name="Line 20"/>
            <p:cNvSpPr>
              <a:spLocks noChangeShapeType="1"/>
            </p:cNvSpPr>
            <p:nvPr/>
          </p:nvSpPr>
          <p:spPr bwMode="auto">
            <a:xfrm>
              <a:off x="6477001" y="3097901"/>
              <a:ext cx="902406" cy="0"/>
            </a:xfrm>
            <a:prstGeom prst="line">
              <a:avLst/>
            </a:prstGeom>
            <a:noFill/>
            <a:ln w="28575">
              <a:solidFill>
                <a:schemeClr val="tx1"/>
              </a:solidFill>
              <a:round/>
              <a:headEnd type="triangle" w="med" len="med"/>
              <a:tailEnd type="triangle" w="med" len="med"/>
            </a:ln>
          </p:spPr>
          <p:txBody>
            <a:bodyPr/>
            <a:lstStyle/>
            <a:p>
              <a:endParaRPr lang="en-US"/>
            </a:p>
          </p:txBody>
        </p:sp>
        <p:sp>
          <p:nvSpPr>
            <p:cNvPr id="86037" name="Line 21"/>
            <p:cNvSpPr>
              <a:spLocks noChangeShapeType="1"/>
            </p:cNvSpPr>
            <p:nvPr/>
          </p:nvSpPr>
          <p:spPr bwMode="auto">
            <a:xfrm>
              <a:off x="7417266" y="2964158"/>
              <a:ext cx="507534" cy="0"/>
            </a:xfrm>
            <a:prstGeom prst="line">
              <a:avLst/>
            </a:prstGeom>
            <a:noFill/>
            <a:ln w="28575">
              <a:solidFill>
                <a:schemeClr val="tx1"/>
              </a:solidFill>
              <a:round/>
              <a:headEnd type="triangle" w="med" len="med"/>
              <a:tailEnd type="triangle" w="med" len="med"/>
            </a:ln>
          </p:spPr>
          <p:txBody>
            <a:bodyPr/>
            <a:lstStyle/>
            <a:p>
              <a:endParaRPr lang="en-US"/>
            </a:p>
          </p:txBody>
        </p:sp>
        <p:sp>
          <p:nvSpPr>
            <p:cNvPr id="86038" name="Line 22"/>
            <p:cNvSpPr>
              <a:spLocks noChangeShapeType="1"/>
            </p:cNvSpPr>
            <p:nvPr/>
          </p:nvSpPr>
          <p:spPr bwMode="auto">
            <a:xfrm>
              <a:off x="8386484" y="2964158"/>
              <a:ext cx="552758" cy="0"/>
            </a:xfrm>
            <a:prstGeom prst="line">
              <a:avLst/>
            </a:prstGeom>
            <a:noFill/>
            <a:ln w="28575">
              <a:solidFill>
                <a:schemeClr val="tx1"/>
              </a:solidFill>
              <a:round/>
              <a:headEnd type="triangle" w="med" len="med"/>
              <a:tailEnd type="triangle" w="med" len="med"/>
            </a:ln>
          </p:spPr>
          <p:txBody>
            <a:bodyPr/>
            <a:lstStyle/>
            <a:p>
              <a:endParaRPr lang="en-US"/>
            </a:p>
          </p:txBody>
        </p:sp>
        <p:grpSp>
          <p:nvGrpSpPr>
            <p:cNvPr id="3" name="Group 23"/>
            <p:cNvGrpSpPr>
              <a:grpSpLocks/>
            </p:cNvGrpSpPr>
            <p:nvPr/>
          </p:nvGrpSpPr>
          <p:grpSpPr bwMode="auto">
            <a:xfrm>
              <a:off x="6947800" y="2397715"/>
              <a:ext cx="431605" cy="188814"/>
              <a:chOff x="2502" y="2208"/>
              <a:chExt cx="312" cy="144"/>
            </a:xfrm>
          </p:grpSpPr>
          <p:sp>
            <p:nvSpPr>
              <p:cNvPr id="86053" name="Line 24"/>
              <p:cNvSpPr>
                <a:spLocks noChangeShapeType="1"/>
              </p:cNvSpPr>
              <p:nvPr/>
            </p:nvSpPr>
            <p:spPr bwMode="auto">
              <a:xfrm>
                <a:off x="2502" y="2208"/>
                <a:ext cx="312" cy="0"/>
              </a:xfrm>
              <a:prstGeom prst="line">
                <a:avLst/>
              </a:prstGeom>
              <a:noFill/>
              <a:ln w="28575">
                <a:solidFill>
                  <a:schemeClr val="tx1"/>
                </a:solidFill>
                <a:round/>
                <a:headEnd type="triangle" w="med" len="med"/>
                <a:tailEnd type="triangle" w="med" len="med"/>
              </a:ln>
            </p:spPr>
            <p:txBody>
              <a:bodyPr/>
              <a:lstStyle/>
              <a:p>
                <a:endParaRPr lang="en-US"/>
              </a:p>
            </p:txBody>
          </p:sp>
          <p:sp>
            <p:nvSpPr>
              <p:cNvPr id="86054" name="Line 25"/>
              <p:cNvSpPr>
                <a:spLocks noChangeShapeType="1"/>
              </p:cNvSpPr>
              <p:nvPr/>
            </p:nvSpPr>
            <p:spPr bwMode="auto">
              <a:xfrm>
                <a:off x="2502" y="2352"/>
                <a:ext cx="312" cy="0"/>
              </a:xfrm>
              <a:prstGeom prst="line">
                <a:avLst/>
              </a:prstGeom>
              <a:noFill/>
              <a:ln w="28575">
                <a:solidFill>
                  <a:schemeClr val="tx1"/>
                </a:solidFill>
                <a:round/>
                <a:headEnd type="triangle" w="med" len="med"/>
                <a:tailEnd type="triangle" w="med" len="med"/>
              </a:ln>
            </p:spPr>
            <p:txBody>
              <a:bodyPr/>
              <a:lstStyle/>
              <a:p>
                <a:endParaRPr lang="en-US"/>
              </a:p>
            </p:txBody>
          </p:sp>
        </p:grpSp>
        <p:sp>
          <p:nvSpPr>
            <p:cNvPr id="86040" name="Line 26"/>
            <p:cNvSpPr>
              <a:spLocks noChangeShapeType="1"/>
            </p:cNvSpPr>
            <p:nvPr/>
          </p:nvSpPr>
          <p:spPr bwMode="auto">
            <a:xfrm>
              <a:off x="7417266" y="2295441"/>
              <a:ext cx="363457" cy="0"/>
            </a:xfrm>
            <a:prstGeom prst="line">
              <a:avLst/>
            </a:prstGeom>
            <a:noFill/>
            <a:ln w="28575">
              <a:solidFill>
                <a:schemeClr val="tx1"/>
              </a:solidFill>
              <a:round/>
              <a:headEnd type="triangle" w="med" len="med"/>
              <a:tailEnd type="triangle" w="med" len="med"/>
            </a:ln>
          </p:spPr>
          <p:txBody>
            <a:bodyPr/>
            <a:lstStyle/>
            <a:p>
              <a:endParaRPr lang="en-US"/>
            </a:p>
          </p:txBody>
        </p:sp>
        <p:sp>
          <p:nvSpPr>
            <p:cNvPr id="86041" name="Line 27"/>
            <p:cNvSpPr>
              <a:spLocks noChangeShapeType="1"/>
            </p:cNvSpPr>
            <p:nvPr/>
          </p:nvSpPr>
          <p:spPr bwMode="auto">
            <a:xfrm>
              <a:off x="5524260" y="3916096"/>
              <a:ext cx="800340" cy="0"/>
            </a:xfrm>
            <a:prstGeom prst="line">
              <a:avLst/>
            </a:prstGeom>
            <a:noFill/>
            <a:ln w="28575">
              <a:solidFill>
                <a:schemeClr val="tx2"/>
              </a:solidFill>
              <a:round/>
              <a:headEnd/>
              <a:tailEnd type="triangle" w="med" len="med"/>
            </a:ln>
          </p:spPr>
          <p:txBody>
            <a:bodyPr/>
            <a:lstStyle/>
            <a:p>
              <a:endParaRPr lang="en-US"/>
            </a:p>
          </p:txBody>
        </p:sp>
        <p:sp>
          <p:nvSpPr>
            <p:cNvPr id="86042" name="Line 28"/>
            <p:cNvSpPr>
              <a:spLocks noChangeShapeType="1"/>
            </p:cNvSpPr>
            <p:nvPr/>
          </p:nvSpPr>
          <p:spPr bwMode="auto">
            <a:xfrm>
              <a:off x="6947800" y="3916096"/>
              <a:ext cx="900800" cy="0"/>
            </a:xfrm>
            <a:prstGeom prst="line">
              <a:avLst/>
            </a:prstGeom>
            <a:noFill/>
            <a:ln w="28575">
              <a:solidFill>
                <a:schemeClr val="tx2"/>
              </a:solidFill>
              <a:round/>
              <a:headEnd/>
              <a:tailEnd type="triangle" w="med" len="med"/>
            </a:ln>
          </p:spPr>
          <p:txBody>
            <a:bodyPr/>
            <a:lstStyle/>
            <a:p>
              <a:endParaRPr lang="en-US"/>
            </a:p>
          </p:txBody>
        </p:sp>
        <p:sp>
          <p:nvSpPr>
            <p:cNvPr id="86043" name="Line 29"/>
            <p:cNvSpPr>
              <a:spLocks noChangeShapeType="1"/>
            </p:cNvSpPr>
            <p:nvPr/>
          </p:nvSpPr>
          <p:spPr bwMode="auto">
            <a:xfrm>
              <a:off x="8431916" y="3916096"/>
              <a:ext cx="514897" cy="0"/>
            </a:xfrm>
            <a:prstGeom prst="line">
              <a:avLst/>
            </a:prstGeom>
            <a:noFill/>
            <a:ln w="28575">
              <a:solidFill>
                <a:schemeClr val="tx2"/>
              </a:solidFill>
              <a:round/>
              <a:headEnd/>
              <a:tailEnd type="triangle" w="med" len="med"/>
            </a:ln>
          </p:spPr>
          <p:txBody>
            <a:bodyPr/>
            <a:lstStyle/>
            <a:p>
              <a:endParaRPr lang="en-US"/>
            </a:p>
          </p:txBody>
        </p:sp>
        <p:sp>
          <p:nvSpPr>
            <p:cNvPr id="86044" name="Text Box 30"/>
            <p:cNvSpPr txBox="1">
              <a:spLocks noChangeArrowheads="1"/>
            </p:cNvSpPr>
            <p:nvPr/>
          </p:nvSpPr>
          <p:spPr bwMode="auto">
            <a:xfrm>
              <a:off x="5499020" y="1763090"/>
              <a:ext cx="1249384" cy="319935"/>
            </a:xfrm>
            <a:prstGeom prst="rect">
              <a:avLst/>
            </a:prstGeom>
            <a:noFill/>
            <a:ln w="9525">
              <a:noFill/>
              <a:miter lim="800000"/>
              <a:headEnd/>
              <a:tailEnd/>
            </a:ln>
          </p:spPr>
          <p:txBody>
            <a:bodyPr>
              <a:spAutoFit/>
            </a:bodyPr>
            <a:lstStyle/>
            <a:p>
              <a:pPr algn="ctr" eaLnBrk="0" hangingPunct="0"/>
              <a:r>
                <a:rPr lang="en-US" altLang="zh-TW" sz="1000" dirty="0" err="1">
                  <a:ea typeface="PMingLiU"/>
                  <a:cs typeface="PMingLiU"/>
                </a:rPr>
                <a:t>subsys.qsys</a:t>
              </a:r>
              <a:endParaRPr lang="en-US" altLang="zh-TW" sz="1000" dirty="0">
                <a:ea typeface="PMingLiU"/>
                <a:cs typeface="PMingLiU"/>
              </a:endParaRPr>
            </a:p>
          </p:txBody>
        </p:sp>
        <p:grpSp>
          <p:nvGrpSpPr>
            <p:cNvPr id="4" name="Group 31"/>
            <p:cNvGrpSpPr>
              <a:grpSpLocks/>
            </p:cNvGrpSpPr>
            <p:nvPr/>
          </p:nvGrpSpPr>
          <p:grpSpPr bwMode="auto">
            <a:xfrm>
              <a:off x="7417266" y="3289337"/>
              <a:ext cx="704198" cy="326491"/>
              <a:chOff x="2616" y="2826"/>
              <a:chExt cx="852" cy="897"/>
            </a:xfrm>
          </p:grpSpPr>
          <p:sp>
            <p:nvSpPr>
              <p:cNvPr id="86050" name="Arc 32"/>
              <p:cNvSpPr>
                <a:spLocks/>
              </p:cNvSpPr>
              <p:nvPr/>
            </p:nvSpPr>
            <p:spPr bwMode="auto">
              <a:xfrm>
                <a:off x="3120" y="2826"/>
                <a:ext cx="348" cy="396"/>
              </a:xfrm>
              <a:custGeom>
                <a:avLst/>
                <a:gdLst>
                  <a:gd name="T0" fmla="*/ 0 w 21600"/>
                  <a:gd name="T1" fmla="*/ 0 h 21600"/>
                  <a:gd name="T2" fmla="*/ 6 w 21600"/>
                  <a:gd name="T3" fmla="*/ 7 h 21600"/>
                  <a:gd name="T4" fmla="*/ 0 w 21600"/>
                  <a:gd name="T5" fmla="*/ 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algn="ctr" eaLnBrk="0" hangingPunct="0"/>
                <a:endParaRPr lang="en-US"/>
              </a:p>
            </p:txBody>
          </p:sp>
          <p:sp>
            <p:nvSpPr>
              <p:cNvPr id="86051" name="Line 33"/>
              <p:cNvSpPr>
                <a:spLocks noChangeShapeType="1"/>
              </p:cNvSpPr>
              <p:nvPr/>
            </p:nvSpPr>
            <p:spPr bwMode="auto">
              <a:xfrm flipH="1">
                <a:off x="2616" y="2826"/>
                <a:ext cx="522" cy="0"/>
              </a:xfrm>
              <a:prstGeom prst="line">
                <a:avLst/>
              </a:prstGeom>
              <a:noFill/>
              <a:ln w="28575">
                <a:solidFill>
                  <a:schemeClr val="tx1"/>
                </a:solidFill>
                <a:round/>
                <a:headEnd/>
                <a:tailEnd type="triangle" w="med" len="med"/>
              </a:ln>
            </p:spPr>
            <p:txBody>
              <a:bodyPr/>
              <a:lstStyle/>
              <a:p>
                <a:endParaRPr lang="en-US"/>
              </a:p>
            </p:txBody>
          </p:sp>
          <p:sp>
            <p:nvSpPr>
              <p:cNvPr id="86052" name="Line 34"/>
              <p:cNvSpPr>
                <a:spLocks noChangeShapeType="1"/>
              </p:cNvSpPr>
              <p:nvPr/>
            </p:nvSpPr>
            <p:spPr bwMode="auto">
              <a:xfrm rot="5400000" flipH="1">
                <a:off x="3207" y="3462"/>
                <a:ext cx="522" cy="0"/>
              </a:xfrm>
              <a:prstGeom prst="line">
                <a:avLst/>
              </a:prstGeom>
              <a:noFill/>
              <a:ln w="28575">
                <a:solidFill>
                  <a:schemeClr val="tx1"/>
                </a:solidFill>
                <a:round/>
                <a:headEnd type="triangle" w="med" len="med"/>
                <a:tailEnd/>
              </a:ln>
            </p:spPr>
            <p:txBody>
              <a:bodyPr/>
              <a:lstStyle/>
              <a:p>
                <a:endParaRPr lang="en-US"/>
              </a:p>
            </p:txBody>
          </p:sp>
        </p:grpSp>
        <p:grpSp>
          <p:nvGrpSpPr>
            <p:cNvPr id="5" name="Group 35"/>
            <p:cNvGrpSpPr>
              <a:grpSpLocks/>
            </p:cNvGrpSpPr>
            <p:nvPr/>
          </p:nvGrpSpPr>
          <p:grpSpPr bwMode="auto">
            <a:xfrm flipH="1">
              <a:off x="6675207" y="3226399"/>
              <a:ext cx="704198" cy="389429"/>
              <a:chOff x="2616" y="2826"/>
              <a:chExt cx="852" cy="897"/>
            </a:xfrm>
          </p:grpSpPr>
          <p:sp>
            <p:nvSpPr>
              <p:cNvPr id="86047" name="Arc 36"/>
              <p:cNvSpPr>
                <a:spLocks/>
              </p:cNvSpPr>
              <p:nvPr/>
            </p:nvSpPr>
            <p:spPr bwMode="auto">
              <a:xfrm>
                <a:off x="3120" y="2826"/>
                <a:ext cx="348" cy="396"/>
              </a:xfrm>
              <a:custGeom>
                <a:avLst/>
                <a:gdLst>
                  <a:gd name="T0" fmla="*/ 0 w 21600"/>
                  <a:gd name="T1" fmla="*/ 0 h 21600"/>
                  <a:gd name="T2" fmla="*/ 6 w 21600"/>
                  <a:gd name="T3" fmla="*/ 7 h 21600"/>
                  <a:gd name="T4" fmla="*/ 0 w 21600"/>
                  <a:gd name="T5" fmla="*/ 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algn="ctr" eaLnBrk="0" hangingPunct="0"/>
                <a:endParaRPr lang="en-US"/>
              </a:p>
            </p:txBody>
          </p:sp>
          <p:sp>
            <p:nvSpPr>
              <p:cNvPr id="86048" name="Line 37"/>
              <p:cNvSpPr>
                <a:spLocks noChangeShapeType="1"/>
              </p:cNvSpPr>
              <p:nvPr/>
            </p:nvSpPr>
            <p:spPr bwMode="auto">
              <a:xfrm flipH="1">
                <a:off x="2616" y="2826"/>
                <a:ext cx="522" cy="0"/>
              </a:xfrm>
              <a:prstGeom prst="line">
                <a:avLst/>
              </a:prstGeom>
              <a:noFill/>
              <a:ln w="28575">
                <a:solidFill>
                  <a:schemeClr val="tx1"/>
                </a:solidFill>
                <a:round/>
                <a:headEnd/>
                <a:tailEnd type="triangle" w="med" len="med"/>
              </a:ln>
            </p:spPr>
            <p:txBody>
              <a:bodyPr/>
              <a:lstStyle/>
              <a:p>
                <a:endParaRPr lang="en-US"/>
              </a:p>
            </p:txBody>
          </p:sp>
          <p:sp>
            <p:nvSpPr>
              <p:cNvPr id="86049" name="Line 38"/>
              <p:cNvSpPr>
                <a:spLocks noChangeShapeType="1"/>
              </p:cNvSpPr>
              <p:nvPr/>
            </p:nvSpPr>
            <p:spPr bwMode="auto">
              <a:xfrm rot="5400000" flipH="1">
                <a:off x="3207" y="3462"/>
                <a:ext cx="522" cy="0"/>
              </a:xfrm>
              <a:prstGeom prst="line">
                <a:avLst/>
              </a:prstGeom>
              <a:noFill/>
              <a:ln w="28575">
                <a:solidFill>
                  <a:schemeClr val="tx1"/>
                </a:solidFill>
                <a:round/>
                <a:headEnd type="triangle" w="med" len="med"/>
                <a:tailEnd/>
              </a:ln>
            </p:spPr>
            <p:txBody>
              <a:bodyPr/>
              <a:lstStyle/>
              <a:p>
                <a:endParaRPr lang="en-US"/>
              </a:p>
            </p:txBody>
          </p:sp>
        </p:grpSp>
        <p:sp>
          <p:nvSpPr>
            <p:cNvPr id="41" name="Rectangle 40"/>
            <p:cNvSpPr/>
            <p:nvPr/>
          </p:nvSpPr>
          <p:spPr bwMode="auto">
            <a:xfrm>
              <a:off x="7773657" y="2057400"/>
              <a:ext cx="609600" cy="5334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6029" name="Text Box 13"/>
            <p:cNvSpPr txBox="1">
              <a:spLocks noChangeArrowheads="1"/>
            </p:cNvSpPr>
            <p:nvPr/>
          </p:nvSpPr>
          <p:spPr bwMode="auto">
            <a:xfrm>
              <a:off x="7785749" y="2154823"/>
              <a:ext cx="585417" cy="338554"/>
            </a:xfrm>
            <a:prstGeom prst="rect">
              <a:avLst/>
            </a:prstGeom>
            <a:noFill/>
            <a:ln w="9525">
              <a:noFill/>
              <a:miter lim="800000"/>
              <a:headEnd/>
              <a:tailEnd/>
            </a:ln>
          </p:spPr>
          <p:txBody>
            <a:bodyPr wrap="none">
              <a:spAutoFit/>
            </a:bodyPr>
            <a:lstStyle/>
            <a:p>
              <a:pPr algn="ctr" eaLnBrk="0" hangingPunct="0"/>
              <a:r>
                <a:rPr lang="en-US" altLang="zh-TW" sz="800" b="1" dirty="0">
                  <a:solidFill>
                    <a:schemeClr val="bg1"/>
                  </a:solidFill>
                  <a:ea typeface="PMingLiU"/>
                  <a:cs typeface="PMingLiU"/>
                </a:rPr>
                <a:t>On-chip</a:t>
              </a:r>
            </a:p>
            <a:p>
              <a:pPr algn="ctr" eaLnBrk="0" hangingPunct="0"/>
              <a:r>
                <a:rPr lang="en-US" altLang="zh-TW" sz="800" b="1" dirty="0">
                  <a:solidFill>
                    <a:schemeClr val="bg1"/>
                  </a:solidFill>
                  <a:ea typeface="PMingLiU"/>
                  <a:cs typeface="PMingLiU"/>
                </a:rPr>
                <a:t>memory</a:t>
              </a:r>
            </a:p>
          </p:txBody>
        </p:sp>
        <p:sp>
          <p:nvSpPr>
            <p:cNvPr id="42" name="Rectangle 41"/>
            <p:cNvSpPr/>
            <p:nvPr/>
          </p:nvSpPr>
          <p:spPr bwMode="auto">
            <a:xfrm>
              <a:off x="7951238" y="2819400"/>
              <a:ext cx="457200" cy="304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6031" name="Text Box 15"/>
            <p:cNvSpPr txBox="1">
              <a:spLocks noChangeArrowheads="1"/>
            </p:cNvSpPr>
            <p:nvPr/>
          </p:nvSpPr>
          <p:spPr bwMode="auto">
            <a:xfrm>
              <a:off x="7924800" y="2864078"/>
              <a:ext cx="510076" cy="215444"/>
            </a:xfrm>
            <a:prstGeom prst="rect">
              <a:avLst/>
            </a:prstGeom>
            <a:noFill/>
            <a:ln w="9525">
              <a:noFill/>
              <a:miter lim="800000"/>
              <a:headEnd/>
              <a:tailEnd/>
            </a:ln>
          </p:spPr>
          <p:txBody>
            <a:bodyPr wrap="none">
              <a:spAutoFit/>
            </a:bodyPr>
            <a:lstStyle/>
            <a:p>
              <a:pPr algn="ctr" eaLnBrk="0" hangingPunct="0"/>
              <a:r>
                <a:rPr lang="en-US" altLang="zh-TW" sz="800" b="1" dirty="0">
                  <a:solidFill>
                    <a:schemeClr val="bg1"/>
                  </a:solidFill>
                  <a:ea typeface="PMingLiU"/>
                  <a:cs typeface="PMingLiU"/>
                </a:rPr>
                <a:t>Bridge</a:t>
              </a:r>
            </a:p>
          </p:txBody>
        </p:sp>
        <p:sp>
          <p:nvSpPr>
            <p:cNvPr id="43" name="Rectangle 42"/>
            <p:cNvSpPr/>
            <p:nvPr/>
          </p:nvSpPr>
          <p:spPr bwMode="auto">
            <a:xfrm>
              <a:off x="6046238" y="2971800"/>
              <a:ext cx="457200" cy="304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6030" name="Text Box 14"/>
            <p:cNvSpPr txBox="1">
              <a:spLocks noChangeArrowheads="1"/>
            </p:cNvSpPr>
            <p:nvPr/>
          </p:nvSpPr>
          <p:spPr bwMode="auto">
            <a:xfrm>
              <a:off x="6019800" y="3016478"/>
              <a:ext cx="510076" cy="215444"/>
            </a:xfrm>
            <a:prstGeom prst="rect">
              <a:avLst/>
            </a:prstGeom>
            <a:noFill/>
            <a:ln w="9525">
              <a:noFill/>
              <a:miter lim="800000"/>
              <a:headEnd/>
              <a:tailEnd/>
            </a:ln>
          </p:spPr>
          <p:txBody>
            <a:bodyPr wrap="none">
              <a:spAutoFit/>
            </a:bodyPr>
            <a:lstStyle/>
            <a:p>
              <a:pPr algn="ctr" eaLnBrk="0" hangingPunct="0"/>
              <a:r>
                <a:rPr lang="en-US" altLang="zh-TW" sz="800" b="1" dirty="0">
                  <a:solidFill>
                    <a:schemeClr val="bg1"/>
                  </a:solidFill>
                  <a:ea typeface="PMingLiU"/>
                  <a:cs typeface="PMingLiU"/>
                </a:rPr>
                <a:t>Bridge</a:t>
              </a:r>
            </a:p>
          </p:txBody>
        </p:sp>
        <p:sp>
          <p:nvSpPr>
            <p:cNvPr id="44" name="Rectangle 43"/>
            <p:cNvSpPr/>
            <p:nvPr/>
          </p:nvSpPr>
          <p:spPr bwMode="auto">
            <a:xfrm>
              <a:off x="6361399" y="3621732"/>
              <a:ext cx="609600" cy="5334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6032" name="Text Box 16"/>
            <p:cNvSpPr txBox="1">
              <a:spLocks noChangeArrowheads="1"/>
            </p:cNvSpPr>
            <p:nvPr/>
          </p:nvSpPr>
          <p:spPr bwMode="auto">
            <a:xfrm>
              <a:off x="6324600" y="3657600"/>
              <a:ext cx="683199" cy="461665"/>
            </a:xfrm>
            <a:prstGeom prst="rect">
              <a:avLst/>
            </a:prstGeom>
            <a:noFill/>
            <a:ln w="9525">
              <a:noFill/>
              <a:miter lim="800000"/>
              <a:headEnd/>
              <a:tailEnd/>
            </a:ln>
          </p:spPr>
          <p:txBody>
            <a:bodyPr wrap="none">
              <a:spAutoFit/>
            </a:bodyPr>
            <a:lstStyle/>
            <a:p>
              <a:pPr algn="ctr" eaLnBrk="0" hangingPunct="0"/>
              <a:r>
                <a:rPr lang="en-US" altLang="zh-TW" sz="800" b="1" dirty="0">
                  <a:solidFill>
                    <a:schemeClr val="bg1"/>
                  </a:solidFill>
                  <a:ea typeface="PMingLiU"/>
                  <a:cs typeface="PMingLiU"/>
                </a:rPr>
                <a:t>Data</a:t>
              </a:r>
            </a:p>
            <a:p>
              <a:pPr algn="ctr" eaLnBrk="0" hangingPunct="0"/>
              <a:r>
                <a:rPr lang="en-US" altLang="zh-TW" sz="800" b="1" dirty="0">
                  <a:solidFill>
                    <a:schemeClr val="bg1"/>
                  </a:solidFill>
                  <a:ea typeface="PMingLiU"/>
                  <a:cs typeface="PMingLiU"/>
                </a:rPr>
                <a:t>processor</a:t>
              </a:r>
            </a:p>
            <a:p>
              <a:pPr algn="ctr" eaLnBrk="0" hangingPunct="0"/>
              <a:r>
                <a:rPr lang="en-US" altLang="zh-TW" sz="800" b="1" dirty="0">
                  <a:solidFill>
                    <a:schemeClr val="bg1"/>
                  </a:solidFill>
                  <a:ea typeface="PMingLiU"/>
                  <a:cs typeface="PMingLiU"/>
                </a:rPr>
                <a:t>0</a:t>
              </a:r>
            </a:p>
          </p:txBody>
        </p:sp>
        <p:sp>
          <p:nvSpPr>
            <p:cNvPr id="45" name="Rectangle 44"/>
            <p:cNvSpPr/>
            <p:nvPr/>
          </p:nvSpPr>
          <p:spPr bwMode="auto">
            <a:xfrm>
              <a:off x="7885399" y="3621732"/>
              <a:ext cx="609600" cy="5334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6033" name="Text Box 17"/>
            <p:cNvSpPr txBox="1">
              <a:spLocks noChangeArrowheads="1"/>
            </p:cNvSpPr>
            <p:nvPr/>
          </p:nvSpPr>
          <p:spPr bwMode="auto">
            <a:xfrm>
              <a:off x="7848600" y="3657600"/>
              <a:ext cx="683199" cy="461665"/>
            </a:xfrm>
            <a:prstGeom prst="rect">
              <a:avLst/>
            </a:prstGeom>
            <a:noFill/>
            <a:ln w="9525">
              <a:noFill/>
              <a:miter lim="800000"/>
              <a:headEnd/>
              <a:tailEnd/>
            </a:ln>
          </p:spPr>
          <p:txBody>
            <a:bodyPr wrap="none">
              <a:spAutoFit/>
            </a:bodyPr>
            <a:lstStyle/>
            <a:p>
              <a:pPr algn="ctr" eaLnBrk="0" hangingPunct="0"/>
              <a:r>
                <a:rPr lang="en-US" altLang="zh-TW" sz="800" b="1" dirty="0">
                  <a:solidFill>
                    <a:schemeClr val="bg1"/>
                  </a:solidFill>
                  <a:ea typeface="PMingLiU"/>
                  <a:cs typeface="PMingLiU"/>
                </a:rPr>
                <a:t>Data</a:t>
              </a:r>
            </a:p>
            <a:p>
              <a:pPr algn="ctr" eaLnBrk="0" hangingPunct="0"/>
              <a:r>
                <a:rPr lang="en-US" altLang="zh-TW" sz="800" b="1" dirty="0">
                  <a:solidFill>
                    <a:schemeClr val="bg1"/>
                  </a:solidFill>
                  <a:ea typeface="PMingLiU"/>
                  <a:cs typeface="PMingLiU"/>
                </a:rPr>
                <a:t>processor</a:t>
              </a:r>
            </a:p>
            <a:p>
              <a:pPr algn="ctr" eaLnBrk="0" hangingPunct="0"/>
              <a:r>
                <a:rPr lang="en-US" altLang="zh-TW" sz="800" b="1" dirty="0">
                  <a:solidFill>
                    <a:schemeClr val="bg1"/>
                  </a:solidFill>
                  <a:ea typeface="PMingLiU"/>
                  <a:cs typeface="PMingLiU"/>
                </a:rPr>
                <a:t>0</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228975" y="3222307"/>
            <a:ext cx="2986088" cy="2351110"/>
            <a:chOff x="3228975" y="3405187"/>
            <a:chExt cx="2986088" cy="2351110"/>
          </a:xfrm>
        </p:grpSpPr>
        <p:pic>
          <p:nvPicPr>
            <p:cNvPr id="80" name="Picture 4"/>
            <p:cNvPicPr>
              <a:picLocks noChangeAspect="1" noChangeArrowheads="1"/>
            </p:cNvPicPr>
            <p:nvPr/>
          </p:nvPicPr>
          <p:blipFill>
            <a:blip r:embed="rId3"/>
            <a:srcRect/>
            <a:stretch>
              <a:fillRect/>
            </a:stretch>
          </p:blipFill>
          <p:spPr bwMode="auto">
            <a:xfrm>
              <a:off x="3331281" y="3451632"/>
              <a:ext cx="2739134" cy="2304665"/>
            </a:xfrm>
            <a:prstGeom prst="rect">
              <a:avLst/>
            </a:prstGeom>
            <a:noFill/>
            <a:ln w="9525">
              <a:noFill/>
              <a:miter lim="800000"/>
              <a:headEnd/>
              <a:tailEnd/>
            </a:ln>
          </p:spPr>
        </p:pic>
        <p:sp>
          <p:nvSpPr>
            <p:cNvPr id="47" name="Rectangle 46"/>
            <p:cNvSpPr/>
            <p:nvPr/>
          </p:nvSpPr>
          <p:spPr bwMode="auto">
            <a:xfrm>
              <a:off x="3817620" y="5006340"/>
              <a:ext cx="800100" cy="1143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9" name="Rectangle 48"/>
            <p:cNvSpPr/>
            <p:nvPr/>
          </p:nvSpPr>
          <p:spPr bwMode="auto">
            <a:xfrm>
              <a:off x="3228975" y="3405187"/>
              <a:ext cx="2986088" cy="2809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8" name="Rectangle 47"/>
            <p:cNvSpPr/>
            <p:nvPr/>
          </p:nvSpPr>
          <p:spPr bwMode="auto">
            <a:xfrm>
              <a:off x="3340099" y="3690937"/>
              <a:ext cx="2736851" cy="2065093"/>
            </a:xfrm>
            <a:prstGeom prst="rect">
              <a:avLst/>
            </a:prstGeom>
            <a:noFill/>
            <a:ln w="127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86" name="Rectangle 85"/>
          <p:cNvSpPr/>
          <p:nvPr/>
        </p:nvSpPr>
        <p:spPr bwMode="auto">
          <a:xfrm>
            <a:off x="530409" y="1040006"/>
            <a:ext cx="1623527" cy="1175657"/>
          </a:xfrm>
          <a:prstGeom prst="rect">
            <a:avLst/>
          </a:prstGeom>
          <a:solidFill>
            <a:schemeClr val="bg1">
              <a:lumMod val="85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1265" name="Picture 1"/>
          <p:cNvPicPr>
            <a:picLocks noChangeAspect="1" noChangeArrowheads="1"/>
          </p:cNvPicPr>
          <p:nvPr/>
        </p:nvPicPr>
        <p:blipFill>
          <a:blip r:embed="rId4"/>
          <a:srcRect/>
          <a:stretch>
            <a:fillRect/>
          </a:stretch>
        </p:blipFill>
        <p:spPr bwMode="auto">
          <a:xfrm>
            <a:off x="553439" y="1092821"/>
            <a:ext cx="1603601" cy="1090550"/>
          </a:xfrm>
          <a:prstGeom prst="rect">
            <a:avLst/>
          </a:prstGeom>
          <a:noFill/>
          <a:ln w="9525">
            <a:noFill/>
            <a:miter lim="800000"/>
            <a:headEnd/>
            <a:tailEnd/>
          </a:ln>
        </p:spPr>
      </p:pic>
      <p:sp>
        <p:nvSpPr>
          <p:cNvPr id="14340" name="Rectangle 4"/>
          <p:cNvSpPr>
            <a:spLocks noGrp="1" noChangeArrowheads="1"/>
          </p:cNvSpPr>
          <p:nvPr>
            <p:ph type="title"/>
          </p:nvPr>
        </p:nvSpPr>
        <p:spPr>
          <a:xfrm>
            <a:off x="350838" y="273050"/>
            <a:ext cx="8331200" cy="671330"/>
          </a:xfrm>
        </p:spPr>
        <p:txBody>
          <a:bodyPr/>
          <a:lstStyle/>
          <a:p>
            <a:r>
              <a:rPr lang="en-US" dirty="0" smtClean="0"/>
              <a:t>3. </a:t>
            </a:r>
            <a:r>
              <a:rPr lang="en-US" dirty="0" err="1" smtClean="0"/>
              <a:t>Qsys</a:t>
            </a:r>
            <a:r>
              <a:rPr lang="en-US" dirty="0" smtClean="0"/>
              <a:t>: Design Reuse Flow</a:t>
            </a:r>
          </a:p>
        </p:txBody>
      </p:sp>
      <p:sp>
        <p:nvSpPr>
          <p:cNvPr id="14341" name="Text Box 5"/>
          <p:cNvSpPr txBox="1">
            <a:spLocks noChangeArrowheads="1"/>
          </p:cNvSpPr>
          <p:nvPr/>
        </p:nvSpPr>
        <p:spPr bwMode="auto">
          <a:xfrm>
            <a:off x="-1357838" y="5054600"/>
            <a:ext cx="184150" cy="336550"/>
          </a:xfrm>
          <a:prstGeom prst="rect">
            <a:avLst/>
          </a:prstGeom>
          <a:noFill/>
          <a:ln w="9525" algn="ctr">
            <a:noFill/>
            <a:miter lim="800000"/>
            <a:headEnd/>
            <a:tailEnd/>
          </a:ln>
        </p:spPr>
        <p:txBody>
          <a:bodyPr wrap="none">
            <a:spAutoFit/>
          </a:bodyPr>
          <a:lstStyle/>
          <a:p>
            <a:endParaRPr lang="en-US" sz="1600">
              <a:solidFill>
                <a:schemeClr val="folHlink"/>
              </a:solidFill>
            </a:endParaRPr>
          </a:p>
        </p:txBody>
      </p:sp>
      <p:sp>
        <p:nvSpPr>
          <p:cNvPr id="14343" name="AutoShape 7"/>
          <p:cNvSpPr>
            <a:spLocks noChangeArrowheads="1"/>
          </p:cNvSpPr>
          <p:nvPr/>
        </p:nvSpPr>
        <p:spPr bwMode="auto">
          <a:xfrm rot="5400000">
            <a:off x="1133551" y="2505463"/>
            <a:ext cx="430212" cy="422275"/>
          </a:xfrm>
          <a:prstGeom prst="rightArrow">
            <a:avLst>
              <a:gd name="adj1" fmla="val 50000"/>
              <a:gd name="adj2" fmla="val 25470"/>
            </a:avLst>
          </a:prstGeom>
          <a:solidFill>
            <a:srgbClr val="4F8A10"/>
          </a:solidFill>
          <a:ln w="9525" algn="ctr">
            <a:noFill/>
            <a:miter lim="800000"/>
            <a:headEnd/>
            <a:tailEnd/>
          </a:ln>
        </p:spPr>
        <p:txBody>
          <a:bodyPr anchor="ctr">
            <a:spAutoFit/>
          </a:bodyPr>
          <a:lstStyle/>
          <a:p>
            <a:endParaRPr lang="en-US"/>
          </a:p>
        </p:txBody>
      </p:sp>
      <p:sp>
        <p:nvSpPr>
          <p:cNvPr id="14344" name="Text Box 8"/>
          <p:cNvSpPr txBox="1">
            <a:spLocks noChangeArrowheads="1"/>
          </p:cNvSpPr>
          <p:nvPr/>
        </p:nvSpPr>
        <p:spPr bwMode="auto">
          <a:xfrm>
            <a:off x="1072278" y="3092090"/>
            <a:ext cx="1128835" cy="338554"/>
          </a:xfrm>
          <a:prstGeom prst="rect">
            <a:avLst/>
          </a:prstGeom>
          <a:noFill/>
          <a:ln w="9525" algn="ctr">
            <a:noFill/>
            <a:miter lim="800000"/>
            <a:headEnd/>
            <a:tailEnd/>
          </a:ln>
        </p:spPr>
        <p:txBody>
          <a:bodyPr wrap="none">
            <a:spAutoFit/>
          </a:bodyPr>
          <a:lstStyle/>
          <a:p>
            <a:r>
              <a:rPr lang="en-US" sz="1600" b="1" dirty="0" smtClean="0"/>
              <a:t>Packages</a:t>
            </a:r>
            <a:endParaRPr lang="en-US" sz="1600" b="1" dirty="0"/>
          </a:p>
        </p:txBody>
      </p:sp>
      <p:sp>
        <p:nvSpPr>
          <p:cNvPr id="14345" name="Text Box 9"/>
          <p:cNvSpPr txBox="1">
            <a:spLocks noChangeArrowheads="1"/>
          </p:cNvSpPr>
          <p:nvPr/>
        </p:nvSpPr>
        <p:spPr bwMode="auto">
          <a:xfrm>
            <a:off x="3859650" y="5794593"/>
            <a:ext cx="1776448" cy="307777"/>
          </a:xfrm>
          <a:prstGeom prst="rect">
            <a:avLst/>
          </a:prstGeom>
          <a:noFill/>
          <a:ln w="9525" algn="ctr">
            <a:noFill/>
            <a:miter lim="800000"/>
            <a:headEnd/>
            <a:tailEnd/>
          </a:ln>
        </p:spPr>
        <p:txBody>
          <a:bodyPr wrap="none">
            <a:spAutoFit/>
          </a:bodyPr>
          <a:lstStyle/>
          <a:p>
            <a:pPr marL="117475" indent="-117475">
              <a:buFontTx/>
              <a:buChar char="•"/>
            </a:pPr>
            <a:r>
              <a:rPr lang="en-US" sz="1400" dirty="0">
                <a:solidFill>
                  <a:schemeClr val="tx1"/>
                </a:solidFill>
              </a:rPr>
              <a:t> </a:t>
            </a:r>
            <a:r>
              <a:rPr lang="en-US" sz="1400" dirty="0" smtClean="0"/>
              <a:t>Uses Library Path</a:t>
            </a:r>
            <a:endParaRPr lang="en-US" sz="1400" b="1" dirty="0">
              <a:solidFill>
                <a:schemeClr val="tx1"/>
              </a:solidFill>
            </a:endParaRPr>
          </a:p>
        </p:txBody>
      </p:sp>
      <p:sp>
        <p:nvSpPr>
          <p:cNvPr id="14346" name="Text Box 10"/>
          <p:cNvSpPr txBox="1">
            <a:spLocks noChangeArrowheads="1"/>
          </p:cNvSpPr>
          <p:nvPr/>
        </p:nvSpPr>
        <p:spPr bwMode="auto">
          <a:xfrm>
            <a:off x="931405" y="5794593"/>
            <a:ext cx="1505797" cy="307777"/>
          </a:xfrm>
          <a:prstGeom prst="rect">
            <a:avLst/>
          </a:prstGeom>
          <a:noFill/>
          <a:ln w="9525" algn="ctr">
            <a:noFill/>
            <a:miter lim="800000"/>
            <a:headEnd/>
            <a:tailEnd/>
          </a:ln>
        </p:spPr>
        <p:txBody>
          <a:bodyPr wrap="none">
            <a:spAutoFit/>
          </a:bodyPr>
          <a:lstStyle/>
          <a:p>
            <a:pPr marL="176213" indent="-176213">
              <a:buFontTx/>
              <a:buChar char="•"/>
            </a:pPr>
            <a:r>
              <a:rPr lang="en-US" sz="1400" dirty="0">
                <a:solidFill>
                  <a:schemeClr val="tx1"/>
                </a:solidFill>
              </a:rPr>
              <a:t>IP GUI </a:t>
            </a:r>
            <a:r>
              <a:rPr lang="en-US" sz="1400" dirty="0" smtClean="0">
                <a:solidFill>
                  <a:schemeClr val="tx1"/>
                </a:solidFill>
              </a:rPr>
              <a:t>Wizard</a:t>
            </a:r>
            <a:endParaRPr lang="en-US" sz="1400" dirty="0">
              <a:solidFill>
                <a:schemeClr val="tx1"/>
              </a:solidFill>
            </a:endParaRPr>
          </a:p>
        </p:txBody>
      </p:sp>
      <p:sp>
        <p:nvSpPr>
          <p:cNvPr id="14350" name="Text Box 14"/>
          <p:cNvSpPr txBox="1">
            <a:spLocks noChangeArrowheads="1"/>
          </p:cNvSpPr>
          <p:nvPr/>
        </p:nvSpPr>
        <p:spPr bwMode="auto">
          <a:xfrm>
            <a:off x="3910177" y="3090477"/>
            <a:ext cx="1701107" cy="338554"/>
          </a:xfrm>
          <a:prstGeom prst="rect">
            <a:avLst/>
          </a:prstGeom>
          <a:noFill/>
          <a:ln w="9525" algn="ctr">
            <a:noFill/>
            <a:miter lim="800000"/>
            <a:headEnd/>
            <a:tailEnd/>
          </a:ln>
        </p:spPr>
        <p:txBody>
          <a:bodyPr wrap="none">
            <a:spAutoFit/>
          </a:bodyPr>
          <a:lstStyle/>
          <a:p>
            <a:r>
              <a:rPr lang="en-US" sz="1600" b="1" dirty="0" smtClean="0"/>
              <a:t>Adds to Library</a:t>
            </a:r>
            <a:endParaRPr lang="en-US" sz="1600" b="1" dirty="0"/>
          </a:p>
        </p:txBody>
      </p:sp>
      <p:grpSp>
        <p:nvGrpSpPr>
          <p:cNvPr id="3" name="Group 16"/>
          <p:cNvGrpSpPr>
            <a:grpSpLocks/>
          </p:cNvGrpSpPr>
          <p:nvPr/>
        </p:nvGrpSpPr>
        <p:grpSpPr bwMode="auto">
          <a:xfrm>
            <a:off x="6595574" y="3060842"/>
            <a:ext cx="2219325" cy="1255712"/>
            <a:chOff x="4103" y="747"/>
            <a:chExt cx="1398" cy="791"/>
          </a:xfrm>
        </p:grpSpPr>
        <p:sp>
          <p:nvSpPr>
            <p:cNvPr id="14397" name="Rectangle 17"/>
            <p:cNvSpPr>
              <a:spLocks noChangeArrowheads="1"/>
            </p:cNvSpPr>
            <p:nvPr/>
          </p:nvSpPr>
          <p:spPr bwMode="auto">
            <a:xfrm>
              <a:off x="4103" y="747"/>
              <a:ext cx="1398" cy="791"/>
            </a:xfrm>
            <a:prstGeom prst="rect">
              <a:avLst/>
            </a:prstGeom>
            <a:solidFill>
              <a:srgbClr val="DDDDDD"/>
            </a:solidFill>
            <a:ln w="19050" algn="ctr">
              <a:noFill/>
              <a:miter lim="800000"/>
              <a:headEnd/>
              <a:tailEnd/>
            </a:ln>
          </p:spPr>
          <p:txBody>
            <a:bodyPr wrap="none" anchor="ctr">
              <a:spAutoFit/>
            </a:bodyPr>
            <a:lstStyle/>
            <a:p>
              <a:endParaRPr lang="en-US"/>
            </a:p>
          </p:txBody>
        </p:sp>
        <p:pic>
          <p:nvPicPr>
            <p:cNvPr id="14398" name="Rectangle 21"/>
            <p:cNvPicPr>
              <a:picLocks noChangeArrowheads="1"/>
            </p:cNvPicPr>
            <p:nvPr/>
          </p:nvPicPr>
          <p:blipFill>
            <a:blip r:embed="rId5"/>
            <a:srcRect/>
            <a:stretch>
              <a:fillRect/>
            </a:stretch>
          </p:blipFill>
          <p:spPr bwMode="auto">
            <a:xfrm>
              <a:off x="5018" y="1311"/>
              <a:ext cx="344" cy="170"/>
            </a:xfrm>
            <a:prstGeom prst="rect">
              <a:avLst/>
            </a:prstGeom>
            <a:noFill/>
            <a:ln w="9525">
              <a:noFill/>
              <a:miter lim="800000"/>
              <a:headEnd/>
              <a:tailEnd/>
            </a:ln>
          </p:spPr>
        </p:pic>
        <p:pic>
          <p:nvPicPr>
            <p:cNvPr id="14399" name="Rectangle 21"/>
            <p:cNvPicPr>
              <a:picLocks noChangeArrowheads="1"/>
            </p:cNvPicPr>
            <p:nvPr/>
          </p:nvPicPr>
          <p:blipFill>
            <a:blip r:embed="rId5"/>
            <a:srcRect/>
            <a:stretch>
              <a:fillRect/>
            </a:stretch>
          </p:blipFill>
          <p:spPr bwMode="auto">
            <a:xfrm>
              <a:off x="4626" y="861"/>
              <a:ext cx="344" cy="170"/>
            </a:xfrm>
            <a:prstGeom prst="rect">
              <a:avLst/>
            </a:prstGeom>
            <a:noFill/>
            <a:ln w="9525">
              <a:noFill/>
              <a:miter lim="800000"/>
              <a:headEnd/>
              <a:tailEnd/>
            </a:ln>
          </p:spPr>
        </p:pic>
        <p:sp>
          <p:nvSpPr>
            <p:cNvPr id="14400" name="Text Box 20"/>
            <p:cNvSpPr txBox="1">
              <a:spLocks noChangeArrowheads="1"/>
            </p:cNvSpPr>
            <p:nvPr/>
          </p:nvSpPr>
          <p:spPr bwMode="auto">
            <a:xfrm>
              <a:off x="4115" y="759"/>
              <a:ext cx="572" cy="173"/>
            </a:xfrm>
            <a:prstGeom prst="rect">
              <a:avLst/>
            </a:prstGeom>
            <a:noFill/>
            <a:ln w="9525" algn="ctr">
              <a:noFill/>
              <a:miter lim="800000"/>
              <a:headEnd/>
              <a:tailEnd/>
            </a:ln>
          </p:spPr>
          <p:txBody>
            <a:bodyPr>
              <a:spAutoFit/>
            </a:bodyPr>
            <a:lstStyle/>
            <a:p>
              <a:r>
                <a:rPr lang="en-US" sz="1200" b="1" dirty="0" smtClean="0">
                  <a:solidFill>
                    <a:schemeClr val="tx1"/>
                  </a:solidFill>
                </a:rPr>
                <a:t>System A</a:t>
              </a:r>
              <a:endParaRPr lang="en-US" sz="1200" b="1" dirty="0">
                <a:solidFill>
                  <a:schemeClr val="tx1"/>
                </a:solidFill>
              </a:endParaRPr>
            </a:p>
          </p:txBody>
        </p:sp>
        <p:pic>
          <p:nvPicPr>
            <p:cNvPr id="14401" name="Rectangle 23"/>
            <p:cNvPicPr>
              <a:picLocks noChangeArrowheads="1"/>
            </p:cNvPicPr>
            <p:nvPr/>
          </p:nvPicPr>
          <p:blipFill>
            <a:blip r:embed="rId6"/>
            <a:srcRect/>
            <a:stretch>
              <a:fillRect/>
            </a:stretch>
          </p:blipFill>
          <p:spPr bwMode="auto">
            <a:xfrm>
              <a:off x="4628" y="1312"/>
              <a:ext cx="343" cy="173"/>
            </a:xfrm>
            <a:prstGeom prst="rect">
              <a:avLst/>
            </a:prstGeom>
            <a:noFill/>
            <a:ln w="9525">
              <a:noFill/>
              <a:miter lim="800000"/>
              <a:headEnd/>
              <a:tailEnd/>
            </a:ln>
          </p:spPr>
        </p:pic>
        <p:sp>
          <p:nvSpPr>
            <p:cNvPr id="14402" name="Text Box 22"/>
            <p:cNvSpPr txBox="1">
              <a:spLocks noChangeArrowheads="1"/>
            </p:cNvSpPr>
            <p:nvPr/>
          </p:nvSpPr>
          <p:spPr bwMode="auto">
            <a:xfrm>
              <a:off x="4646" y="1301"/>
              <a:ext cx="116" cy="194"/>
            </a:xfrm>
            <a:prstGeom prst="rect">
              <a:avLst/>
            </a:prstGeom>
            <a:noFill/>
            <a:ln w="9525" algn="ctr">
              <a:noFill/>
              <a:miter lim="800000"/>
              <a:headEnd/>
              <a:tailEnd/>
            </a:ln>
          </p:spPr>
          <p:txBody>
            <a:bodyPr wrap="none">
              <a:spAutoFit/>
            </a:bodyPr>
            <a:lstStyle/>
            <a:p>
              <a:endParaRPr lang="en-US" sz="1400" b="1" dirty="0">
                <a:solidFill>
                  <a:schemeClr val="tx1"/>
                </a:solidFill>
              </a:endParaRPr>
            </a:p>
          </p:txBody>
        </p:sp>
        <p:pic>
          <p:nvPicPr>
            <p:cNvPr id="14403" name="Rectangle 21"/>
            <p:cNvPicPr>
              <a:picLocks noChangeArrowheads="1"/>
            </p:cNvPicPr>
            <p:nvPr/>
          </p:nvPicPr>
          <p:blipFill>
            <a:blip r:embed="rId5"/>
            <a:srcRect/>
            <a:stretch>
              <a:fillRect/>
            </a:stretch>
          </p:blipFill>
          <p:spPr bwMode="auto">
            <a:xfrm>
              <a:off x="4223" y="1311"/>
              <a:ext cx="344" cy="170"/>
            </a:xfrm>
            <a:prstGeom prst="rect">
              <a:avLst/>
            </a:prstGeom>
            <a:noFill/>
            <a:ln w="9525">
              <a:noFill/>
              <a:miter lim="800000"/>
              <a:headEnd/>
              <a:tailEnd/>
            </a:ln>
          </p:spPr>
        </p:pic>
        <p:cxnSp>
          <p:nvCxnSpPr>
            <p:cNvPr id="14404" name="AutoShape 24"/>
            <p:cNvCxnSpPr>
              <a:cxnSpLocks noChangeShapeType="1"/>
              <a:stCxn id="14407" idx="1"/>
            </p:cNvCxnSpPr>
            <p:nvPr/>
          </p:nvCxnSpPr>
          <p:spPr bwMode="auto">
            <a:xfrm flipH="1">
              <a:off x="4395" y="1027"/>
              <a:ext cx="280" cy="284"/>
            </a:xfrm>
            <a:prstGeom prst="straightConnector1">
              <a:avLst/>
            </a:prstGeom>
            <a:noFill/>
            <a:ln w="9525">
              <a:solidFill>
                <a:schemeClr val="tx2"/>
              </a:solidFill>
              <a:round/>
              <a:headEnd type="triangle" w="med" len="med"/>
              <a:tailEnd type="triangle" w="med" len="med"/>
            </a:ln>
          </p:spPr>
        </p:cxnSp>
        <p:cxnSp>
          <p:nvCxnSpPr>
            <p:cNvPr id="14405" name="AutoShape 25"/>
            <p:cNvCxnSpPr>
              <a:cxnSpLocks noChangeShapeType="1"/>
            </p:cNvCxnSpPr>
            <p:nvPr/>
          </p:nvCxnSpPr>
          <p:spPr bwMode="auto">
            <a:xfrm>
              <a:off x="4798" y="1031"/>
              <a:ext cx="2" cy="281"/>
            </a:xfrm>
            <a:prstGeom prst="straightConnector1">
              <a:avLst/>
            </a:prstGeom>
            <a:noFill/>
            <a:ln w="9525">
              <a:solidFill>
                <a:schemeClr val="tx2"/>
              </a:solidFill>
              <a:round/>
              <a:headEnd type="triangle" w="med" len="med"/>
              <a:tailEnd type="triangle" w="med" len="med"/>
            </a:ln>
          </p:spPr>
        </p:cxnSp>
        <p:cxnSp>
          <p:nvCxnSpPr>
            <p:cNvPr id="14406" name="AutoShape 26"/>
            <p:cNvCxnSpPr>
              <a:cxnSpLocks noChangeShapeType="1"/>
              <a:stCxn id="14407" idx="3"/>
            </p:cNvCxnSpPr>
            <p:nvPr/>
          </p:nvCxnSpPr>
          <p:spPr bwMode="auto">
            <a:xfrm>
              <a:off x="4909" y="1027"/>
              <a:ext cx="281" cy="284"/>
            </a:xfrm>
            <a:prstGeom prst="straightConnector1">
              <a:avLst/>
            </a:prstGeom>
            <a:noFill/>
            <a:ln w="9525">
              <a:solidFill>
                <a:schemeClr val="tx2"/>
              </a:solidFill>
              <a:round/>
              <a:headEnd type="triangle" w="med" len="med"/>
              <a:tailEnd type="triangle" w="med" len="med"/>
            </a:ln>
          </p:spPr>
        </p:cxnSp>
        <p:sp>
          <p:nvSpPr>
            <p:cNvPr id="14407" name="Rectangle 27"/>
            <p:cNvSpPr>
              <a:spLocks noChangeArrowheads="1"/>
            </p:cNvSpPr>
            <p:nvPr/>
          </p:nvSpPr>
          <p:spPr bwMode="auto">
            <a:xfrm>
              <a:off x="4675" y="976"/>
              <a:ext cx="234" cy="102"/>
            </a:xfrm>
            <a:prstGeom prst="rect">
              <a:avLst/>
            </a:prstGeom>
            <a:noFill/>
            <a:ln w="9525" algn="ctr">
              <a:noFill/>
              <a:miter lim="800000"/>
              <a:headEnd/>
              <a:tailEnd/>
            </a:ln>
          </p:spPr>
          <p:txBody>
            <a:bodyPr wrap="none" anchor="ctr">
              <a:spAutoFit/>
            </a:bodyPr>
            <a:lstStyle/>
            <a:p>
              <a:endParaRPr lang="en-US"/>
            </a:p>
          </p:txBody>
        </p:sp>
      </p:grpSp>
      <p:grpSp>
        <p:nvGrpSpPr>
          <p:cNvPr id="4" name="Group 28"/>
          <p:cNvGrpSpPr>
            <a:grpSpLocks/>
          </p:cNvGrpSpPr>
          <p:nvPr/>
        </p:nvGrpSpPr>
        <p:grpSpPr bwMode="auto">
          <a:xfrm>
            <a:off x="6595574" y="4670567"/>
            <a:ext cx="2219325" cy="1255712"/>
            <a:chOff x="4103" y="747"/>
            <a:chExt cx="1398" cy="791"/>
          </a:xfrm>
        </p:grpSpPr>
        <p:sp>
          <p:nvSpPr>
            <p:cNvPr id="14386" name="Rectangle 29"/>
            <p:cNvSpPr>
              <a:spLocks noChangeArrowheads="1"/>
            </p:cNvSpPr>
            <p:nvPr/>
          </p:nvSpPr>
          <p:spPr bwMode="auto">
            <a:xfrm>
              <a:off x="4103" y="747"/>
              <a:ext cx="1398" cy="791"/>
            </a:xfrm>
            <a:prstGeom prst="rect">
              <a:avLst/>
            </a:prstGeom>
            <a:solidFill>
              <a:srgbClr val="DDDDDD"/>
            </a:solidFill>
            <a:ln w="19050" algn="ctr">
              <a:noFill/>
              <a:miter lim="800000"/>
              <a:headEnd/>
              <a:tailEnd/>
            </a:ln>
          </p:spPr>
          <p:txBody>
            <a:bodyPr wrap="none" anchor="ctr">
              <a:spAutoFit/>
            </a:bodyPr>
            <a:lstStyle/>
            <a:p>
              <a:endParaRPr lang="en-US"/>
            </a:p>
          </p:txBody>
        </p:sp>
        <p:pic>
          <p:nvPicPr>
            <p:cNvPr id="14387" name="Rectangle 21"/>
            <p:cNvPicPr>
              <a:picLocks noChangeArrowheads="1"/>
            </p:cNvPicPr>
            <p:nvPr/>
          </p:nvPicPr>
          <p:blipFill>
            <a:blip r:embed="rId5"/>
            <a:srcRect/>
            <a:stretch>
              <a:fillRect/>
            </a:stretch>
          </p:blipFill>
          <p:spPr bwMode="auto">
            <a:xfrm>
              <a:off x="5018" y="1311"/>
              <a:ext cx="344" cy="170"/>
            </a:xfrm>
            <a:prstGeom prst="rect">
              <a:avLst/>
            </a:prstGeom>
            <a:noFill/>
            <a:ln w="9525">
              <a:noFill/>
              <a:miter lim="800000"/>
              <a:headEnd/>
              <a:tailEnd/>
            </a:ln>
          </p:spPr>
        </p:pic>
        <p:pic>
          <p:nvPicPr>
            <p:cNvPr id="14388" name="Rectangle 21"/>
            <p:cNvPicPr>
              <a:picLocks noChangeArrowheads="1"/>
            </p:cNvPicPr>
            <p:nvPr/>
          </p:nvPicPr>
          <p:blipFill>
            <a:blip r:embed="rId5"/>
            <a:srcRect/>
            <a:stretch>
              <a:fillRect/>
            </a:stretch>
          </p:blipFill>
          <p:spPr bwMode="auto">
            <a:xfrm>
              <a:off x="4626" y="861"/>
              <a:ext cx="344" cy="170"/>
            </a:xfrm>
            <a:prstGeom prst="rect">
              <a:avLst/>
            </a:prstGeom>
            <a:noFill/>
            <a:ln w="9525">
              <a:noFill/>
              <a:miter lim="800000"/>
              <a:headEnd/>
              <a:tailEnd/>
            </a:ln>
          </p:spPr>
        </p:pic>
        <p:sp>
          <p:nvSpPr>
            <p:cNvPr id="14389" name="Text Box 32"/>
            <p:cNvSpPr txBox="1">
              <a:spLocks noChangeArrowheads="1"/>
            </p:cNvSpPr>
            <p:nvPr/>
          </p:nvSpPr>
          <p:spPr bwMode="auto">
            <a:xfrm>
              <a:off x="4115" y="759"/>
              <a:ext cx="572" cy="173"/>
            </a:xfrm>
            <a:prstGeom prst="rect">
              <a:avLst/>
            </a:prstGeom>
            <a:noFill/>
            <a:ln w="9525" algn="ctr">
              <a:noFill/>
              <a:miter lim="800000"/>
              <a:headEnd/>
              <a:tailEnd/>
            </a:ln>
          </p:spPr>
          <p:txBody>
            <a:bodyPr>
              <a:spAutoFit/>
            </a:bodyPr>
            <a:lstStyle/>
            <a:p>
              <a:r>
                <a:rPr lang="en-US" sz="1200" b="1" dirty="0" err="1" smtClean="0">
                  <a:solidFill>
                    <a:schemeClr val="tx1"/>
                  </a:solidFill>
                </a:rPr>
                <a:t>Syatem</a:t>
              </a:r>
              <a:r>
                <a:rPr lang="en-US" sz="1200" b="1" dirty="0" smtClean="0">
                  <a:solidFill>
                    <a:schemeClr val="tx1"/>
                  </a:solidFill>
                </a:rPr>
                <a:t> B</a:t>
              </a:r>
              <a:endParaRPr lang="en-US" sz="1200" b="1" dirty="0">
                <a:solidFill>
                  <a:schemeClr val="tx1"/>
                </a:solidFill>
              </a:endParaRPr>
            </a:p>
          </p:txBody>
        </p:sp>
        <p:pic>
          <p:nvPicPr>
            <p:cNvPr id="14390" name="Rectangle 23"/>
            <p:cNvPicPr>
              <a:picLocks noChangeArrowheads="1"/>
            </p:cNvPicPr>
            <p:nvPr/>
          </p:nvPicPr>
          <p:blipFill>
            <a:blip r:embed="rId6"/>
            <a:srcRect/>
            <a:stretch>
              <a:fillRect/>
            </a:stretch>
          </p:blipFill>
          <p:spPr bwMode="auto">
            <a:xfrm>
              <a:off x="4628" y="1312"/>
              <a:ext cx="343" cy="173"/>
            </a:xfrm>
            <a:prstGeom prst="rect">
              <a:avLst/>
            </a:prstGeom>
            <a:noFill/>
            <a:ln w="9525">
              <a:noFill/>
              <a:miter lim="800000"/>
              <a:headEnd/>
              <a:tailEnd/>
            </a:ln>
          </p:spPr>
        </p:pic>
        <p:sp>
          <p:nvSpPr>
            <p:cNvPr id="14391" name="Text Box 34"/>
            <p:cNvSpPr txBox="1">
              <a:spLocks noChangeArrowheads="1"/>
            </p:cNvSpPr>
            <p:nvPr/>
          </p:nvSpPr>
          <p:spPr bwMode="auto">
            <a:xfrm>
              <a:off x="4646" y="1301"/>
              <a:ext cx="116" cy="194"/>
            </a:xfrm>
            <a:prstGeom prst="rect">
              <a:avLst/>
            </a:prstGeom>
            <a:noFill/>
            <a:ln w="9525" algn="ctr">
              <a:noFill/>
              <a:miter lim="800000"/>
              <a:headEnd/>
              <a:tailEnd/>
            </a:ln>
          </p:spPr>
          <p:txBody>
            <a:bodyPr wrap="none">
              <a:spAutoFit/>
            </a:bodyPr>
            <a:lstStyle/>
            <a:p>
              <a:endParaRPr lang="en-US" sz="1400" b="1" dirty="0">
                <a:solidFill>
                  <a:schemeClr val="tx1"/>
                </a:solidFill>
              </a:endParaRPr>
            </a:p>
          </p:txBody>
        </p:sp>
        <p:pic>
          <p:nvPicPr>
            <p:cNvPr id="14392" name="Rectangle 21"/>
            <p:cNvPicPr>
              <a:picLocks noChangeArrowheads="1"/>
            </p:cNvPicPr>
            <p:nvPr/>
          </p:nvPicPr>
          <p:blipFill>
            <a:blip r:embed="rId5"/>
            <a:srcRect/>
            <a:stretch>
              <a:fillRect/>
            </a:stretch>
          </p:blipFill>
          <p:spPr bwMode="auto">
            <a:xfrm>
              <a:off x="4223" y="1311"/>
              <a:ext cx="344" cy="170"/>
            </a:xfrm>
            <a:prstGeom prst="rect">
              <a:avLst/>
            </a:prstGeom>
            <a:noFill/>
            <a:ln w="9525">
              <a:noFill/>
              <a:miter lim="800000"/>
              <a:headEnd/>
              <a:tailEnd/>
            </a:ln>
          </p:spPr>
        </p:pic>
        <p:cxnSp>
          <p:nvCxnSpPr>
            <p:cNvPr id="14393" name="AutoShape 36"/>
            <p:cNvCxnSpPr>
              <a:cxnSpLocks noChangeShapeType="1"/>
              <a:stCxn id="14396" idx="1"/>
            </p:cNvCxnSpPr>
            <p:nvPr/>
          </p:nvCxnSpPr>
          <p:spPr bwMode="auto">
            <a:xfrm flipH="1">
              <a:off x="4395" y="1027"/>
              <a:ext cx="280" cy="284"/>
            </a:xfrm>
            <a:prstGeom prst="straightConnector1">
              <a:avLst/>
            </a:prstGeom>
            <a:noFill/>
            <a:ln w="9525">
              <a:solidFill>
                <a:schemeClr val="tx2"/>
              </a:solidFill>
              <a:round/>
              <a:headEnd type="triangle" w="med" len="med"/>
              <a:tailEnd type="triangle" w="med" len="med"/>
            </a:ln>
          </p:spPr>
        </p:cxnSp>
        <p:cxnSp>
          <p:nvCxnSpPr>
            <p:cNvPr id="14394" name="AutoShape 37"/>
            <p:cNvCxnSpPr>
              <a:cxnSpLocks noChangeShapeType="1"/>
            </p:cNvCxnSpPr>
            <p:nvPr/>
          </p:nvCxnSpPr>
          <p:spPr bwMode="auto">
            <a:xfrm>
              <a:off x="4798" y="1031"/>
              <a:ext cx="2" cy="281"/>
            </a:xfrm>
            <a:prstGeom prst="straightConnector1">
              <a:avLst/>
            </a:prstGeom>
            <a:noFill/>
            <a:ln w="9525">
              <a:solidFill>
                <a:schemeClr val="tx2"/>
              </a:solidFill>
              <a:round/>
              <a:headEnd type="triangle" w="med" len="med"/>
              <a:tailEnd type="triangle" w="med" len="med"/>
            </a:ln>
          </p:spPr>
        </p:cxnSp>
        <p:cxnSp>
          <p:nvCxnSpPr>
            <p:cNvPr id="14395" name="AutoShape 38"/>
            <p:cNvCxnSpPr>
              <a:cxnSpLocks noChangeShapeType="1"/>
              <a:stCxn id="14396" idx="3"/>
            </p:cNvCxnSpPr>
            <p:nvPr/>
          </p:nvCxnSpPr>
          <p:spPr bwMode="auto">
            <a:xfrm>
              <a:off x="4909" y="1027"/>
              <a:ext cx="281" cy="284"/>
            </a:xfrm>
            <a:prstGeom prst="straightConnector1">
              <a:avLst/>
            </a:prstGeom>
            <a:noFill/>
            <a:ln w="9525">
              <a:solidFill>
                <a:schemeClr val="tx2"/>
              </a:solidFill>
              <a:round/>
              <a:headEnd type="triangle" w="med" len="med"/>
              <a:tailEnd type="triangle" w="med" len="med"/>
            </a:ln>
          </p:spPr>
        </p:cxnSp>
        <p:sp>
          <p:nvSpPr>
            <p:cNvPr id="14396" name="Rectangle 39"/>
            <p:cNvSpPr>
              <a:spLocks noChangeArrowheads="1"/>
            </p:cNvSpPr>
            <p:nvPr/>
          </p:nvSpPr>
          <p:spPr bwMode="auto">
            <a:xfrm>
              <a:off x="4675" y="976"/>
              <a:ext cx="234" cy="102"/>
            </a:xfrm>
            <a:prstGeom prst="rect">
              <a:avLst/>
            </a:prstGeom>
            <a:noFill/>
            <a:ln w="9525" algn="ctr">
              <a:noFill/>
              <a:miter lim="800000"/>
              <a:headEnd/>
              <a:tailEnd/>
            </a:ln>
          </p:spPr>
          <p:txBody>
            <a:bodyPr wrap="none" anchor="ctr">
              <a:spAutoFit/>
            </a:bodyPr>
            <a:lstStyle/>
            <a:p>
              <a:endParaRPr lang="en-US"/>
            </a:p>
          </p:txBody>
        </p:sp>
      </p:grpSp>
      <p:sp>
        <p:nvSpPr>
          <p:cNvPr id="14363" name="Text Box 68"/>
          <p:cNvSpPr txBox="1">
            <a:spLocks noChangeArrowheads="1"/>
          </p:cNvSpPr>
          <p:nvPr/>
        </p:nvSpPr>
        <p:spPr bwMode="auto">
          <a:xfrm>
            <a:off x="532281" y="1039276"/>
            <a:ext cx="1685077" cy="307777"/>
          </a:xfrm>
          <a:prstGeom prst="rect">
            <a:avLst/>
          </a:prstGeom>
          <a:noFill/>
          <a:ln w="9525" algn="ctr">
            <a:noFill/>
            <a:miter lim="800000"/>
            <a:headEnd/>
            <a:tailEnd/>
          </a:ln>
        </p:spPr>
        <p:txBody>
          <a:bodyPr wrap="none">
            <a:spAutoFit/>
          </a:bodyPr>
          <a:lstStyle/>
          <a:p>
            <a:r>
              <a:rPr lang="en-US" sz="1400" b="1" dirty="0" err="1" smtClean="0"/>
              <a:t>my_design_block</a:t>
            </a:r>
            <a:endParaRPr lang="en-US" sz="1400" b="1" dirty="0">
              <a:solidFill>
                <a:schemeClr val="tx1"/>
              </a:solidFill>
            </a:endParaRPr>
          </a:p>
        </p:txBody>
      </p:sp>
      <p:sp>
        <p:nvSpPr>
          <p:cNvPr id="14365" name="AutoShape 70"/>
          <p:cNvSpPr>
            <a:spLocks noChangeArrowheads="1"/>
          </p:cNvSpPr>
          <p:nvPr/>
        </p:nvSpPr>
        <p:spPr bwMode="auto">
          <a:xfrm>
            <a:off x="2882796" y="4390262"/>
            <a:ext cx="430213" cy="422275"/>
          </a:xfrm>
          <a:prstGeom prst="rightArrow">
            <a:avLst>
              <a:gd name="adj1" fmla="val 50000"/>
              <a:gd name="adj2" fmla="val 25470"/>
            </a:avLst>
          </a:prstGeom>
          <a:solidFill>
            <a:srgbClr val="4F8A10"/>
          </a:solidFill>
          <a:ln w="9525" algn="ctr">
            <a:noFill/>
            <a:miter lim="800000"/>
            <a:headEnd/>
            <a:tailEnd/>
          </a:ln>
        </p:spPr>
        <p:txBody>
          <a:bodyPr anchor="ctr">
            <a:spAutoFit/>
          </a:bodyPr>
          <a:lstStyle/>
          <a:p>
            <a:endParaRPr lang="en-US"/>
          </a:p>
        </p:txBody>
      </p:sp>
      <p:sp>
        <p:nvSpPr>
          <p:cNvPr id="14366" name="Slide Number Placeholder 70"/>
          <p:cNvSpPr>
            <a:spLocks noGrp="1"/>
          </p:cNvSpPr>
          <p:nvPr>
            <p:ph type="sldNum" sz="quarter" idx="10"/>
          </p:nvPr>
        </p:nvSpPr>
        <p:spPr>
          <a:noFill/>
        </p:spPr>
        <p:txBody>
          <a:bodyPr/>
          <a:lstStyle/>
          <a:p>
            <a:fld id="{DE0B5E3B-DA0C-4501-81AD-F3B487B46AEC}" type="slidenum">
              <a:rPr lang="en-US" smtClean="0">
                <a:latin typeface="Arial" pitchFamily="34" charset="0"/>
              </a:rPr>
              <a:pPr/>
              <a:t>12</a:t>
            </a:fld>
            <a:endParaRPr lang="en-US" smtClean="0">
              <a:latin typeface="Arial" pitchFamily="34" charset="0"/>
            </a:endParaRPr>
          </a:p>
        </p:txBody>
      </p:sp>
      <p:pic>
        <p:nvPicPr>
          <p:cNvPr id="81" name="Picture 2"/>
          <p:cNvPicPr>
            <a:picLocks noChangeAspect="1" noChangeArrowheads="1"/>
          </p:cNvPicPr>
          <p:nvPr/>
        </p:nvPicPr>
        <p:blipFill>
          <a:blip r:embed="rId7"/>
          <a:srcRect/>
          <a:stretch>
            <a:fillRect/>
          </a:stretch>
        </p:blipFill>
        <p:spPr bwMode="auto">
          <a:xfrm>
            <a:off x="474155" y="3429704"/>
            <a:ext cx="2353573" cy="2335924"/>
          </a:xfrm>
          <a:prstGeom prst="rect">
            <a:avLst/>
          </a:prstGeom>
          <a:noFill/>
          <a:ln w="9525">
            <a:noFill/>
            <a:miter lim="800000"/>
            <a:headEnd/>
            <a:tailEnd/>
          </a:ln>
        </p:spPr>
      </p:pic>
      <p:sp>
        <p:nvSpPr>
          <p:cNvPr id="85" name="Text Box 8"/>
          <p:cNvSpPr txBox="1">
            <a:spLocks noChangeArrowheads="1"/>
          </p:cNvSpPr>
          <p:nvPr/>
        </p:nvSpPr>
        <p:spPr bwMode="auto">
          <a:xfrm>
            <a:off x="2865924" y="3092090"/>
            <a:ext cx="548548" cy="338554"/>
          </a:xfrm>
          <a:prstGeom prst="rect">
            <a:avLst/>
          </a:prstGeom>
          <a:noFill/>
          <a:ln w="9525" algn="ctr">
            <a:noFill/>
            <a:miter lim="800000"/>
            <a:headEnd/>
            <a:tailEnd/>
          </a:ln>
        </p:spPr>
        <p:txBody>
          <a:bodyPr wrap="none">
            <a:spAutoFit/>
          </a:bodyPr>
          <a:lstStyle/>
          <a:p>
            <a:r>
              <a:rPr lang="en-US" sz="1600" b="1" dirty="0" smtClean="0"/>
              <a:t>and</a:t>
            </a:r>
            <a:endParaRPr lang="en-US" sz="1600" b="1" dirty="0"/>
          </a:p>
        </p:txBody>
      </p:sp>
      <p:sp>
        <p:nvSpPr>
          <p:cNvPr id="87" name="TextBox 86"/>
          <p:cNvSpPr txBox="1"/>
          <p:nvPr/>
        </p:nvSpPr>
        <p:spPr>
          <a:xfrm>
            <a:off x="2247001" y="993112"/>
            <a:ext cx="3352521" cy="769441"/>
          </a:xfrm>
          <a:prstGeom prst="rect">
            <a:avLst/>
          </a:prstGeom>
          <a:noFill/>
        </p:spPr>
        <p:txBody>
          <a:bodyPr wrap="none" rtlCol="0">
            <a:spAutoFit/>
          </a:bodyPr>
          <a:lstStyle/>
          <a:p>
            <a:pPr marL="234950" indent="-234950"/>
            <a:r>
              <a:rPr lang="en-US" sz="1600" b="1" dirty="0" smtClean="0"/>
              <a:t>1. Import your design</a:t>
            </a:r>
          </a:p>
          <a:p>
            <a:pPr marL="398463" indent="-163513">
              <a:buFont typeface="Arial" pitchFamily="34" charset="0"/>
              <a:buChar char="•"/>
            </a:pPr>
            <a:r>
              <a:rPr lang="en-US" sz="1400" dirty="0" err="1" smtClean="0"/>
              <a:t>Qsys</a:t>
            </a:r>
            <a:r>
              <a:rPr lang="en-US" sz="1400" dirty="0" smtClean="0"/>
              <a:t> provides a component editor</a:t>
            </a:r>
            <a:br>
              <a:rPr lang="en-US" sz="1400" dirty="0" smtClean="0"/>
            </a:br>
            <a:r>
              <a:rPr lang="en-US" sz="1400" dirty="0" smtClean="0"/>
              <a:t>tool to import your RTL design</a:t>
            </a:r>
          </a:p>
        </p:txBody>
      </p:sp>
      <p:sp>
        <p:nvSpPr>
          <p:cNvPr id="88" name="TextBox 87"/>
          <p:cNvSpPr txBox="1"/>
          <p:nvPr/>
        </p:nvSpPr>
        <p:spPr>
          <a:xfrm>
            <a:off x="2247001" y="2210626"/>
            <a:ext cx="3483711" cy="769441"/>
          </a:xfrm>
          <a:prstGeom prst="rect">
            <a:avLst/>
          </a:prstGeom>
          <a:noFill/>
        </p:spPr>
        <p:txBody>
          <a:bodyPr wrap="none" rtlCol="0">
            <a:spAutoFit/>
          </a:bodyPr>
          <a:lstStyle/>
          <a:p>
            <a:pPr marL="234950" indent="-234950"/>
            <a:r>
              <a:rPr lang="en-US" sz="1600" b="1" dirty="0" smtClean="0"/>
              <a:t>2. </a:t>
            </a:r>
            <a:r>
              <a:rPr lang="en-US" sz="1600" b="1" dirty="0" err="1" smtClean="0"/>
              <a:t>Qsys</a:t>
            </a:r>
            <a:r>
              <a:rPr lang="en-US" sz="1600" b="1" dirty="0" smtClean="0"/>
              <a:t> creates IP</a:t>
            </a:r>
          </a:p>
          <a:p>
            <a:pPr marL="398463" indent="-163513">
              <a:buFont typeface="Arial" pitchFamily="34" charset="0"/>
              <a:buChar char="•"/>
            </a:pPr>
            <a:r>
              <a:rPr lang="en-US" sz="1400" dirty="0" smtClean="0"/>
              <a:t> Automatically packages your design</a:t>
            </a:r>
          </a:p>
          <a:p>
            <a:pPr marL="398463" indent="-163513">
              <a:buFont typeface="Arial" pitchFamily="34" charset="0"/>
              <a:buChar char="•"/>
            </a:pPr>
            <a:r>
              <a:rPr lang="en-US" sz="1400" dirty="0" smtClean="0"/>
              <a:t> Automatically promotes your design</a:t>
            </a:r>
          </a:p>
        </p:txBody>
      </p:sp>
      <p:sp>
        <p:nvSpPr>
          <p:cNvPr id="69" name="TextBox 68"/>
          <p:cNvSpPr txBox="1"/>
          <p:nvPr/>
        </p:nvSpPr>
        <p:spPr>
          <a:xfrm>
            <a:off x="6693993" y="2210626"/>
            <a:ext cx="2145207" cy="584775"/>
          </a:xfrm>
          <a:prstGeom prst="rect">
            <a:avLst/>
          </a:prstGeom>
          <a:noFill/>
        </p:spPr>
        <p:txBody>
          <a:bodyPr wrap="square" rtlCol="0">
            <a:spAutoFit/>
          </a:bodyPr>
          <a:lstStyle/>
          <a:p>
            <a:pPr marL="234950" indent="-234950"/>
            <a:r>
              <a:rPr lang="en-US" sz="1600" b="1" dirty="0" smtClean="0"/>
              <a:t>3. Reuse with other </a:t>
            </a:r>
            <a:r>
              <a:rPr lang="en-US" sz="1600" b="1" dirty="0" err="1" smtClean="0"/>
              <a:t>Qsys</a:t>
            </a:r>
            <a:r>
              <a:rPr lang="en-US" sz="1600" b="1" dirty="0" smtClean="0"/>
              <a:t> systems</a:t>
            </a:r>
          </a:p>
        </p:txBody>
      </p:sp>
      <p:sp>
        <p:nvSpPr>
          <p:cNvPr id="174091" name="Line 11"/>
          <p:cNvSpPr>
            <a:spLocks noChangeShapeType="1"/>
          </p:cNvSpPr>
          <p:nvPr/>
        </p:nvSpPr>
        <p:spPr bwMode="auto">
          <a:xfrm flipV="1">
            <a:off x="4267201" y="4114800"/>
            <a:ext cx="3409950" cy="609600"/>
          </a:xfrm>
          <a:prstGeom prst="line">
            <a:avLst/>
          </a:prstGeom>
          <a:noFill/>
          <a:ln w="38100">
            <a:solidFill>
              <a:schemeClr val="tx1"/>
            </a:solidFill>
            <a:round/>
            <a:headEnd/>
            <a:tailEnd type="triangle" w="med" len="med"/>
          </a:ln>
        </p:spPr>
        <p:txBody>
          <a:bodyPr wrap="square">
            <a:spAutoFit/>
          </a:bodyPr>
          <a:lstStyle/>
          <a:p>
            <a:endParaRPr lang="en-US"/>
          </a:p>
        </p:txBody>
      </p:sp>
      <p:sp>
        <p:nvSpPr>
          <p:cNvPr id="174092" name="Line 12"/>
          <p:cNvSpPr>
            <a:spLocks noChangeShapeType="1"/>
          </p:cNvSpPr>
          <p:nvPr/>
        </p:nvSpPr>
        <p:spPr bwMode="auto">
          <a:xfrm>
            <a:off x="4282440" y="4724400"/>
            <a:ext cx="3413760" cy="1047750"/>
          </a:xfrm>
          <a:prstGeom prst="line">
            <a:avLst/>
          </a:prstGeom>
          <a:noFill/>
          <a:ln w="38100">
            <a:solidFill>
              <a:schemeClr val="tx1"/>
            </a:solidFill>
            <a:round/>
            <a:headEnd/>
            <a:tailEnd type="triangle" w="med" len="med"/>
          </a:ln>
        </p:spPr>
        <p:txBody>
          <a:bodyPr wrap="square">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dissolve">
                                      <p:cBhvr>
                                        <p:cTn id="7" dur="500"/>
                                        <p:tgtEl>
                                          <p:spTgt spid="143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dissolve">
                                      <p:cBhvr>
                                        <p:cTn id="10" dur="500"/>
                                        <p:tgtEl>
                                          <p:spTgt spid="8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346"/>
                                        </p:tgtEl>
                                        <p:attrNameLst>
                                          <p:attrName>style.visibility</p:attrName>
                                        </p:attrNameLst>
                                      </p:cBhvr>
                                      <p:to>
                                        <p:strVal val="visible"/>
                                      </p:to>
                                    </p:set>
                                    <p:animEffect transition="in" filter="dissolve">
                                      <p:cBhvr>
                                        <p:cTn id="13" dur="500"/>
                                        <p:tgtEl>
                                          <p:spTgt spid="1434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345"/>
                                        </p:tgtEl>
                                        <p:attrNameLst>
                                          <p:attrName>style.visibility</p:attrName>
                                        </p:attrNameLst>
                                      </p:cBhvr>
                                      <p:to>
                                        <p:strVal val="visible"/>
                                      </p:to>
                                    </p:set>
                                    <p:animEffect transition="in" filter="dissolve">
                                      <p:cBhvr>
                                        <p:cTn id="16" dur="500"/>
                                        <p:tgtEl>
                                          <p:spTgt spid="1434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365"/>
                                        </p:tgtEl>
                                        <p:attrNameLst>
                                          <p:attrName>style.visibility</p:attrName>
                                        </p:attrNameLst>
                                      </p:cBhvr>
                                      <p:to>
                                        <p:strVal val="visible"/>
                                      </p:to>
                                    </p:set>
                                    <p:animEffect transition="in" filter="dissolve">
                                      <p:cBhvr>
                                        <p:cTn id="19" dur="500"/>
                                        <p:tgtEl>
                                          <p:spTgt spid="14365"/>
                                        </p:tgtEl>
                                      </p:cBhvr>
                                    </p:animEffect>
                                  </p:childTnLst>
                                </p:cTn>
                              </p:par>
                              <p:par>
                                <p:cTn id="20" presetID="9" presetClass="entr" presetSubtype="0" fill="hold"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dissolve">
                                      <p:cBhvr>
                                        <p:cTn id="22" dur="500"/>
                                        <p:tgtEl>
                                          <p:spTgt spid="8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344"/>
                                        </p:tgtEl>
                                        <p:attrNameLst>
                                          <p:attrName>style.visibility</p:attrName>
                                        </p:attrNameLst>
                                      </p:cBhvr>
                                      <p:to>
                                        <p:strVal val="visible"/>
                                      </p:to>
                                    </p:set>
                                    <p:animEffect transition="in" filter="dissolve">
                                      <p:cBhvr>
                                        <p:cTn id="25" dur="500"/>
                                        <p:tgtEl>
                                          <p:spTgt spid="1434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dissolve">
                                      <p:cBhvr>
                                        <p:cTn id="28" dur="500"/>
                                        <p:tgtEl>
                                          <p:spTgt spid="8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350"/>
                                        </p:tgtEl>
                                        <p:attrNameLst>
                                          <p:attrName>style.visibility</p:attrName>
                                        </p:attrNameLst>
                                      </p:cBhvr>
                                      <p:to>
                                        <p:strVal val="visible"/>
                                      </p:to>
                                    </p:set>
                                    <p:animEffect transition="in" filter="dissolve">
                                      <p:cBhvr>
                                        <p:cTn id="31" dur="500"/>
                                        <p:tgtEl>
                                          <p:spTgt spid="14350"/>
                                        </p:tgtEl>
                                      </p:cBhvr>
                                    </p:animEffect>
                                  </p:childTnLst>
                                </p:cTn>
                              </p:par>
                              <p:par>
                                <p:cTn id="32" presetID="9"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dissolve">
                                      <p:cBhvr>
                                        <p:cTn id="39" dur="500"/>
                                        <p:tgtEl>
                                          <p:spTgt spid="69"/>
                                        </p:tgtEl>
                                      </p:cBhvr>
                                    </p:animEffect>
                                  </p:childTnLst>
                                </p:cTn>
                              </p:par>
                              <p:par>
                                <p:cTn id="40" presetID="9"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par>
                                <p:cTn id="43" presetID="9"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74091"/>
                                        </p:tgtEl>
                                        <p:attrNameLst>
                                          <p:attrName>style.visibility</p:attrName>
                                        </p:attrNameLst>
                                      </p:cBhvr>
                                      <p:to>
                                        <p:strVal val="visible"/>
                                      </p:to>
                                    </p:set>
                                    <p:animEffect transition="in" filter="dissolve">
                                      <p:cBhvr>
                                        <p:cTn id="48" dur="500"/>
                                        <p:tgtEl>
                                          <p:spTgt spid="174091"/>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74092"/>
                                        </p:tgtEl>
                                        <p:attrNameLst>
                                          <p:attrName>style.visibility</p:attrName>
                                        </p:attrNameLst>
                                      </p:cBhvr>
                                      <p:to>
                                        <p:strVal val="visible"/>
                                      </p:to>
                                    </p:set>
                                    <p:animEffect transition="in" filter="dissolve">
                                      <p:cBhvr>
                                        <p:cTn id="51" dur="500"/>
                                        <p:tgtEl>
                                          <p:spTgt spid="174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4" grpId="0"/>
      <p:bldP spid="14345" grpId="0"/>
      <p:bldP spid="14346" grpId="0"/>
      <p:bldP spid="14350" grpId="0"/>
      <p:bldP spid="14365" grpId="0" animBg="1"/>
      <p:bldP spid="85" grpId="0"/>
      <p:bldP spid="88" grpId="0"/>
      <p:bldP spid="69" grpId="0"/>
      <p:bldP spid="174091" grpId="0" animBg="1"/>
      <p:bldP spid="1740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350838" y="273050"/>
            <a:ext cx="8486775" cy="914400"/>
          </a:xfrm>
        </p:spPr>
        <p:txBody>
          <a:bodyPr/>
          <a:lstStyle/>
          <a:p>
            <a:r>
              <a:rPr lang="en-US" dirty="0" smtClean="0"/>
              <a:t>4. Verification Challenge (On-Chip Debug)</a:t>
            </a:r>
          </a:p>
        </p:txBody>
      </p:sp>
      <p:sp>
        <p:nvSpPr>
          <p:cNvPr id="14340" name="Rectangle 4"/>
          <p:cNvSpPr>
            <a:spLocks noGrp="1" noChangeArrowheads="1"/>
          </p:cNvSpPr>
          <p:nvPr>
            <p:ph type="body" idx="1"/>
          </p:nvPr>
        </p:nvSpPr>
        <p:spPr>
          <a:xfrm>
            <a:off x="350838" y="1022559"/>
            <a:ext cx="8331200" cy="4794250"/>
          </a:xfrm>
        </p:spPr>
        <p:txBody>
          <a:bodyPr/>
          <a:lstStyle/>
          <a:p>
            <a:pPr marL="400050" indent="-400050"/>
            <a:r>
              <a:rPr lang="en-US" dirty="0" smtClean="0"/>
              <a:t>On-Chip Debug</a:t>
            </a:r>
          </a:p>
          <a:p>
            <a:pPr lvl="1"/>
            <a:r>
              <a:rPr lang="en-US" sz="1600" dirty="0" smtClean="0"/>
              <a:t>Time consuming to tap 100’s of registers and analyze large amounts of data</a:t>
            </a:r>
          </a:p>
          <a:p>
            <a:pPr marL="400050" indent="-400050"/>
            <a:r>
              <a:rPr lang="en-US" dirty="0" smtClean="0"/>
              <a:t>Qsys accelerates verification with read and</a:t>
            </a:r>
            <a:br>
              <a:rPr lang="en-US" dirty="0" smtClean="0"/>
            </a:br>
            <a:r>
              <a:rPr lang="en-US" dirty="0" smtClean="0"/>
              <a:t>write transactions</a:t>
            </a:r>
          </a:p>
          <a:p>
            <a:pPr lvl="1"/>
            <a:r>
              <a:rPr lang="en-US" sz="1600" dirty="0" smtClean="0"/>
              <a:t>Read and write to registers and memories instead of tapping each</a:t>
            </a:r>
            <a:br>
              <a:rPr lang="en-US" sz="1600" dirty="0" smtClean="0"/>
            </a:br>
            <a:r>
              <a:rPr lang="en-US" sz="1600" dirty="0" smtClean="0"/>
              <a:t>individual registers</a:t>
            </a:r>
          </a:p>
          <a:p>
            <a:endParaRPr lang="en-US" dirty="0" smtClean="0"/>
          </a:p>
        </p:txBody>
      </p:sp>
      <p:sp>
        <p:nvSpPr>
          <p:cNvPr id="14338" name="Rectangle 2"/>
          <p:cNvSpPr>
            <a:spLocks noChangeArrowheads="1"/>
          </p:cNvSpPr>
          <p:nvPr/>
        </p:nvSpPr>
        <p:spPr bwMode="auto">
          <a:xfrm>
            <a:off x="807830" y="3178082"/>
            <a:ext cx="4862921" cy="2145355"/>
          </a:xfrm>
          <a:prstGeom prst="rect">
            <a:avLst/>
          </a:prstGeom>
          <a:solidFill>
            <a:srgbClr val="C0C0C0"/>
          </a:solidFill>
          <a:ln w="9525" algn="ctr">
            <a:noFill/>
            <a:miter lim="800000"/>
            <a:headEnd/>
            <a:tailEnd/>
          </a:ln>
        </p:spPr>
        <p:txBody>
          <a:bodyPr wrap="none" anchor="ctr">
            <a:noAutofit/>
          </a:bodyPr>
          <a:lstStyle/>
          <a:p>
            <a:endParaRPr lang="en-US" sz="1600"/>
          </a:p>
        </p:txBody>
      </p:sp>
      <p:sp>
        <p:nvSpPr>
          <p:cNvPr id="43029" name="Rectangle 21"/>
          <p:cNvSpPr>
            <a:spLocks noChangeArrowheads="1"/>
          </p:cNvSpPr>
          <p:nvPr/>
        </p:nvSpPr>
        <p:spPr bwMode="auto">
          <a:xfrm>
            <a:off x="2422617" y="4749420"/>
            <a:ext cx="930946" cy="448861"/>
          </a:xfrm>
          <a:prstGeom prst="rect">
            <a:avLst/>
          </a:prstGeom>
          <a:solidFill>
            <a:srgbClr val="00318A"/>
          </a:solidFill>
          <a:ln>
            <a:noFill/>
            <a:headEnd/>
            <a:tailEnd/>
          </a:ln>
          <a:effec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1400" b="1">
                <a:solidFill>
                  <a:schemeClr val="bg1"/>
                </a:solidFill>
              </a:rPr>
              <a:t>C</a:t>
            </a:r>
          </a:p>
        </p:txBody>
      </p:sp>
      <p:sp>
        <p:nvSpPr>
          <p:cNvPr id="2" name="Rectangle 21"/>
          <p:cNvSpPr>
            <a:spLocks noChangeArrowheads="1"/>
          </p:cNvSpPr>
          <p:nvPr/>
        </p:nvSpPr>
        <p:spPr bwMode="auto">
          <a:xfrm>
            <a:off x="1386327" y="4749420"/>
            <a:ext cx="930946" cy="448861"/>
          </a:xfrm>
          <a:prstGeom prst="rect">
            <a:avLst/>
          </a:prstGeom>
          <a:solidFill>
            <a:srgbClr val="00318A"/>
          </a:solidFill>
          <a:ln>
            <a:noFill/>
            <a:headEnd/>
            <a:tailEnd/>
          </a:ln>
          <a:effec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1400" b="1">
                <a:solidFill>
                  <a:schemeClr val="bg1"/>
                </a:solidFill>
              </a:rPr>
              <a:t>B</a:t>
            </a:r>
          </a:p>
        </p:txBody>
      </p:sp>
      <p:sp>
        <p:nvSpPr>
          <p:cNvPr id="3" name="Rectangle 21"/>
          <p:cNvSpPr>
            <a:spLocks noChangeArrowheads="1"/>
          </p:cNvSpPr>
          <p:nvPr/>
        </p:nvSpPr>
        <p:spPr bwMode="auto">
          <a:xfrm>
            <a:off x="3512337" y="4749420"/>
            <a:ext cx="930946" cy="448861"/>
          </a:xfrm>
          <a:prstGeom prst="rect">
            <a:avLst/>
          </a:prstGeom>
          <a:solidFill>
            <a:srgbClr val="00318A"/>
          </a:solidFill>
          <a:ln>
            <a:noFill/>
            <a:headEnd/>
            <a:tailEnd/>
          </a:ln>
          <a:effec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1400" b="1">
                <a:solidFill>
                  <a:schemeClr val="bg1"/>
                </a:solidFill>
              </a:rPr>
              <a:t>D</a:t>
            </a:r>
          </a:p>
        </p:txBody>
      </p:sp>
      <p:cxnSp>
        <p:nvCxnSpPr>
          <p:cNvPr id="14350" name="AutoShape 14"/>
          <p:cNvCxnSpPr>
            <a:cxnSpLocks noChangeShapeType="1"/>
          </p:cNvCxnSpPr>
          <p:nvPr/>
        </p:nvCxnSpPr>
        <p:spPr bwMode="auto">
          <a:xfrm rot="5400000">
            <a:off x="1947873" y="3808497"/>
            <a:ext cx="846180" cy="1036290"/>
          </a:xfrm>
          <a:prstGeom prst="bentConnector3">
            <a:avLst>
              <a:gd name="adj1" fmla="val 49926"/>
            </a:avLst>
          </a:prstGeom>
          <a:noFill/>
          <a:ln w="12700">
            <a:solidFill>
              <a:schemeClr val="tx1"/>
            </a:solidFill>
            <a:miter lim="800000"/>
            <a:headEnd type="triangle" w="med" len="med"/>
            <a:tailEnd type="triangle" w="med" len="med"/>
          </a:ln>
        </p:spPr>
      </p:cxnSp>
      <p:cxnSp>
        <p:nvCxnSpPr>
          <p:cNvPr id="14351" name="AutoShape 15"/>
          <p:cNvCxnSpPr>
            <a:cxnSpLocks noChangeShapeType="1"/>
          </p:cNvCxnSpPr>
          <p:nvPr/>
        </p:nvCxnSpPr>
        <p:spPr bwMode="auto">
          <a:xfrm rot="5400000">
            <a:off x="2466018" y="4326643"/>
            <a:ext cx="846180" cy="0"/>
          </a:xfrm>
          <a:prstGeom prst="straightConnector1">
            <a:avLst/>
          </a:prstGeom>
          <a:noFill/>
          <a:ln w="9525">
            <a:solidFill>
              <a:schemeClr val="tx1"/>
            </a:solidFill>
            <a:round/>
            <a:headEnd type="triangle" w="med" len="med"/>
            <a:tailEnd type="triangle" w="med" len="med"/>
          </a:ln>
        </p:spPr>
      </p:cxnSp>
      <p:cxnSp>
        <p:nvCxnSpPr>
          <p:cNvPr id="14352" name="AutoShape 16"/>
          <p:cNvCxnSpPr>
            <a:cxnSpLocks noChangeShapeType="1"/>
          </p:cNvCxnSpPr>
          <p:nvPr/>
        </p:nvCxnSpPr>
        <p:spPr bwMode="auto">
          <a:xfrm rot="16200000" flipH="1">
            <a:off x="3010878" y="3781782"/>
            <a:ext cx="846180" cy="1089720"/>
          </a:xfrm>
          <a:prstGeom prst="bentConnector3">
            <a:avLst>
              <a:gd name="adj1" fmla="val 49926"/>
            </a:avLst>
          </a:prstGeom>
          <a:noFill/>
          <a:ln w="12700">
            <a:solidFill>
              <a:schemeClr val="tx1"/>
            </a:solidFill>
            <a:miter lim="800000"/>
            <a:headEnd type="triangle" w="med" len="med"/>
            <a:tailEnd type="triangle" w="med" len="med"/>
          </a:ln>
        </p:spPr>
      </p:cxnSp>
      <p:sp>
        <p:nvSpPr>
          <p:cNvPr id="43031" name="Rectangle 23"/>
          <p:cNvSpPr>
            <a:spLocks noChangeArrowheads="1"/>
          </p:cNvSpPr>
          <p:nvPr/>
        </p:nvSpPr>
        <p:spPr bwMode="auto">
          <a:xfrm>
            <a:off x="4423794" y="3467171"/>
            <a:ext cx="929736" cy="451750"/>
          </a:xfrm>
          <a:prstGeom prst="rect">
            <a:avLst/>
          </a:prstGeom>
          <a:solidFill>
            <a:srgbClr val="FF660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en-US" sz="1200" b="1" dirty="0">
                <a:solidFill>
                  <a:schemeClr val="tx1"/>
                </a:solidFill>
                <a:latin typeface="Arial" pitchFamily="34" charset="0"/>
              </a:rPr>
              <a:t>Bridge</a:t>
            </a:r>
          </a:p>
          <a:p>
            <a:pPr algn="ctr">
              <a:defRPr/>
            </a:pPr>
            <a:r>
              <a:rPr lang="en-US" sz="1200" b="1" dirty="0">
                <a:solidFill>
                  <a:schemeClr val="tx1"/>
                </a:solidFill>
                <a:latin typeface="Arial" pitchFamily="34" charset="0"/>
              </a:rPr>
              <a:t>IP</a:t>
            </a:r>
          </a:p>
        </p:txBody>
      </p:sp>
      <p:sp>
        <p:nvSpPr>
          <p:cNvPr id="4" name="Rectangle 21"/>
          <p:cNvSpPr>
            <a:spLocks noChangeArrowheads="1"/>
          </p:cNvSpPr>
          <p:nvPr/>
        </p:nvSpPr>
        <p:spPr bwMode="auto">
          <a:xfrm>
            <a:off x="2422617" y="3454679"/>
            <a:ext cx="930946" cy="448861"/>
          </a:xfrm>
          <a:prstGeom prst="rect">
            <a:avLst/>
          </a:prstGeom>
          <a:solidFill>
            <a:srgbClr val="00318A"/>
          </a:solidFill>
          <a:ln>
            <a:noFill/>
            <a:headEnd/>
            <a:tailEnd/>
          </a:ln>
          <a:effec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1400" b="1">
                <a:solidFill>
                  <a:schemeClr val="bg1"/>
                </a:solidFill>
              </a:rPr>
              <a:t>A</a:t>
            </a:r>
          </a:p>
        </p:txBody>
      </p:sp>
      <p:cxnSp>
        <p:nvCxnSpPr>
          <p:cNvPr id="176151" name="AutoShape 23"/>
          <p:cNvCxnSpPr>
            <a:cxnSpLocks noChangeShapeType="1"/>
          </p:cNvCxnSpPr>
          <p:nvPr/>
        </p:nvCxnSpPr>
        <p:spPr bwMode="auto">
          <a:xfrm rot="5400000">
            <a:off x="3473108" y="3334463"/>
            <a:ext cx="831269" cy="1999270"/>
          </a:xfrm>
          <a:prstGeom prst="bentConnector3">
            <a:avLst>
              <a:gd name="adj1" fmla="val 49926"/>
            </a:avLst>
          </a:prstGeom>
          <a:noFill/>
          <a:ln w="12700">
            <a:solidFill>
              <a:schemeClr val="tx1"/>
            </a:solidFill>
            <a:miter lim="800000"/>
            <a:headEnd type="triangle" w="med" len="med"/>
            <a:tailEnd type="triangle" w="med" len="med"/>
          </a:ln>
        </p:spPr>
      </p:cxnSp>
      <p:sp>
        <p:nvSpPr>
          <p:cNvPr id="176154" name="Text Box 26"/>
          <p:cNvSpPr txBox="1">
            <a:spLocks noChangeArrowheads="1"/>
          </p:cNvSpPr>
          <p:nvPr/>
        </p:nvSpPr>
        <p:spPr bwMode="auto">
          <a:xfrm>
            <a:off x="7724833" y="3605716"/>
            <a:ext cx="1013419" cy="430887"/>
          </a:xfrm>
          <a:prstGeom prst="rect">
            <a:avLst/>
          </a:prstGeom>
          <a:noFill/>
          <a:ln w="9525" algn="ctr">
            <a:noFill/>
            <a:miter lim="800000"/>
            <a:headEnd/>
            <a:tailEnd/>
          </a:ln>
        </p:spPr>
        <p:txBody>
          <a:bodyPr wrap="none">
            <a:spAutoFit/>
          </a:bodyPr>
          <a:lstStyle/>
          <a:p>
            <a:pPr algn="ctr"/>
            <a:r>
              <a:rPr lang="en-US" sz="1100" b="1" dirty="0" smtClean="0">
                <a:solidFill>
                  <a:schemeClr val="bg1"/>
                </a:solidFill>
              </a:rPr>
              <a:t>View Data</a:t>
            </a:r>
          </a:p>
          <a:p>
            <a:pPr algn="ctr"/>
            <a:r>
              <a:rPr lang="en-US" sz="1100" b="1" dirty="0" smtClean="0">
                <a:solidFill>
                  <a:schemeClr val="bg1"/>
                </a:solidFill>
              </a:rPr>
              <a:t>in Real-Time</a:t>
            </a:r>
            <a:endParaRPr lang="en-US" sz="1100" b="1" dirty="0">
              <a:solidFill>
                <a:schemeClr val="bg1"/>
              </a:solidFill>
            </a:endParaRPr>
          </a:p>
        </p:txBody>
      </p:sp>
      <p:cxnSp>
        <p:nvCxnSpPr>
          <p:cNvPr id="176155" name="AutoShape 27"/>
          <p:cNvCxnSpPr>
            <a:cxnSpLocks noChangeShapeType="1"/>
          </p:cNvCxnSpPr>
          <p:nvPr/>
        </p:nvCxnSpPr>
        <p:spPr bwMode="auto">
          <a:xfrm rot="5400000">
            <a:off x="4017968" y="3879323"/>
            <a:ext cx="831269" cy="909549"/>
          </a:xfrm>
          <a:prstGeom prst="curvedConnector3">
            <a:avLst>
              <a:gd name="adj1" fmla="val 49926"/>
            </a:avLst>
          </a:prstGeom>
          <a:noFill/>
          <a:ln w="19050">
            <a:solidFill>
              <a:srgbClr val="CC0000"/>
            </a:solidFill>
            <a:prstDash val="lgDash"/>
            <a:round/>
            <a:headEnd type="triangle" w="med" len="med"/>
            <a:tailEnd type="triangle" w="med" len="med"/>
          </a:ln>
        </p:spPr>
      </p:cxnSp>
      <p:cxnSp>
        <p:nvCxnSpPr>
          <p:cNvPr id="176156" name="AutoShape 28"/>
          <p:cNvCxnSpPr>
            <a:cxnSpLocks noChangeShapeType="1"/>
          </p:cNvCxnSpPr>
          <p:nvPr/>
        </p:nvCxnSpPr>
        <p:spPr bwMode="auto">
          <a:xfrm rot="5400000">
            <a:off x="3473108" y="3334463"/>
            <a:ext cx="831269" cy="1999270"/>
          </a:xfrm>
          <a:prstGeom prst="curvedConnector3">
            <a:avLst>
              <a:gd name="adj1" fmla="val 49926"/>
            </a:avLst>
          </a:prstGeom>
          <a:noFill/>
          <a:ln w="19050">
            <a:solidFill>
              <a:srgbClr val="CC0000"/>
            </a:solidFill>
            <a:prstDash val="lgDash"/>
            <a:round/>
            <a:headEnd type="triangle" w="med" len="med"/>
            <a:tailEnd type="triangle" w="med" len="med"/>
          </a:ln>
        </p:spPr>
      </p:cxnSp>
      <p:cxnSp>
        <p:nvCxnSpPr>
          <p:cNvPr id="176157" name="AutoShape 29"/>
          <p:cNvCxnSpPr>
            <a:cxnSpLocks noChangeShapeType="1"/>
          </p:cNvCxnSpPr>
          <p:nvPr/>
        </p:nvCxnSpPr>
        <p:spPr bwMode="auto">
          <a:xfrm rot="5400000">
            <a:off x="2954963" y="2816318"/>
            <a:ext cx="831269" cy="3035560"/>
          </a:xfrm>
          <a:prstGeom prst="curvedConnector3">
            <a:avLst>
              <a:gd name="adj1" fmla="val 49926"/>
            </a:avLst>
          </a:prstGeom>
          <a:noFill/>
          <a:ln w="19050">
            <a:solidFill>
              <a:srgbClr val="CC0000"/>
            </a:solidFill>
            <a:prstDash val="lgDash"/>
            <a:round/>
            <a:headEnd type="triangle" w="med" len="med"/>
            <a:tailEnd type="triangle" w="med" len="med"/>
          </a:ln>
        </p:spPr>
      </p:cxnSp>
      <p:cxnSp>
        <p:nvCxnSpPr>
          <p:cNvPr id="176158" name="AutoShape 30"/>
          <p:cNvCxnSpPr>
            <a:cxnSpLocks noChangeShapeType="1"/>
          </p:cNvCxnSpPr>
          <p:nvPr/>
        </p:nvCxnSpPr>
        <p:spPr bwMode="auto">
          <a:xfrm rot="16200000" flipV="1">
            <a:off x="3881287" y="2911373"/>
            <a:ext cx="14911" cy="1999270"/>
          </a:xfrm>
          <a:prstGeom prst="curvedConnector3">
            <a:avLst>
              <a:gd name="adj1" fmla="val -1191667"/>
            </a:avLst>
          </a:prstGeom>
          <a:noFill/>
          <a:ln w="19050">
            <a:solidFill>
              <a:srgbClr val="CC0000"/>
            </a:solidFill>
            <a:prstDash val="lgDash"/>
            <a:round/>
            <a:headEnd type="triangle" w="med" len="med"/>
            <a:tailEnd type="triangle" w="med" len="med"/>
          </a:ln>
        </p:spPr>
      </p:cxnSp>
      <p:sp>
        <p:nvSpPr>
          <p:cNvPr id="14370" name="Text Box 34"/>
          <p:cNvSpPr txBox="1">
            <a:spLocks noChangeArrowheads="1"/>
          </p:cNvSpPr>
          <p:nvPr/>
        </p:nvSpPr>
        <p:spPr bwMode="auto">
          <a:xfrm>
            <a:off x="815285" y="3262395"/>
            <a:ext cx="577402" cy="261610"/>
          </a:xfrm>
          <a:prstGeom prst="rect">
            <a:avLst/>
          </a:prstGeom>
          <a:noFill/>
          <a:ln w="9525" algn="ctr">
            <a:noFill/>
            <a:miter lim="800000"/>
            <a:headEnd/>
            <a:tailEnd/>
          </a:ln>
        </p:spPr>
        <p:txBody>
          <a:bodyPr wrap="none">
            <a:spAutoFit/>
          </a:bodyPr>
          <a:lstStyle/>
          <a:p>
            <a:r>
              <a:rPr lang="en-US" sz="1100" b="1" dirty="0" smtClean="0">
                <a:solidFill>
                  <a:schemeClr val="tx1"/>
                </a:solidFill>
              </a:rPr>
              <a:t>FPGA</a:t>
            </a:r>
            <a:endParaRPr lang="en-US" sz="1100" b="1" dirty="0">
              <a:solidFill>
                <a:schemeClr val="tx1"/>
              </a:solidFill>
            </a:endParaRPr>
          </a:p>
        </p:txBody>
      </p:sp>
      <p:cxnSp>
        <p:nvCxnSpPr>
          <p:cNvPr id="176163" name="AutoShape 35"/>
          <p:cNvCxnSpPr>
            <a:cxnSpLocks noChangeShapeType="1"/>
          </p:cNvCxnSpPr>
          <p:nvPr/>
        </p:nvCxnSpPr>
        <p:spPr bwMode="auto">
          <a:xfrm>
            <a:off x="5180372" y="3612284"/>
            <a:ext cx="1723348" cy="571096"/>
          </a:xfrm>
          <a:prstGeom prst="curvedConnector3">
            <a:avLst>
              <a:gd name="adj1" fmla="val 50000"/>
            </a:avLst>
          </a:prstGeom>
          <a:noFill/>
          <a:ln w="19050">
            <a:solidFill>
              <a:srgbClr val="CC0000"/>
            </a:solidFill>
            <a:prstDash val="lgDash"/>
            <a:round/>
            <a:headEnd type="triangle" w="med" len="med"/>
            <a:tailEnd type="triangle" w="med" len="med"/>
          </a:ln>
        </p:spPr>
      </p:cxnSp>
      <p:sp>
        <p:nvSpPr>
          <p:cNvPr id="14372" name="Text Box 36"/>
          <p:cNvSpPr txBox="1">
            <a:spLocks noChangeArrowheads="1"/>
          </p:cNvSpPr>
          <p:nvPr/>
        </p:nvSpPr>
        <p:spPr bwMode="auto">
          <a:xfrm>
            <a:off x="1042801" y="5553683"/>
            <a:ext cx="7064113" cy="892552"/>
          </a:xfrm>
          <a:prstGeom prst="rect">
            <a:avLst/>
          </a:prstGeom>
          <a:noFill/>
          <a:ln w="9525" algn="ctr">
            <a:noFill/>
            <a:miter lim="800000"/>
            <a:headEnd/>
            <a:tailEnd/>
          </a:ln>
        </p:spPr>
        <p:txBody>
          <a:bodyPr wrap="none">
            <a:spAutoFit/>
          </a:bodyPr>
          <a:lstStyle/>
          <a:p>
            <a:pPr algn="ctr"/>
            <a:r>
              <a:rPr lang="en-US" sz="2600" i="1" dirty="0">
                <a:solidFill>
                  <a:srgbClr val="30C1BE"/>
                </a:solidFill>
                <a:latin typeface="Arial Black" pitchFamily="34" charset="0"/>
              </a:rPr>
              <a:t>Faster Board </a:t>
            </a:r>
            <a:r>
              <a:rPr lang="en-US" sz="2600" i="1" dirty="0" smtClean="0">
                <a:solidFill>
                  <a:srgbClr val="30C1BE"/>
                </a:solidFill>
                <a:latin typeface="Arial Black" pitchFamily="34" charset="0"/>
              </a:rPr>
              <a:t>Bring-Up </a:t>
            </a:r>
            <a:r>
              <a:rPr lang="en-US" sz="2600" i="1" dirty="0">
                <a:solidFill>
                  <a:srgbClr val="30C1BE"/>
                </a:solidFill>
                <a:latin typeface="Arial Black" pitchFamily="34" charset="0"/>
              </a:rPr>
              <a:t>with Real-Time</a:t>
            </a:r>
            <a:br>
              <a:rPr lang="en-US" sz="2600" i="1" dirty="0">
                <a:solidFill>
                  <a:srgbClr val="30C1BE"/>
                </a:solidFill>
                <a:latin typeface="Arial Black" pitchFamily="34" charset="0"/>
              </a:rPr>
            </a:br>
            <a:r>
              <a:rPr lang="en-US" sz="2600" i="1" dirty="0">
                <a:solidFill>
                  <a:srgbClr val="30C1BE"/>
                </a:solidFill>
                <a:latin typeface="Arial Black" pitchFamily="34" charset="0"/>
              </a:rPr>
              <a:t>System Debug</a:t>
            </a:r>
          </a:p>
        </p:txBody>
      </p:sp>
      <p:sp>
        <p:nvSpPr>
          <p:cNvPr id="33" name="TextBox 32"/>
          <p:cNvSpPr txBox="1"/>
          <p:nvPr/>
        </p:nvSpPr>
        <p:spPr>
          <a:xfrm>
            <a:off x="7072897" y="2967222"/>
            <a:ext cx="1577676" cy="307777"/>
          </a:xfrm>
          <a:prstGeom prst="rect">
            <a:avLst/>
          </a:prstGeom>
          <a:noFill/>
        </p:spPr>
        <p:txBody>
          <a:bodyPr wrap="none" rtlCol="0">
            <a:spAutoFit/>
          </a:bodyPr>
          <a:lstStyle/>
          <a:p>
            <a:pPr algn="ctr"/>
            <a:r>
              <a:rPr lang="en-US" sz="1400" b="1" dirty="0" smtClean="0"/>
              <a:t>System Console</a:t>
            </a:r>
            <a:endParaRPr lang="en-US" sz="1400" b="1" dirty="0"/>
          </a:p>
        </p:txBody>
      </p:sp>
      <p:pic>
        <p:nvPicPr>
          <p:cNvPr id="9217" name="Picture 1"/>
          <p:cNvPicPr>
            <a:picLocks noChangeAspect="1" noChangeArrowheads="1"/>
          </p:cNvPicPr>
          <p:nvPr/>
        </p:nvPicPr>
        <p:blipFill>
          <a:blip r:embed="rId3"/>
          <a:srcRect/>
          <a:stretch>
            <a:fillRect/>
          </a:stretch>
        </p:blipFill>
        <p:spPr bwMode="auto">
          <a:xfrm>
            <a:off x="6900544" y="3345854"/>
            <a:ext cx="1833727" cy="1683346"/>
          </a:xfrm>
          <a:prstGeom prst="rect">
            <a:avLst/>
          </a:prstGeom>
          <a:noFill/>
          <a:ln w="9525">
            <a:noFill/>
            <a:miter lim="800000"/>
            <a:headEnd/>
            <a:tailEnd/>
          </a:ln>
        </p:spPr>
      </p:pic>
      <p:sp>
        <p:nvSpPr>
          <p:cNvPr id="176152" name="Text Box 24"/>
          <p:cNvSpPr txBox="1">
            <a:spLocks noChangeArrowheads="1"/>
          </p:cNvSpPr>
          <p:nvPr/>
        </p:nvSpPr>
        <p:spPr bwMode="auto">
          <a:xfrm>
            <a:off x="4956717" y="4113267"/>
            <a:ext cx="1758751" cy="523220"/>
          </a:xfrm>
          <a:prstGeom prst="rect">
            <a:avLst/>
          </a:prstGeom>
          <a:noFill/>
          <a:ln w="9525" algn="ctr">
            <a:noFill/>
            <a:miter lim="800000"/>
            <a:headEnd/>
            <a:tailEnd/>
          </a:ln>
        </p:spPr>
        <p:txBody>
          <a:bodyPr wrap="none">
            <a:spAutoFit/>
          </a:bodyPr>
          <a:lstStyle/>
          <a:p>
            <a:pPr>
              <a:buFontTx/>
              <a:buChar char="•"/>
            </a:pPr>
            <a:r>
              <a:rPr lang="en-US" sz="1400" b="1" dirty="0">
                <a:solidFill>
                  <a:srgbClr val="00318A"/>
                </a:solidFill>
              </a:rPr>
              <a:t> JTAG Bridge IP</a:t>
            </a:r>
          </a:p>
          <a:p>
            <a:pPr>
              <a:buFontTx/>
              <a:buChar char="•"/>
            </a:pPr>
            <a:r>
              <a:rPr lang="en-US" sz="1400" b="1" dirty="0">
                <a:solidFill>
                  <a:srgbClr val="00318A"/>
                </a:solidFill>
              </a:rPr>
              <a:t> </a:t>
            </a:r>
            <a:r>
              <a:rPr lang="en-US" sz="1400" b="1" dirty="0" smtClean="0">
                <a:solidFill>
                  <a:srgbClr val="00318A"/>
                </a:solidFill>
              </a:rPr>
              <a:t>TCP/IP </a:t>
            </a:r>
            <a:r>
              <a:rPr lang="en-US" sz="1400" b="1" dirty="0">
                <a:solidFill>
                  <a:srgbClr val="00318A"/>
                </a:solidFill>
              </a:rPr>
              <a:t>Bridge IP</a:t>
            </a:r>
          </a:p>
        </p:txBody>
      </p:sp>
      <p:sp>
        <p:nvSpPr>
          <p:cNvPr id="25" name="Slide Number Placeholder 3"/>
          <p:cNvSpPr>
            <a:spLocks noGrp="1"/>
          </p:cNvSpPr>
          <p:nvPr>
            <p:ph type="sldNum" sz="quarter" idx="10"/>
          </p:nvPr>
        </p:nvSpPr>
        <p:spPr>
          <a:xfrm>
            <a:off x="350838" y="6588125"/>
            <a:ext cx="698500" cy="282575"/>
          </a:xfrm>
        </p:spPr>
        <p:txBody>
          <a:bodyPr/>
          <a:lstStyle/>
          <a:p>
            <a:pPr>
              <a:defRPr/>
            </a:pPr>
            <a:fld id="{1DAE22F5-C28C-46C3-A039-E615ECEB2349}"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40">
                                            <p:txEl>
                                              <p:pRg st="2" end="2"/>
                                            </p:txEl>
                                          </p:spTgt>
                                        </p:tgtEl>
                                        <p:attrNameLst>
                                          <p:attrName>style.visibility</p:attrName>
                                        </p:attrNameLst>
                                      </p:cBhvr>
                                      <p:to>
                                        <p:strVal val="visible"/>
                                      </p:to>
                                    </p:set>
                                    <p:animEffect transition="in" filter="dissolve">
                                      <p:cBhvr>
                                        <p:cTn id="7" dur="500"/>
                                        <p:tgtEl>
                                          <p:spTgt spid="14340">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4340">
                                            <p:txEl>
                                              <p:pRg st="3" end="3"/>
                                            </p:txEl>
                                          </p:spTgt>
                                        </p:tgtEl>
                                        <p:attrNameLst>
                                          <p:attrName>style.visibility</p:attrName>
                                        </p:attrNameLst>
                                      </p:cBhvr>
                                      <p:to>
                                        <p:strVal val="visible"/>
                                      </p:to>
                                    </p:set>
                                    <p:animEffect transition="in" filter="dissolve">
                                      <p:cBhvr>
                                        <p:cTn id="10" dur="500"/>
                                        <p:tgtEl>
                                          <p:spTgt spid="14340">
                                            <p:txEl>
                                              <p:pRg st="3" end="3"/>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dissolve">
                                      <p:cBhvr>
                                        <p:cTn id="13" dur="500"/>
                                        <p:tgtEl>
                                          <p:spTgt spid="1433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3029"/>
                                        </p:tgtEl>
                                        <p:attrNameLst>
                                          <p:attrName>style.visibility</p:attrName>
                                        </p:attrNameLst>
                                      </p:cBhvr>
                                      <p:to>
                                        <p:strVal val="visible"/>
                                      </p:to>
                                    </p:set>
                                    <p:animEffect transition="in" filter="dissolve">
                                      <p:cBhvr>
                                        <p:cTn id="16" dur="500"/>
                                        <p:tgtEl>
                                          <p:spTgt spid="4302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14350"/>
                                        </p:tgtEl>
                                        <p:attrNameLst>
                                          <p:attrName>style.visibility</p:attrName>
                                        </p:attrNameLst>
                                      </p:cBhvr>
                                      <p:to>
                                        <p:strVal val="visible"/>
                                      </p:to>
                                    </p:set>
                                    <p:animEffect transition="in" filter="dissolve">
                                      <p:cBhvr>
                                        <p:cTn id="25" dur="500"/>
                                        <p:tgtEl>
                                          <p:spTgt spid="14350"/>
                                        </p:tgtEl>
                                      </p:cBhvr>
                                    </p:animEffect>
                                  </p:childTnLst>
                                </p:cTn>
                              </p:par>
                              <p:par>
                                <p:cTn id="26" presetID="9" presetClass="entr" presetSubtype="0" fill="hold" nodeType="withEffect">
                                  <p:stCondLst>
                                    <p:cond delay="0"/>
                                  </p:stCondLst>
                                  <p:childTnLst>
                                    <p:set>
                                      <p:cBhvr>
                                        <p:cTn id="27" dur="1" fill="hold">
                                          <p:stCondLst>
                                            <p:cond delay="0"/>
                                          </p:stCondLst>
                                        </p:cTn>
                                        <p:tgtEl>
                                          <p:spTgt spid="14351"/>
                                        </p:tgtEl>
                                        <p:attrNameLst>
                                          <p:attrName>style.visibility</p:attrName>
                                        </p:attrNameLst>
                                      </p:cBhvr>
                                      <p:to>
                                        <p:strVal val="visible"/>
                                      </p:to>
                                    </p:set>
                                    <p:animEffect transition="in" filter="dissolve">
                                      <p:cBhvr>
                                        <p:cTn id="28" dur="500"/>
                                        <p:tgtEl>
                                          <p:spTgt spid="14351"/>
                                        </p:tgtEl>
                                      </p:cBhvr>
                                    </p:animEffect>
                                  </p:childTnLst>
                                </p:cTn>
                              </p:par>
                              <p:par>
                                <p:cTn id="29" presetID="9" presetClass="entr" presetSubtype="0" fill="hold" nodeType="withEffect">
                                  <p:stCondLst>
                                    <p:cond delay="0"/>
                                  </p:stCondLst>
                                  <p:childTnLst>
                                    <p:set>
                                      <p:cBhvr>
                                        <p:cTn id="30" dur="1" fill="hold">
                                          <p:stCondLst>
                                            <p:cond delay="0"/>
                                          </p:stCondLst>
                                        </p:cTn>
                                        <p:tgtEl>
                                          <p:spTgt spid="14352"/>
                                        </p:tgtEl>
                                        <p:attrNameLst>
                                          <p:attrName>style.visibility</p:attrName>
                                        </p:attrNameLst>
                                      </p:cBhvr>
                                      <p:to>
                                        <p:strVal val="visible"/>
                                      </p:to>
                                    </p:set>
                                    <p:animEffect transition="in" filter="dissolve">
                                      <p:cBhvr>
                                        <p:cTn id="31" dur="500"/>
                                        <p:tgtEl>
                                          <p:spTgt spid="1435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3031"/>
                                        </p:tgtEl>
                                        <p:attrNameLst>
                                          <p:attrName>style.visibility</p:attrName>
                                        </p:attrNameLst>
                                      </p:cBhvr>
                                      <p:to>
                                        <p:strVal val="visible"/>
                                      </p:to>
                                    </p:set>
                                    <p:animEffect transition="in" filter="dissolve">
                                      <p:cBhvr>
                                        <p:cTn id="34" dur="500"/>
                                        <p:tgtEl>
                                          <p:spTgt spid="4303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par>
                                <p:cTn id="38" presetID="9" presetClass="entr" presetSubtype="0" fill="hold" nodeType="withEffect">
                                  <p:stCondLst>
                                    <p:cond delay="0"/>
                                  </p:stCondLst>
                                  <p:childTnLst>
                                    <p:set>
                                      <p:cBhvr>
                                        <p:cTn id="39" dur="1" fill="hold">
                                          <p:stCondLst>
                                            <p:cond delay="0"/>
                                          </p:stCondLst>
                                        </p:cTn>
                                        <p:tgtEl>
                                          <p:spTgt spid="176151"/>
                                        </p:tgtEl>
                                        <p:attrNameLst>
                                          <p:attrName>style.visibility</p:attrName>
                                        </p:attrNameLst>
                                      </p:cBhvr>
                                      <p:to>
                                        <p:strVal val="visible"/>
                                      </p:to>
                                    </p:set>
                                    <p:animEffect transition="in" filter="dissolve">
                                      <p:cBhvr>
                                        <p:cTn id="40" dur="500"/>
                                        <p:tgtEl>
                                          <p:spTgt spid="17615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76152"/>
                                        </p:tgtEl>
                                        <p:attrNameLst>
                                          <p:attrName>style.visibility</p:attrName>
                                        </p:attrNameLst>
                                      </p:cBhvr>
                                      <p:to>
                                        <p:strVal val="visible"/>
                                      </p:to>
                                    </p:set>
                                    <p:animEffect transition="in" filter="dissolve">
                                      <p:cBhvr>
                                        <p:cTn id="43" dur="500"/>
                                        <p:tgtEl>
                                          <p:spTgt spid="17615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76154"/>
                                        </p:tgtEl>
                                        <p:attrNameLst>
                                          <p:attrName>style.visibility</p:attrName>
                                        </p:attrNameLst>
                                      </p:cBhvr>
                                      <p:to>
                                        <p:strVal val="visible"/>
                                      </p:to>
                                    </p:set>
                                    <p:animEffect transition="in" filter="dissolve">
                                      <p:cBhvr>
                                        <p:cTn id="46" dur="500"/>
                                        <p:tgtEl>
                                          <p:spTgt spid="176154"/>
                                        </p:tgtEl>
                                      </p:cBhvr>
                                    </p:animEffect>
                                  </p:childTnLst>
                                </p:cTn>
                              </p:par>
                              <p:par>
                                <p:cTn id="47" presetID="9" presetClass="entr" presetSubtype="0" fill="hold" nodeType="withEffect">
                                  <p:stCondLst>
                                    <p:cond delay="0"/>
                                  </p:stCondLst>
                                  <p:childTnLst>
                                    <p:set>
                                      <p:cBhvr>
                                        <p:cTn id="48" dur="1" fill="hold">
                                          <p:stCondLst>
                                            <p:cond delay="0"/>
                                          </p:stCondLst>
                                        </p:cTn>
                                        <p:tgtEl>
                                          <p:spTgt spid="176155"/>
                                        </p:tgtEl>
                                        <p:attrNameLst>
                                          <p:attrName>style.visibility</p:attrName>
                                        </p:attrNameLst>
                                      </p:cBhvr>
                                      <p:to>
                                        <p:strVal val="visible"/>
                                      </p:to>
                                    </p:set>
                                    <p:animEffect transition="in" filter="dissolve">
                                      <p:cBhvr>
                                        <p:cTn id="49" dur="500"/>
                                        <p:tgtEl>
                                          <p:spTgt spid="176155"/>
                                        </p:tgtEl>
                                      </p:cBhvr>
                                    </p:animEffect>
                                  </p:childTnLst>
                                </p:cTn>
                              </p:par>
                              <p:par>
                                <p:cTn id="50" presetID="9" presetClass="entr" presetSubtype="0" fill="hold" nodeType="withEffect">
                                  <p:stCondLst>
                                    <p:cond delay="0"/>
                                  </p:stCondLst>
                                  <p:childTnLst>
                                    <p:set>
                                      <p:cBhvr>
                                        <p:cTn id="51" dur="1" fill="hold">
                                          <p:stCondLst>
                                            <p:cond delay="0"/>
                                          </p:stCondLst>
                                        </p:cTn>
                                        <p:tgtEl>
                                          <p:spTgt spid="176156"/>
                                        </p:tgtEl>
                                        <p:attrNameLst>
                                          <p:attrName>style.visibility</p:attrName>
                                        </p:attrNameLst>
                                      </p:cBhvr>
                                      <p:to>
                                        <p:strVal val="visible"/>
                                      </p:to>
                                    </p:set>
                                    <p:animEffect transition="in" filter="dissolve">
                                      <p:cBhvr>
                                        <p:cTn id="52" dur="500"/>
                                        <p:tgtEl>
                                          <p:spTgt spid="176156"/>
                                        </p:tgtEl>
                                      </p:cBhvr>
                                    </p:animEffect>
                                  </p:childTnLst>
                                </p:cTn>
                              </p:par>
                              <p:par>
                                <p:cTn id="53" presetID="9" presetClass="entr" presetSubtype="0" fill="hold" nodeType="withEffect">
                                  <p:stCondLst>
                                    <p:cond delay="0"/>
                                  </p:stCondLst>
                                  <p:childTnLst>
                                    <p:set>
                                      <p:cBhvr>
                                        <p:cTn id="54" dur="1" fill="hold">
                                          <p:stCondLst>
                                            <p:cond delay="0"/>
                                          </p:stCondLst>
                                        </p:cTn>
                                        <p:tgtEl>
                                          <p:spTgt spid="176157"/>
                                        </p:tgtEl>
                                        <p:attrNameLst>
                                          <p:attrName>style.visibility</p:attrName>
                                        </p:attrNameLst>
                                      </p:cBhvr>
                                      <p:to>
                                        <p:strVal val="visible"/>
                                      </p:to>
                                    </p:set>
                                    <p:animEffect transition="in" filter="dissolve">
                                      <p:cBhvr>
                                        <p:cTn id="55" dur="500"/>
                                        <p:tgtEl>
                                          <p:spTgt spid="176157"/>
                                        </p:tgtEl>
                                      </p:cBhvr>
                                    </p:animEffect>
                                  </p:childTnLst>
                                </p:cTn>
                              </p:par>
                              <p:par>
                                <p:cTn id="56" presetID="9" presetClass="entr" presetSubtype="0" fill="hold" nodeType="withEffect">
                                  <p:stCondLst>
                                    <p:cond delay="0"/>
                                  </p:stCondLst>
                                  <p:childTnLst>
                                    <p:set>
                                      <p:cBhvr>
                                        <p:cTn id="57" dur="1" fill="hold">
                                          <p:stCondLst>
                                            <p:cond delay="0"/>
                                          </p:stCondLst>
                                        </p:cTn>
                                        <p:tgtEl>
                                          <p:spTgt spid="176158"/>
                                        </p:tgtEl>
                                        <p:attrNameLst>
                                          <p:attrName>style.visibility</p:attrName>
                                        </p:attrNameLst>
                                      </p:cBhvr>
                                      <p:to>
                                        <p:strVal val="visible"/>
                                      </p:to>
                                    </p:set>
                                    <p:animEffect transition="in" filter="dissolve">
                                      <p:cBhvr>
                                        <p:cTn id="58" dur="500"/>
                                        <p:tgtEl>
                                          <p:spTgt spid="176158"/>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4370"/>
                                        </p:tgtEl>
                                        <p:attrNameLst>
                                          <p:attrName>style.visibility</p:attrName>
                                        </p:attrNameLst>
                                      </p:cBhvr>
                                      <p:to>
                                        <p:strVal val="visible"/>
                                      </p:to>
                                    </p:set>
                                    <p:animEffect transition="in" filter="dissolve">
                                      <p:cBhvr>
                                        <p:cTn id="61" dur="500"/>
                                        <p:tgtEl>
                                          <p:spTgt spid="14370"/>
                                        </p:tgtEl>
                                      </p:cBhvr>
                                    </p:animEffect>
                                  </p:childTnLst>
                                </p:cTn>
                              </p:par>
                              <p:par>
                                <p:cTn id="62" presetID="9" presetClass="entr" presetSubtype="0" fill="hold" nodeType="withEffect">
                                  <p:stCondLst>
                                    <p:cond delay="0"/>
                                  </p:stCondLst>
                                  <p:childTnLst>
                                    <p:set>
                                      <p:cBhvr>
                                        <p:cTn id="63" dur="1" fill="hold">
                                          <p:stCondLst>
                                            <p:cond delay="0"/>
                                          </p:stCondLst>
                                        </p:cTn>
                                        <p:tgtEl>
                                          <p:spTgt spid="176163"/>
                                        </p:tgtEl>
                                        <p:attrNameLst>
                                          <p:attrName>style.visibility</p:attrName>
                                        </p:attrNameLst>
                                      </p:cBhvr>
                                      <p:to>
                                        <p:strVal val="visible"/>
                                      </p:to>
                                    </p:set>
                                    <p:animEffect transition="in" filter="dissolve">
                                      <p:cBhvr>
                                        <p:cTn id="64" dur="500"/>
                                        <p:tgtEl>
                                          <p:spTgt spid="17616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dissolve">
                                      <p:cBhvr>
                                        <p:cTn id="67" dur="500"/>
                                        <p:tgtEl>
                                          <p:spTgt spid="33"/>
                                        </p:tgtEl>
                                      </p:cBhvr>
                                    </p:animEffect>
                                  </p:childTnLst>
                                </p:cTn>
                              </p:par>
                              <p:par>
                                <p:cTn id="68" presetID="9" presetClass="entr" presetSubtype="0" fill="hold" nodeType="withEffect">
                                  <p:stCondLst>
                                    <p:cond delay="0"/>
                                  </p:stCondLst>
                                  <p:childTnLst>
                                    <p:set>
                                      <p:cBhvr>
                                        <p:cTn id="69" dur="1" fill="hold">
                                          <p:stCondLst>
                                            <p:cond delay="0"/>
                                          </p:stCondLst>
                                        </p:cTn>
                                        <p:tgtEl>
                                          <p:spTgt spid="9217"/>
                                        </p:tgtEl>
                                        <p:attrNameLst>
                                          <p:attrName>style.visibility</p:attrName>
                                        </p:attrNameLst>
                                      </p:cBhvr>
                                      <p:to>
                                        <p:strVal val="visible"/>
                                      </p:to>
                                    </p:set>
                                    <p:animEffect transition="in" filter="dissolve">
                                      <p:cBhvr>
                                        <p:cTn id="70"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43029" grpId="0" animBg="1"/>
      <p:bldP spid="2" grpId="0" animBg="1"/>
      <p:bldP spid="3" grpId="0" animBg="1"/>
      <p:bldP spid="43031" grpId="0" animBg="1"/>
      <p:bldP spid="4" grpId="0" animBg="1"/>
      <p:bldP spid="176154" grpId="0"/>
      <p:bldP spid="14370" grpId="0"/>
      <p:bldP spid="33" grpId="0"/>
      <p:bldP spid="1761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dirty="0" smtClean="0"/>
              <a:t>Qsys as a Platform for System Integration</a:t>
            </a:r>
          </a:p>
        </p:txBody>
      </p:sp>
      <p:sp>
        <p:nvSpPr>
          <p:cNvPr id="84994" name="Content Placeholder 2"/>
          <p:cNvSpPr>
            <a:spLocks noGrp="1"/>
          </p:cNvSpPr>
          <p:nvPr>
            <p:ph idx="1"/>
          </p:nvPr>
        </p:nvSpPr>
        <p:spPr/>
        <p:txBody>
          <a:bodyPr>
            <a:normAutofit/>
          </a:bodyPr>
          <a:lstStyle/>
          <a:p>
            <a:r>
              <a:rPr lang="en-US" dirty="0" smtClean="0"/>
              <a:t>Both Qsys and SOPC Builder tools are available in v11.0</a:t>
            </a:r>
          </a:p>
          <a:p>
            <a:r>
              <a:rPr lang="en-US" dirty="0" smtClean="0"/>
              <a:t>New IPs / new FPGA families are only supported in Qsys</a:t>
            </a:r>
          </a:p>
          <a:p>
            <a:pPr lvl="1"/>
            <a:r>
              <a:rPr lang="en-US" dirty="0" smtClean="0"/>
              <a:t>Altera recommends that you use Qsys for new designs</a:t>
            </a:r>
          </a:p>
          <a:p>
            <a:pPr lvl="1"/>
            <a:endParaRPr lang="en-US" dirty="0" smtClean="0"/>
          </a:p>
          <a:p>
            <a:pPr lvl="1"/>
            <a:endParaRPr lang="en-US" dirty="0" smtClean="0"/>
          </a:p>
          <a:p>
            <a:endParaRPr lang="en-US" dirty="0" smtClean="0"/>
          </a:p>
          <a:p>
            <a:endParaRPr lang="en-US" dirty="0" smtClean="0"/>
          </a:p>
        </p:txBody>
      </p:sp>
      <p:sp>
        <p:nvSpPr>
          <p:cNvPr id="84995" name="Slide Number Placeholder 3"/>
          <p:cNvSpPr>
            <a:spLocks noGrp="1"/>
          </p:cNvSpPr>
          <p:nvPr>
            <p:ph type="sldNum" sz="quarter" idx="10"/>
          </p:nvPr>
        </p:nvSpPr>
        <p:spPr/>
        <p:txBody>
          <a:bodyPr/>
          <a:lstStyle/>
          <a:p>
            <a:fld id="{300D4924-C452-499E-889F-010B510AB867}" type="slidenum">
              <a:rPr lang="en-US" smtClean="0"/>
              <a:pPr/>
              <a:t>14</a:t>
            </a:fld>
            <a:endParaRPr lang="en-US" dirty="0" smtClean="0"/>
          </a:p>
        </p:txBody>
      </p:sp>
      <p:pic>
        <p:nvPicPr>
          <p:cNvPr id="84996" name="Picture 290"/>
          <p:cNvPicPr>
            <a:picLocks noChangeAspect="1" noChangeArrowheads="1"/>
          </p:cNvPicPr>
          <p:nvPr/>
        </p:nvPicPr>
        <p:blipFill>
          <a:blip r:embed="rId3" cstate="print"/>
          <a:srcRect/>
          <a:stretch>
            <a:fillRect/>
          </a:stretch>
        </p:blipFill>
        <p:spPr bwMode="auto">
          <a:xfrm>
            <a:off x="5494338" y="4682794"/>
            <a:ext cx="2201862" cy="1244600"/>
          </a:xfrm>
          <a:prstGeom prst="rect">
            <a:avLst/>
          </a:prstGeom>
          <a:noFill/>
          <a:ln w="9525" algn="ctr">
            <a:noFill/>
            <a:miter lim="800000"/>
            <a:headEnd/>
            <a:tailEnd/>
          </a:ln>
        </p:spPr>
      </p:pic>
      <p:pic>
        <p:nvPicPr>
          <p:cNvPr id="9" name="Picture 2" descr="\\altera\data\Marketing\Sw_Em_Dsp\Software\Prod_Mktg\Public\SOPC_Builder_Next_Generation\Splash_Screen_and_Icon\qsys.png"/>
          <p:cNvPicPr>
            <a:picLocks noChangeAspect="1" noChangeArrowheads="1"/>
          </p:cNvPicPr>
          <p:nvPr/>
        </p:nvPicPr>
        <p:blipFill>
          <a:blip r:embed="rId4" cstate="print"/>
          <a:srcRect/>
          <a:stretch>
            <a:fillRect/>
          </a:stretch>
        </p:blipFill>
        <p:spPr bwMode="auto">
          <a:xfrm>
            <a:off x="1143000" y="4696897"/>
            <a:ext cx="2864158" cy="10590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1"/>
          </p:nvPr>
        </p:nvSpPr>
        <p:spPr>
          <a:xfrm>
            <a:off x="392402" y="1104323"/>
            <a:ext cx="8331200" cy="5276850"/>
          </a:xfrm>
        </p:spPr>
        <p:txBody>
          <a:bodyPr>
            <a:normAutofit lnSpcReduction="10000"/>
          </a:bodyPr>
          <a:lstStyle/>
          <a:p>
            <a:r>
              <a:rPr lang="en-US" dirty="0" smtClean="0"/>
              <a:t>Step 1: open existing SOPC Builder system</a:t>
            </a:r>
          </a:p>
          <a:p>
            <a:pPr lvl="1"/>
            <a:r>
              <a:rPr lang="en-US" dirty="0" smtClean="0"/>
              <a:t>Qsys is backward compatible with </a:t>
            </a:r>
            <a:r>
              <a:rPr lang="en-US" b="1" dirty="0" smtClean="0"/>
              <a:t>.</a:t>
            </a:r>
            <a:r>
              <a:rPr lang="en-US" b="1" dirty="0" err="1" smtClean="0"/>
              <a:t>sopc</a:t>
            </a:r>
            <a:r>
              <a:rPr lang="en-US" b="1" dirty="0" smtClean="0"/>
              <a:t> </a:t>
            </a:r>
            <a:r>
              <a:rPr lang="en-US" dirty="0" smtClean="0"/>
              <a:t>file</a:t>
            </a:r>
          </a:p>
          <a:p>
            <a:pPr lvl="2"/>
            <a:endParaRPr lang="en-US" dirty="0" smtClean="0"/>
          </a:p>
          <a:p>
            <a:pPr>
              <a:defRPr/>
            </a:pPr>
            <a:endParaRPr lang="en-US" dirty="0" smtClean="0"/>
          </a:p>
          <a:p>
            <a:pPr>
              <a:defRPr/>
            </a:pPr>
            <a:endParaRPr lang="en-US" dirty="0" smtClean="0"/>
          </a:p>
          <a:p>
            <a:pPr>
              <a:defRPr/>
            </a:pPr>
            <a:endParaRPr lang="en-US" dirty="0" smtClean="0"/>
          </a:p>
          <a:p>
            <a:pPr>
              <a:spcAft>
                <a:spcPts val="2000"/>
              </a:spcAft>
              <a:buNone/>
              <a:defRPr/>
            </a:pPr>
            <a:endParaRPr lang="en-US" dirty="0" smtClean="0"/>
          </a:p>
          <a:p>
            <a:pPr>
              <a:defRPr/>
            </a:pPr>
            <a:r>
              <a:rPr lang="en-US" dirty="0" smtClean="0"/>
              <a:t>Step 2: save</a:t>
            </a:r>
            <a:r>
              <a:rPr lang="en-US" sz="2400" dirty="0" smtClean="0"/>
              <a:t> </a:t>
            </a:r>
            <a:r>
              <a:rPr lang="en-US" dirty="0" smtClean="0"/>
              <a:t>design file</a:t>
            </a:r>
            <a:endParaRPr lang="en-US" sz="2400" dirty="0" smtClean="0"/>
          </a:p>
          <a:p>
            <a:pPr lvl="1">
              <a:defRPr/>
            </a:pPr>
            <a:r>
              <a:rPr lang="en-US" dirty="0" smtClean="0"/>
              <a:t>Automatically convert files to Qsys design files</a:t>
            </a:r>
          </a:p>
          <a:p>
            <a:pPr lvl="1">
              <a:defRPr/>
            </a:pPr>
            <a:endParaRPr lang="en-US" dirty="0" smtClean="0"/>
          </a:p>
          <a:p>
            <a:r>
              <a:rPr lang="en-US" dirty="0" smtClean="0"/>
              <a:t>Step 3: follow the guideline in </a:t>
            </a:r>
            <a:r>
              <a:rPr lang="en-US" dirty="0" err="1" smtClean="0"/>
              <a:t>Qsys</a:t>
            </a:r>
            <a:r>
              <a:rPr lang="en-US" dirty="0" smtClean="0"/>
              <a:t> migration application notes and release note.</a:t>
            </a:r>
          </a:p>
        </p:txBody>
      </p:sp>
      <p:sp>
        <p:nvSpPr>
          <p:cNvPr id="40962" name="Rectangle 3"/>
          <p:cNvSpPr>
            <a:spLocks noGrp="1" noChangeArrowheads="1"/>
          </p:cNvSpPr>
          <p:nvPr>
            <p:ph type="title"/>
          </p:nvPr>
        </p:nvSpPr>
        <p:spPr>
          <a:xfrm>
            <a:off x="350838" y="273050"/>
            <a:ext cx="8793162" cy="914400"/>
          </a:xfrm>
        </p:spPr>
        <p:txBody>
          <a:bodyPr/>
          <a:lstStyle/>
          <a:p>
            <a:r>
              <a:rPr lang="en-US" dirty="0" smtClean="0"/>
              <a:t>How to Start: Switch to Qsys </a:t>
            </a:r>
          </a:p>
        </p:txBody>
      </p:sp>
      <p:sp>
        <p:nvSpPr>
          <p:cNvPr id="40964" name="Text Box 13"/>
          <p:cNvSpPr txBox="1">
            <a:spLocks noChangeArrowheads="1"/>
          </p:cNvSpPr>
          <p:nvPr/>
        </p:nvSpPr>
        <p:spPr bwMode="auto">
          <a:xfrm>
            <a:off x="6168620" y="3780164"/>
            <a:ext cx="3058510" cy="369332"/>
          </a:xfrm>
          <a:prstGeom prst="rect">
            <a:avLst/>
          </a:prstGeom>
          <a:noFill/>
          <a:ln w="9525" algn="ctr">
            <a:noFill/>
            <a:miter lim="800000"/>
            <a:headEnd/>
            <a:tailEnd/>
          </a:ln>
        </p:spPr>
        <p:txBody>
          <a:bodyPr wrap="square">
            <a:spAutoFit/>
          </a:bodyPr>
          <a:lstStyle/>
          <a:p>
            <a:pPr eaLnBrk="0" hangingPunct="0"/>
            <a:r>
              <a:rPr lang="en-US" dirty="0">
                <a:solidFill>
                  <a:srgbClr val="000000"/>
                </a:solidFill>
                <a:latin typeface="Arial" charset="0"/>
              </a:rPr>
              <a:t>Familiar GUI in Qsys</a:t>
            </a:r>
          </a:p>
        </p:txBody>
      </p:sp>
      <p:pic>
        <p:nvPicPr>
          <p:cNvPr id="1026" name="Picture 2"/>
          <p:cNvPicPr>
            <a:picLocks noChangeAspect="1" noChangeArrowheads="1"/>
          </p:cNvPicPr>
          <p:nvPr/>
        </p:nvPicPr>
        <p:blipFill>
          <a:blip r:embed="rId3" cstate="print"/>
          <a:srcRect/>
          <a:stretch>
            <a:fillRect/>
          </a:stretch>
        </p:blipFill>
        <p:spPr bwMode="auto">
          <a:xfrm>
            <a:off x="539847" y="2256281"/>
            <a:ext cx="1603446" cy="1491220"/>
          </a:xfrm>
          <a:prstGeom prst="rect">
            <a:avLst/>
          </a:prstGeom>
          <a:noFill/>
          <a:ln w="9525">
            <a:solidFill>
              <a:schemeClr val="bg1">
                <a:lumMod val="75000"/>
              </a:schemeClr>
            </a:solidFill>
            <a:miter lim="800000"/>
            <a:headEnd/>
            <a:tailEnd/>
          </a:ln>
        </p:spPr>
      </p:pic>
      <p:sp>
        <p:nvSpPr>
          <p:cNvPr id="40967" name="Text Box 13"/>
          <p:cNvSpPr txBox="1">
            <a:spLocks noChangeArrowheads="1"/>
          </p:cNvSpPr>
          <p:nvPr/>
        </p:nvSpPr>
        <p:spPr bwMode="auto">
          <a:xfrm>
            <a:off x="792956" y="3780164"/>
            <a:ext cx="1559387" cy="369332"/>
          </a:xfrm>
          <a:prstGeom prst="rect">
            <a:avLst/>
          </a:prstGeom>
          <a:noFill/>
          <a:ln w="9525" algn="ctr">
            <a:noFill/>
            <a:miter lim="800000"/>
            <a:headEnd/>
            <a:tailEnd/>
          </a:ln>
        </p:spPr>
        <p:txBody>
          <a:bodyPr>
            <a:spAutoFit/>
          </a:bodyPr>
          <a:lstStyle/>
          <a:p>
            <a:pPr eaLnBrk="0" hangingPunct="0"/>
            <a:r>
              <a:rPr lang="en-US" dirty="0">
                <a:solidFill>
                  <a:srgbClr val="000000"/>
                </a:solidFill>
                <a:latin typeface="Arial" charset="0"/>
              </a:rPr>
              <a:t>Open </a:t>
            </a:r>
            <a:r>
              <a:rPr lang="en-US" dirty="0" smtClean="0">
                <a:solidFill>
                  <a:srgbClr val="000000"/>
                </a:solidFill>
                <a:latin typeface="Arial" charset="0"/>
              </a:rPr>
              <a:t>File</a:t>
            </a:r>
            <a:endParaRPr lang="en-US" dirty="0">
              <a:solidFill>
                <a:srgbClr val="000000"/>
              </a:solidFill>
              <a:latin typeface="Arial" charset="0"/>
            </a:endParaRPr>
          </a:p>
        </p:txBody>
      </p:sp>
      <p:sp>
        <p:nvSpPr>
          <p:cNvPr id="40968" name="Text Box 13"/>
          <p:cNvSpPr txBox="1">
            <a:spLocks noChangeArrowheads="1"/>
          </p:cNvSpPr>
          <p:nvPr/>
        </p:nvSpPr>
        <p:spPr bwMode="auto">
          <a:xfrm>
            <a:off x="2840576" y="3780164"/>
            <a:ext cx="2599503" cy="369332"/>
          </a:xfrm>
          <a:prstGeom prst="rect">
            <a:avLst/>
          </a:prstGeom>
          <a:noFill/>
          <a:ln w="9525" algn="ctr">
            <a:noFill/>
            <a:miter lim="800000"/>
            <a:headEnd/>
            <a:tailEnd/>
          </a:ln>
        </p:spPr>
        <p:txBody>
          <a:bodyPr>
            <a:spAutoFit/>
          </a:bodyPr>
          <a:lstStyle/>
          <a:p>
            <a:pPr eaLnBrk="0" hangingPunct="0"/>
            <a:r>
              <a:rPr lang="en-US" dirty="0" smtClean="0">
                <a:solidFill>
                  <a:srgbClr val="000000"/>
                </a:solidFill>
                <a:latin typeface="Arial" charset="0"/>
              </a:rPr>
              <a:t>Qsys Migration Dialog</a:t>
            </a:r>
            <a:endParaRPr lang="en-US" dirty="0">
              <a:solidFill>
                <a:srgbClr val="000000"/>
              </a:solidFill>
              <a:latin typeface="Arial" charset="0"/>
            </a:endParaRPr>
          </a:p>
        </p:txBody>
      </p:sp>
      <p:sp>
        <p:nvSpPr>
          <p:cNvPr id="40970" name="Line 8"/>
          <p:cNvSpPr>
            <a:spLocks noChangeShapeType="1"/>
          </p:cNvSpPr>
          <p:nvPr/>
        </p:nvSpPr>
        <p:spPr bwMode="auto">
          <a:xfrm>
            <a:off x="2196479" y="3114420"/>
            <a:ext cx="371358" cy="3050"/>
          </a:xfrm>
          <a:prstGeom prst="line">
            <a:avLst/>
          </a:prstGeom>
          <a:noFill/>
          <a:ln w="47625">
            <a:solidFill>
              <a:srgbClr val="000000"/>
            </a:solidFill>
            <a:round/>
            <a:headEnd/>
            <a:tailEnd type="triangle" w="med" len="med"/>
          </a:ln>
        </p:spPr>
        <p:txBody>
          <a:bodyPr/>
          <a:lstStyle/>
          <a:p>
            <a:pPr eaLnBrk="0" hangingPunct="0"/>
            <a:endParaRPr lang="en-US">
              <a:solidFill>
                <a:srgbClr val="000000"/>
              </a:solidFill>
              <a:latin typeface="Arial" charset="0"/>
            </a:endParaRPr>
          </a:p>
        </p:txBody>
      </p:sp>
      <p:pic>
        <p:nvPicPr>
          <p:cNvPr id="13" name="Picture 12" descr="migration%20notice.JPG"/>
          <p:cNvPicPr>
            <a:picLocks noChangeAspect="1"/>
          </p:cNvPicPr>
          <p:nvPr/>
        </p:nvPicPr>
        <p:blipFill>
          <a:blip r:embed="rId4"/>
          <a:stretch>
            <a:fillRect/>
          </a:stretch>
        </p:blipFill>
        <p:spPr>
          <a:xfrm>
            <a:off x="2630449" y="2630313"/>
            <a:ext cx="2911473" cy="912149"/>
          </a:xfrm>
          <a:prstGeom prst="rect">
            <a:avLst/>
          </a:prstGeom>
        </p:spPr>
      </p:pic>
      <p:sp>
        <p:nvSpPr>
          <p:cNvPr id="14" name="Line 8"/>
          <p:cNvSpPr>
            <a:spLocks noChangeShapeType="1"/>
          </p:cNvSpPr>
          <p:nvPr/>
        </p:nvSpPr>
        <p:spPr bwMode="auto">
          <a:xfrm>
            <a:off x="5637761" y="3114420"/>
            <a:ext cx="371358" cy="3050"/>
          </a:xfrm>
          <a:prstGeom prst="line">
            <a:avLst/>
          </a:prstGeom>
          <a:noFill/>
          <a:ln w="47625">
            <a:solidFill>
              <a:srgbClr val="000000"/>
            </a:solidFill>
            <a:round/>
            <a:headEnd/>
            <a:tailEnd type="triangle" w="med" len="med"/>
          </a:ln>
        </p:spPr>
        <p:txBody>
          <a:bodyPr/>
          <a:lstStyle/>
          <a:p>
            <a:pPr eaLnBrk="0" hangingPunct="0"/>
            <a:endParaRPr lang="en-US">
              <a:solidFill>
                <a:srgbClr val="000000"/>
              </a:solidFill>
              <a:latin typeface="Arial" charset="0"/>
            </a:endParaRPr>
          </a:p>
        </p:txBody>
      </p:sp>
      <p:pic>
        <p:nvPicPr>
          <p:cNvPr id="15" name="Picture 14" descr="qsys%20main%20gui.JPG"/>
          <p:cNvPicPr>
            <a:picLocks noChangeAspect="1"/>
          </p:cNvPicPr>
          <p:nvPr/>
        </p:nvPicPr>
        <p:blipFill>
          <a:blip r:embed="rId5"/>
          <a:stretch>
            <a:fillRect/>
          </a:stretch>
        </p:blipFill>
        <p:spPr>
          <a:xfrm>
            <a:off x="6082614" y="2344284"/>
            <a:ext cx="2577016" cy="1343189"/>
          </a:xfrm>
          <a:prstGeom prst="rect">
            <a:avLst/>
          </a:prstGeom>
        </p:spPr>
      </p:pic>
      <p:sp>
        <p:nvSpPr>
          <p:cNvPr id="21" name="Slide Number Placeholder 3"/>
          <p:cNvSpPr>
            <a:spLocks noGrp="1"/>
          </p:cNvSpPr>
          <p:nvPr>
            <p:ph type="sldNum" sz="quarter" idx="10"/>
          </p:nvPr>
        </p:nvSpPr>
        <p:spPr>
          <a:xfrm>
            <a:off x="350838" y="6588125"/>
            <a:ext cx="698500" cy="282575"/>
          </a:xfrm>
          <a:noFill/>
        </p:spPr>
        <p:txBody>
          <a:bodyPr/>
          <a:lstStyle/>
          <a:p>
            <a:fld id="{E7197DF2-E337-40A3-977A-5C35CB7E3375}" type="slidenum">
              <a:rPr lang="en-US">
                <a:solidFill>
                  <a:srgbClr val="000000"/>
                </a:solidFill>
              </a:rPr>
              <a:pPr/>
              <a:t>15</a:t>
            </a:fld>
            <a:endParaRPr lang="en-US" dirty="0">
              <a:solidFill>
                <a:srgbClr val="000000"/>
              </a:solidFill>
            </a:endParaRPr>
          </a:p>
        </p:txBody>
      </p:sp>
      <p:sp>
        <p:nvSpPr>
          <p:cNvPr id="16" name="Rectangle 15"/>
          <p:cNvSpPr/>
          <p:nvPr/>
        </p:nvSpPr>
        <p:spPr bwMode="auto">
          <a:xfrm>
            <a:off x="6083300" y="2337435"/>
            <a:ext cx="2573020" cy="1351915"/>
          </a:xfrm>
          <a:prstGeom prst="rect">
            <a:avLst/>
          </a:prstGeom>
          <a:noFill/>
          <a:ln w="127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ctrTitle"/>
          </p:nvPr>
        </p:nvSpPr>
        <p:spPr/>
        <p:txBody>
          <a:bodyPr/>
          <a:lstStyle/>
          <a:p>
            <a:r>
              <a:rPr lang="en-US" dirty="0" smtClean="0"/>
              <a:t>Additional Productivity Features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ctrTitle"/>
          </p:nvPr>
        </p:nvSpPr>
        <p:spPr/>
        <p:txBody>
          <a:bodyPr/>
          <a:lstStyle/>
          <a:p>
            <a:r>
              <a:rPr lang="en-US" dirty="0" smtClean="0"/>
              <a:t>Elaborate Hierarchy and Design Entry Enhancement</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Elaborate Hierarchy Flow</a:t>
            </a:r>
          </a:p>
        </p:txBody>
      </p:sp>
      <p:sp>
        <p:nvSpPr>
          <p:cNvPr id="5124" name="Rectangle 3"/>
          <p:cNvSpPr>
            <a:spLocks noGrp="1" noChangeArrowheads="1"/>
          </p:cNvSpPr>
          <p:nvPr>
            <p:ph type="body" idx="1"/>
          </p:nvPr>
        </p:nvSpPr>
        <p:spPr>
          <a:xfrm>
            <a:off x="350838" y="1187450"/>
            <a:ext cx="6049962" cy="4679950"/>
          </a:xfrm>
        </p:spPr>
        <p:txBody>
          <a:bodyPr>
            <a:normAutofit/>
          </a:bodyPr>
          <a:lstStyle/>
          <a:p>
            <a:r>
              <a:rPr lang="en-US" sz="2400" dirty="0" smtClean="0"/>
              <a:t>This new feature enables you to quickly understand your design’s hierarchy without requiring to run analysis and synthesis</a:t>
            </a:r>
          </a:p>
          <a:p>
            <a:pPr lvl="1"/>
            <a:r>
              <a:rPr lang="en-US" sz="1800" dirty="0" smtClean="0"/>
              <a:t>Facilitates design partitions creation and assignments</a:t>
            </a:r>
          </a:p>
          <a:p>
            <a:pPr lvl="1"/>
            <a:r>
              <a:rPr lang="en-US" sz="1800" dirty="0" smtClean="0"/>
              <a:t>~40 % faster runtime compared to a full synthesis (i.e. </a:t>
            </a:r>
            <a:r>
              <a:rPr lang="en-US" sz="1800" dirty="0" err="1" smtClean="0"/>
              <a:t>quartus_map</a:t>
            </a:r>
            <a:r>
              <a:rPr lang="en-US" sz="1800" dirty="0" smtClean="0"/>
              <a:t>)</a:t>
            </a:r>
          </a:p>
          <a:p>
            <a:r>
              <a:rPr lang="en-US" sz="2400" dirty="0" smtClean="0"/>
              <a:t>Command-line option to elaborate the hierarchy of the design</a:t>
            </a:r>
          </a:p>
          <a:p>
            <a:pPr lvl="1"/>
            <a:endParaRPr lang="en-US" sz="1800" dirty="0" smtClean="0"/>
          </a:p>
          <a:p>
            <a:pPr lvl="1"/>
            <a:endParaRPr lang="en-US" sz="1800" dirty="0" smtClean="0"/>
          </a:p>
        </p:txBody>
      </p:sp>
      <p:sp>
        <p:nvSpPr>
          <p:cNvPr id="5122" name="Slide Number Placeholder 3"/>
          <p:cNvSpPr>
            <a:spLocks noGrp="1"/>
          </p:cNvSpPr>
          <p:nvPr>
            <p:ph type="sldNum" sz="quarter" idx="10"/>
          </p:nvPr>
        </p:nvSpPr>
        <p:spPr/>
        <p:txBody>
          <a:bodyPr/>
          <a:lstStyle/>
          <a:p>
            <a:fld id="{9305918D-D902-44C3-973B-AFDC8A052ED5}" type="slidenum">
              <a:rPr lang="en-US" smtClean="0"/>
              <a:pPr/>
              <a:t>18</a:t>
            </a:fld>
            <a:endParaRPr lang="en-US" smtClean="0"/>
          </a:p>
        </p:txBody>
      </p:sp>
      <p:pic>
        <p:nvPicPr>
          <p:cNvPr id="5125" name="Picture 4" descr="trigeminal hierarchy - cropped.png"/>
          <p:cNvPicPr>
            <a:picLocks noChangeAspect="1"/>
          </p:cNvPicPr>
          <p:nvPr/>
        </p:nvPicPr>
        <p:blipFill>
          <a:blip r:embed="rId3" cstate="print"/>
          <a:srcRect/>
          <a:stretch>
            <a:fillRect/>
          </a:stretch>
        </p:blipFill>
        <p:spPr bwMode="auto">
          <a:xfrm>
            <a:off x="6493051" y="1712914"/>
            <a:ext cx="2454578" cy="3017836"/>
          </a:xfrm>
          <a:prstGeom prst="rect">
            <a:avLst/>
          </a:prstGeom>
          <a:noFill/>
          <a:ln w="9525">
            <a:noFill/>
            <a:miter lim="800000"/>
            <a:headEnd/>
            <a:tailEnd/>
          </a:ln>
        </p:spPr>
      </p:pic>
      <p:sp>
        <p:nvSpPr>
          <p:cNvPr id="11" name="Rectangle 10"/>
          <p:cNvSpPr/>
          <p:nvPr/>
        </p:nvSpPr>
        <p:spPr bwMode="auto">
          <a:xfrm>
            <a:off x="925005" y="4919509"/>
            <a:ext cx="5447458" cy="587021"/>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sz="1600" i="1" dirty="0" err="1" smtClean="0"/>
              <a:t>quartus_map</a:t>
            </a:r>
            <a:r>
              <a:rPr lang="en-US" sz="1600" i="1" dirty="0" smtClean="0"/>
              <a:t> – </a:t>
            </a:r>
            <a:r>
              <a:rPr lang="en-US" sz="1600" i="1" dirty="0" err="1" smtClean="0"/>
              <a:t>elaborate_hierarchy</a:t>
            </a:r>
            <a:r>
              <a:rPr lang="en-US" sz="1600" i="1" dirty="0" smtClean="0"/>
              <a:t> &lt;</a:t>
            </a:r>
            <a:r>
              <a:rPr lang="en-US" sz="1600" i="1" dirty="0" err="1" smtClean="0"/>
              <a:t>top_level</a:t>
            </a:r>
            <a:r>
              <a:rPr lang="en-US" sz="1600" i="1" dirty="0" smtClean="0"/>
              <a:t> name&gt;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HDL Design Entry	</a:t>
            </a:r>
            <a:endParaRPr lang="en-US" dirty="0"/>
          </a:p>
        </p:txBody>
      </p:sp>
      <p:sp>
        <p:nvSpPr>
          <p:cNvPr id="3" name="Content Placeholder 2"/>
          <p:cNvSpPr>
            <a:spLocks noGrp="1"/>
          </p:cNvSpPr>
          <p:nvPr>
            <p:ph idx="1"/>
          </p:nvPr>
        </p:nvSpPr>
        <p:spPr/>
        <p:txBody>
          <a:bodyPr>
            <a:normAutofit lnSpcReduction="10000"/>
          </a:bodyPr>
          <a:lstStyle/>
          <a:p>
            <a:r>
              <a:rPr lang="en-US" altLang="zh-CN" dirty="0" err="1" smtClean="0"/>
              <a:t>Quartus</a:t>
            </a:r>
            <a:r>
              <a:rPr lang="en-US" altLang="zh-CN" dirty="0" smtClean="0"/>
              <a:t> II software has a powerful, comprehensive integrated synthesis solution built into the software</a:t>
            </a:r>
          </a:p>
          <a:p>
            <a:pPr marL="719138" lvl="1" indent="-268288"/>
            <a:r>
              <a:rPr lang="en-US" altLang="zh-CN" sz="2100" dirty="0" smtClean="0"/>
              <a:t>Supports VHDL, </a:t>
            </a:r>
            <a:r>
              <a:rPr lang="en-US" altLang="zh-CN" sz="2100" dirty="0" err="1" smtClean="0"/>
              <a:t>Verilog</a:t>
            </a:r>
            <a:r>
              <a:rPr lang="en-US" altLang="zh-CN" sz="2100" dirty="0" smtClean="0"/>
              <a:t>, and </a:t>
            </a:r>
            <a:r>
              <a:rPr lang="en-US" altLang="zh-CN" sz="2100" dirty="0" err="1" smtClean="0"/>
              <a:t>SystemVerilog</a:t>
            </a:r>
            <a:endParaRPr lang="en-US" altLang="zh-CN" sz="2100" dirty="0" smtClean="0"/>
          </a:p>
          <a:p>
            <a:pPr marL="987425" lvl="2" indent="-268288">
              <a:lnSpc>
                <a:spcPct val="110000"/>
              </a:lnSpc>
              <a:spcBef>
                <a:spcPct val="0"/>
              </a:spcBef>
              <a:spcAft>
                <a:spcPct val="10000"/>
              </a:spcAft>
            </a:pPr>
            <a:r>
              <a:rPr lang="en-US" altLang="zh-CN" dirty="0" smtClean="0"/>
              <a:t>Extensive support of language coverage</a:t>
            </a:r>
          </a:p>
          <a:p>
            <a:pPr marL="987425" lvl="2" indent="-268288">
              <a:spcBef>
                <a:spcPct val="0"/>
              </a:spcBef>
              <a:spcAft>
                <a:spcPct val="25000"/>
              </a:spcAft>
            </a:pPr>
            <a:r>
              <a:rPr lang="en-US" altLang="zh-CN" dirty="0" smtClean="0"/>
              <a:t>Allows users to describe the RTL in HDL language of choice</a:t>
            </a:r>
          </a:p>
          <a:p>
            <a:pPr marL="987425" lvl="2" indent="-268288">
              <a:spcBef>
                <a:spcPct val="0"/>
              </a:spcBef>
              <a:spcAft>
                <a:spcPct val="25000"/>
              </a:spcAft>
            </a:pPr>
            <a:endParaRPr lang="en-US" sz="1300" dirty="0" smtClean="0"/>
          </a:p>
          <a:p>
            <a:r>
              <a:rPr lang="en-US" dirty="0" smtClean="0"/>
              <a:t>Enhancement in v11.0 includes:</a:t>
            </a:r>
          </a:p>
          <a:p>
            <a:pPr marL="719138" lvl="1" indent="-268288"/>
            <a:r>
              <a:rPr lang="en-US" dirty="0" smtClean="0"/>
              <a:t>Expanding </a:t>
            </a:r>
            <a:r>
              <a:rPr lang="en-US" dirty="0" err="1" smtClean="0"/>
              <a:t>SystemVerilog</a:t>
            </a:r>
            <a:r>
              <a:rPr lang="en-US" dirty="0" smtClean="0"/>
              <a:t> support</a:t>
            </a:r>
          </a:p>
          <a:p>
            <a:pPr marL="987425" lvl="2" indent="-268288" defTabSz="987425"/>
            <a:r>
              <a:rPr lang="en-US" dirty="0" smtClean="0"/>
              <a:t>Export tasks and functions from interfaces</a:t>
            </a:r>
          </a:p>
          <a:p>
            <a:pPr marL="987425" lvl="2" indent="-268288"/>
            <a:r>
              <a:rPr lang="en-US" dirty="0" smtClean="0"/>
              <a:t>Increased number of templates to help you get started with your design entry</a:t>
            </a:r>
          </a:p>
          <a:p>
            <a:pPr marL="719138" lvl="1" indent="-268288"/>
            <a:r>
              <a:rPr lang="en-US" dirty="0" smtClean="0"/>
              <a:t>Expanding </a:t>
            </a:r>
            <a:r>
              <a:rPr lang="en-US" dirty="0" err="1" smtClean="0"/>
              <a:t>Verilog</a:t>
            </a:r>
            <a:r>
              <a:rPr lang="en-US" dirty="0" smtClean="0"/>
              <a:t> support </a:t>
            </a:r>
          </a:p>
          <a:p>
            <a:pPr marL="987425" lvl="2" indent="-268288">
              <a:tabLst>
                <a:tab pos="1255713" algn="l"/>
              </a:tabLst>
            </a:pPr>
            <a:r>
              <a:rPr lang="en-US" dirty="0" smtClean="0"/>
              <a:t>Enhanced </a:t>
            </a:r>
            <a:r>
              <a:rPr lang="en-US" i="1" dirty="0" smtClean="0">
                <a:solidFill>
                  <a:schemeClr val="accent1"/>
                </a:solidFill>
              </a:rPr>
              <a:t>$</a:t>
            </a:r>
            <a:r>
              <a:rPr lang="en-US" i="1" dirty="0" err="1" smtClean="0">
                <a:solidFill>
                  <a:schemeClr val="accent1"/>
                </a:solidFill>
              </a:rPr>
              <a:t>readmemb</a:t>
            </a:r>
            <a:r>
              <a:rPr lang="en-US" dirty="0" smtClean="0"/>
              <a:t>/</a:t>
            </a:r>
            <a:r>
              <a:rPr lang="en-US" i="1" dirty="0" smtClean="0">
                <a:solidFill>
                  <a:schemeClr val="accent1"/>
                </a:solidFill>
              </a:rPr>
              <a:t>$</a:t>
            </a:r>
            <a:r>
              <a:rPr lang="en-US" i="1" dirty="0" err="1" smtClean="0">
                <a:solidFill>
                  <a:schemeClr val="accent1"/>
                </a:solidFill>
              </a:rPr>
              <a:t>readmemh</a:t>
            </a:r>
            <a:r>
              <a:rPr lang="en-US" i="1" dirty="0" smtClean="0">
                <a:solidFill>
                  <a:schemeClr val="accent1"/>
                </a:solidFill>
              </a:rPr>
              <a:t> </a:t>
            </a:r>
            <a:r>
              <a:rPr lang="en-US" dirty="0" smtClean="0"/>
              <a:t>to have the filename defined by parameter as compared to the absolute path</a:t>
            </a:r>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8AA07C62-08C0-47AA-800D-70D395ACB054}" type="slidenum">
              <a:rPr lang="en-US" smtClean="0"/>
              <a:pPr/>
              <a:t>19</a:t>
            </a:fld>
            <a:endParaRPr lang="en-US" dirty="0"/>
          </a:p>
        </p:txBody>
      </p:sp>
      <p:sp>
        <p:nvSpPr>
          <p:cNvPr id="8" name="TextBox 7"/>
          <p:cNvSpPr txBox="1"/>
          <p:nvPr/>
        </p:nvSpPr>
        <p:spPr>
          <a:xfrm>
            <a:off x="5019676" y="5571887"/>
            <a:ext cx="1905000" cy="1169551"/>
          </a:xfrm>
          <a:prstGeom prst="rect">
            <a:avLst/>
          </a:prstGeom>
          <a:noFill/>
          <a:ln w="19050">
            <a:solidFill>
              <a:srgbClr val="C00000"/>
            </a:solidFill>
          </a:ln>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parameter </a:t>
            </a:r>
            <a:r>
              <a:rPr kumimoji="0" lang="en-US" sz="1000" b="0" i="0" u="none" strike="noStrike" kern="0" cap="none" spc="0" normalizeH="0" baseline="0" noProof="0" dirty="0" err="1" smtClean="0">
                <a:ln>
                  <a:noFill/>
                </a:ln>
                <a:solidFill>
                  <a:sysClr val="windowText" lastClr="000000"/>
                </a:solidFill>
                <a:effectLst/>
                <a:uLnTx/>
                <a:uFillTx/>
              </a:rPr>
              <a:t>ram_file</a:t>
            </a:r>
            <a:r>
              <a:rPr kumimoji="0" lang="en-US" sz="1000" b="0" i="0" u="none" strike="noStrike" kern="0" cap="none" spc="0" normalizeH="0" baseline="0" noProof="0" dirty="0" smtClean="0">
                <a:ln>
                  <a:noFill/>
                </a:ln>
                <a:solidFill>
                  <a:sysClr val="windowText" lastClr="000000"/>
                </a:solidFill>
                <a:effectLst/>
                <a:uLnTx/>
                <a:uFillTx/>
              </a:rPr>
              <a:t> = “ram.txt”</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smtClean="0">
                <a:ln>
                  <a:noFill/>
                </a:ln>
                <a:solidFill>
                  <a:sysClr val="windowText" lastClr="000000"/>
                </a:solidFill>
                <a:effectLst/>
                <a:uLnTx/>
                <a:uFillTx/>
              </a:rPr>
              <a:t>reg</a:t>
            </a:r>
            <a:r>
              <a:rPr kumimoji="0" lang="en-US" sz="1000" b="0" i="0" u="none" strike="noStrike" kern="0" cap="none" spc="0" normalizeH="0" baseline="0" noProof="0" dirty="0" smtClean="0">
                <a:ln>
                  <a:noFill/>
                </a:ln>
                <a:solidFill>
                  <a:sysClr val="windowText" lastClr="000000"/>
                </a:solidFill>
                <a:effectLst/>
                <a:uLnTx/>
                <a:uFillTx/>
              </a:rPr>
              <a:t> [7:0] ram[0:15];</a:t>
            </a:r>
            <a:br>
              <a:rPr kumimoji="0" lang="en-US" sz="1000" b="0" i="0" u="none" strike="noStrike" kern="0" cap="none" spc="0" normalizeH="0" baseline="0" noProof="0" dirty="0" smtClean="0">
                <a:ln>
                  <a:noFill/>
                </a:ln>
                <a:solidFill>
                  <a:sysClr val="windowText" lastClr="000000"/>
                </a:solidFill>
                <a:effectLst/>
                <a:uLnTx/>
                <a:uFillTx/>
              </a:rPr>
            </a:br>
            <a:r>
              <a:rPr kumimoji="0" lang="en-US" sz="1000" b="0" i="0" u="none" strike="noStrike" kern="0" cap="none" spc="0" normalizeH="0" baseline="0" noProof="0" dirty="0" smtClean="0">
                <a:ln>
                  <a:noFill/>
                </a:ln>
                <a:solidFill>
                  <a:sysClr val="windowText" lastClr="000000"/>
                </a:solidFill>
                <a:effectLst/>
                <a:uLnTx/>
                <a:uFillTx/>
              </a:rPr>
              <a:t/>
            </a:r>
            <a:br>
              <a:rPr kumimoji="0" lang="en-US" sz="1000" b="0" i="0" u="none" strike="noStrike" kern="0" cap="none" spc="0" normalizeH="0" baseline="0" noProof="0" dirty="0" smtClean="0">
                <a:ln>
                  <a:noFill/>
                </a:ln>
                <a:solidFill>
                  <a:sysClr val="windowText" lastClr="000000"/>
                </a:solidFill>
                <a:effectLst/>
                <a:uLnTx/>
                <a:uFillTx/>
              </a:rPr>
            </a:br>
            <a:r>
              <a:rPr kumimoji="0" lang="en-US" sz="1000" b="0" i="0" u="none" strike="noStrike" kern="0" cap="none" spc="0" normalizeH="0" baseline="0" noProof="0" dirty="0" smtClean="0">
                <a:ln>
                  <a:noFill/>
                </a:ln>
                <a:solidFill>
                  <a:sysClr val="windowText" lastClr="000000"/>
                </a:solidFill>
                <a:effectLst/>
                <a:uLnTx/>
                <a:uFillTx/>
              </a:rPr>
              <a:t>initial</a:t>
            </a:r>
            <a:br>
              <a:rPr kumimoji="0" lang="en-US" sz="1000" b="0" i="0" u="none" strike="noStrike" kern="0" cap="none" spc="0" normalizeH="0" baseline="0" noProof="0" dirty="0" smtClean="0">
                <a:ln>
                  <a:noFill/>
                </a:ln>
                <a:solidFill>
                  <a:sysClr val="windowText" lastClr="000000"/>
                </a:solidFill>
                <a:effectLst/>
                <a:uLnTx/>
                <a:uFillTx/>
              </a:rPr>
            </a:br>
            <a:r>
              <a:rPr kumimoji="0" lang="en-US" sz="1000" b="0" i="0" u="none" strike="noStrike" kern="0" cap="none" spc="0" normalizeH="0" baseline="0" noProof="0" dirty="0" smtClean="0">
                <a:ln>
                  <a:noFill/>
                </a:ln>
                <a:solidFill>
                  <a:sysClr val="windowText" lastClr="000000"/>
                </a:solidFill>
                <a:effectLst/>
                <a:uLnTx/>
                <a:uFillTx/>
              </a:rPr>
              <a:t>begin</a:t>
            </a:r>
            <a:br>
              <a:rPr kumimoji="0" lang="en-US" sz="1000" b="0" i="0" u="none" strike="noStrike" kern="0" cap="none" spc="0" normalizeH="0" baseline="0" noProof="0" dirty="0" smtClean="0">
                <a:ln>
                  <a:noFill/>
                </a:ln>
                <a:solidFill>
                  <a:sysClr val="windowText" lastClr="000000"/>
                </a:solidFill>
                <a:effectLst/>
                <a:uLnTx/>
                <a:uFillTx/>
              </a:rPr>
            </a:br>
            <a:r>
              <a:rPr kumimoji="0" lang="en-US" sz="1000" b="0" i="0" u="none" strike="noStrike" kern="0" cap="none" spc="0" normalizeH="0" baseline="0" noProof="0" dirty="0" smtClean="0">
                <a:ln>
                  <a:noFill/>
                </a:ln>
                <a:solidFill>
                  <a:sysClr val="windowText" lastClr="000000"/>
                </a:solidFill>
                <a:effectLst/>
                <a:uLnTx/>
                <a:uFillTx/>
              </a:rPr>
              <a:t>$</a:t>
            </a:r>
            <a:r>
              <a:rPr kumimoji="0" lang="en-US" sz="1000" b="0" i="0" u="none" strike="noStrike" kern="0" cap="none" spc="0" normalizeH="0" baseline="0" noProof="0" dirty="0" err="1" smtClean="0">
                <a:ln>
                  <a:noFill/>
                </a:ln>
                <a:solidFill>
                  <a:sysClr val="windowText" lastClr="000000"/>
                </a:solidFill>
                <a:effectLst/>
                <a:uLnTx/>
                <a:uFillTx/>
              </a:rPr>
              <a:t>readmemb</a:t>
            </a:r>
            <a:r>
              <a:rPr kumimoji="0" lang="en-US" sz="1000" b="0" i="0" u="none" strike="noStrike" kern="0" cap="none" spc="0" normalizeH="0" baseline="0" noProof="0" dirty="0" smtClean="0">
                <a:ln>
                  <a:noFill/>
                </a:ln>
                <a:solidFill>
                  <a:sysClr val="windowText" lastClr="000000"/>
                </a:solidFill>
                <a:effectLst/>
                <a:uLnTx/>
                <a:uFillTx/>
              </a:rPr>
              <a:t>(</a:t>
            </a:r>
            <a:r>
              <a:rPr kumimoji="0" lang="en-US" sz="1000" b="0" i="0" u="none" strike="noStrike" kern="0" cap="none" spc="0" normalizeH="0" baseline="0" noProof="0" dirty="0" err="1" smtClean="0">
                <a:ln>
                  <a:noFill/>
                </a:ln>
                <a:solidFill>
                  <a:sysClr val="windowText" lastClr="000000"/>
                </a:solidFill>
                <a:effectLst/>
                <a:uLnTx/>
                <a:uFillTx/>
              </a:rPr>
              <a:t>ram_file</a:t>
            </a:r>
            <a:r>
              <a:rPr kumimoji="0" lang="en-US" sz="1000" b="0" i="0" u="none" strike="noStrike" kern="0" cap="none" spc="0" normalizeH="0" baseline="0" noProof="0" dirty="0" smtClean="0">
                <a:ln>
                  <a:noFill/>
                </a:ln>
                <a:solidFill>
                  <a:sysClr val="windowText" lastClr="000000"/>
                </a:solidFill>
                <a:effectLst/>
                <a:uLnTx/>
                <a:uFillTx/>
              </a:rPr>
              <a:t>, ram);</a:t>
            </a:r>
            <a:br>
              <a:rPr kumimoji="0" lang="en-US" sz="1000" b="0" i="0" u="none" strike="noStrike" kern="0" cap="none" spc="0" normalizeH="0" baseline="0" noProof="0" dirty="0" smtClean="0">
                <a:ln>
                  <a:noFill/>
                </a:ln>
                <a:solidFill>
                  <a:sysClr val="windowText" lastClr="000000"/>
                </a:solidFill>
                <a:effectLst/>
                <a:uLnTx/>
                <a:uFillTx/>
              </a:rPr>
            </a:br>
            <a:r>
              <a:rPr kumimoji="0" lang="en-US" sz="1000" b="0" i="0" u="none" strike="noStrike" kern="0" cap="none" spc="0" normalizeH="0" baseline="0" noProof="0" dirty="0" smtClean="0">
                <a:ln>
                  <a:noFill/>
                </a:ln>
                <a:solidFill>
                  <a:sysClr val="windowText" lastClr="000000"/>
                </a:solidFill>
                <a:effectLst/>
                <a:uLnTx/>
                <a:uFillTx/>
              </a:rPr>
              <a:t>end</a:t>
            </a:r>
            <a:endParaRPr kumimoji="0" lang="en-US" sz="1000" b="0" i="0" u="none" strike="noStrike" kern="0" cap="none" spc="0" normalizeH="0" baseline="0" noProof="0" dirty="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p:txBody>
          <a:bodyPr/>
          <a:lstStyle/>
          <a:p>
            <a:r>
              <a:rPr lang="en-US" smtClean="0"/>
              <a:t>Quartus II Design Software</a:t>
            </a:r>
          </a:p>
        </p:txBody>
      </p:sp>
      <p:sp>
        <p:nvSpPr>
          <p:cNvPr id="19459" name="Rectangle 4"/>
          <p:cNvSpPr>
            <a:spLocks noGrp="1" noChangeArrowheads="1"/>
          </p:cNvSpPr>
          <p:nvPr>
            <p:ph idx="1"/>
          </p:nvPr>
        </p:nvSpPr>
        <p:spPr/>
        <p:txBody>
          <a:bodyPr/>
          <a:lstStyle/>
          <a:p>
            <a:pPr>
              <a:spcBef>
                <a:spcPct val="0"/>
              </a:spcBef>
              <a:spcAft>
                <a:spcPct val="40000"/>
              </a:spcAft>
            </a:pPr>
            <a:r>
              <a:rPr lang="en-US" smtClean="0"/>
              <a:t>Everything you need to design for Altera programmable logic devices</a:t>
            </a:r>
          </a:p>
          <a:p>
            <a:pPr>
              <a:spcBef>
                <a:spcPct val="0"/>
              </a:spcBef>
              <a:spcAft>
                <a:spcPct val="40000"/>
              </a:spcAft>
            </a:pPr>
            <a:r>
              <a:rPr lang="en-US" smtClean="0"/>
              <a:t>The #1 design software for performance and productivity</a:t>
            </a:r>
          </a:p>
          <a:p>
            <a:pPr>
              <a:spcBef>
                <a:spcPct val="0"/>
              </a:spcBef>
              <a:spcAft>
                <a:spcPct val="40000"/>
              </a:spcAft>
            </a:pPr>
            <a:r>
              <a:rPr lang="en-US" smtClean="0"/>
              <a:t>The only complete development package supporting FPGAs, CPLDs, and HardCopy ASICs</a:t>
            </a:r>
          </a:p>
        </p:txBody>
      </p:sp>
      <p:sp>
        <p:nvSpPr>
          <p:cNvPr id="19460" name="Slide Number Placeholder 3"/>
          <p:cNvSpPr>
            <a:spLocks noGrp="1"/>
          </p:cNvSpPr>
          <p:nvPr>
            <p:ph type="sldNum" sz="quarter" idx="10"/>
          </p:nvPr>
        </p:nvSpPr>
        <p:spPr/>
        <p:txBody>
          <a:bodyPr/>
          <a:lstStyle/>
          <a:p>
            <a:pPr>
              <a:defRPr/>
            </a:pPr>
            <a:fld id="{DB5104DE-6FA0-4F04-9AB1-BC9832B8B87B}" type="slidenum">
              <a:rPr lang="en-US"/>
              <a:pPr>
                <a:defRPr/>
              </a:pPr>
              <a:t>2</a:t>
            </a:fld>
            <a:endParaRPr lang="en-US"/>
          </a:p>
        </p:txBody>
      </p:sp>
      <p:sp>
        <p:nvSpPr>
          <p:cNvPr id="19461" name="AutoShape 2"/>
          <p:cNvSpPr>
            <a:spLocks noChangeArrowheads="1"/>
          </p:cNvSpPr>
          <p:nvPr/>
        </p:nvSpPr>
        <p:spPr bwMode="auto">
          <a:xfrm>
            <a:off x="3535363" y="3937000"/>
            <a:ext cx="1638300" cy="1462088"/>
          </a:xfrm>
          <a:prstGeom prst="roundRect">
            <a:avLst>
              <a:gd name="adj" fmla="val 16667"/>
            </a:avLst>
          </a:prstGeom>
          <a:solidFill>
            <a:schemeClr val="bg1"/>
          </a:solidFill>
          <a:ln w="19050">
            <a:solidFill>
              <a:schemeClr val="bg2"/>
            </a:solidFill>
            <a:prstDash val="sysDot"/>
            <a:round/>
            <a:headEnd/>
            <a:tailEnd/>
          </a:ln>
        </p:spPr>
        <p:txBody>
          <a:bodyPr wrap="none" anchor="ctr"/>
          <a:lstStyle/>
          <a:p>
            <a:pPr eaLnBrk="0" hangingPunct="0"/>
            <a:endParaRPr lang="en-US"/>
          </a:p>
        </p:txBody>
      </p:sp>
      <p:pic>
        <p:nvPicPr>
          <p:cNvPr id="19462" name="Picture 5" descr="brxbxp51798"/>
          <p:cNvPicPr>
            <a:picLocks noChangeAspect="1" noChangeArrowheads="1"/>
          </p:cNvPicPr>
          <p:nvPr/>
        </p:nvPicPr>
        <p:blipFill>
          <a:blip r:embed="rId3"/>
          <a:srcRect/>
          <a:stretch>
            <a:fillRect/>
          </a:stretch>
        </p:blipFill>
        <p:spPr bwMode="auto">
          <a:xfrm>
            <a:off x="1293813" y="3763963"/>
            <a:ext cx="747712" cy="1704975"/>
          </a:xfrm>
          <a:prstGeom prst="rect">
            <a:avLst/>
          </a:prstGeom>
          <a:noFill/>
          <a:ln w="9525">
            <a:noFill/>
            <a:miter lim="800000"/>
            <a:headEnd/>
            <a:tailEnd/>
          </a:ln>
        </p:spPr>
      </p:pic>
      <p:pic>
        <p:nvPicPr>
          <p:cNvPr id="19463" name="Picture 6" descr="QII_New_Log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49650" y="4075113"/>
            <a:ext cx="1620838" cy="1185862"/>
          </a:xfrm>
          <a:prstGeom prst="rect">
            <a:avLst/>
          </a:prstGeom>
          <a:noFill/>
          <a:ln w="9525">
            <a:noFill/>
            <a:miter lim="800000"/>
            <a:headEnd/>
            <a:tailEnd/>
          </a:ln>
        </p:spPr>
      </p:pic>
      <p:sp>
        <p:nvSpPr>
          <p:cNvPr id="19464" name="AutoShape 7"/>
          <p:cNvSpPr>
            <a:spLocks noChangeArrowheads="1"/>
          </p:cNvSpPr>
          <p:nvPr/>
        </p:nvSpPr>
        <p:spPr bwMode="auto">
          <a:xfrm>
            <a:off x="2152650" y="4362450"/>
            <a:ext cx="990600" cy="598488"/>
          </a:xfrm>
          <a:prstGeom prst="rightArrow">
            <a:avLst>
              <a:gd name="adj1" fmla="val 44954"/>
              <a:gd name="adj2" fmla="val 58176"/>
            </a:avLst>
          </a:prstGeom>
          <a:gradFill rotWithShape="1">
            <a:gsLst>
              <a:gs pos="0">
                <a:srgbClr val="FFFFFF">
                  <a:alpha val="0"/>
                </a:srgbClr>
              </a:gs>
              <a:gs pos="100000">
                <a:schemeClr val="accent2"/>
              </a:gs>
            </a:gsLst>
            <a:lin ang="0" scaled="1"/>
          </a:gradFill>
          <a:ln w="9525">
            <a:noFill/>
            <a:miter lim="800000"/>
            <a:headEnd/>
            <a:tailEnd/>
          </a:ln>
        </p:spPr>
        <p:txBody>
          <a:bodyPr wrap="none" anchor="ctr"/>
          <a:lstStyle/>
          <a:p>
            <a:pPr eaLnBrk="0" hangingPunct="0"/>
            <a:endParaRPr lang="en-US"/>
          </a:p>
        </p:txBody>
      </p:sp>
      <p:sp>
        <p:nvSpPr>
          <p:cNvPr id="19465" name="AutoShape 8"/>
          <p:cNvSpPr>
            <a:spLocks noChangeArrowheads="1"/>
          </p:cNvSpPr>
          <p:nvPr/>
        </p:nvSpPr>
        <p:spPr bwMode="auto">
          <a:xfrm>
            <a:off x="5284788" y="4362450"/>
            <a:ext cx="990600" cy="598488"/>
          </a:xfrm>
          <a:prstGeom prst="rightArrow">
            <a:avLst>
              <a:gd name="adj1" fmla="val 44954"/>
              <a:gd name="adj2" fmla="val 58176"/>
            </a:avLst>
          </a:prstGeom>
          <a:gradFill rotWithShape="1">
            <a:gsLst>
              <a:gs pos="0">
                <a:srgbClr val="FFFFFF">
                  <a:alpha val="0"/>
                </a:srgbClr>
              </a:gs>
              <a:gs pos="100000">
                <a:schemeClr val="accent2"/>
              </a:gs>
            </a:gsLst>
            <a:lin ang="0" scaled="1"/>
          </a:gradFill>
          <a:ln w="9525">
            <a:noFill/>
            <a:miter lim="800000"/>
            <a:headEnd/>
            <a:tailEnd/>
          </a:ln>
        </p:spPr>
        <p:txBody>
          <a:bodyPr wrap="none" anchor="ctr"/>
          <a:lstStyle/>
          <a:p>
            <a:pPr eaLnBrk="0" hangingPunct="0"/>
            <a:endParaRPr lang="en-US"/>
          </a:p>
        </p:txBody>
      </p:sp>
      <p:grpSp>
        <p:nvGrpSpPr>
          <p:cNvPr id="2" name="Group 9"/>
          <p:cNvGrpSpPr>
            <a:grpSpLocks/>
          </p:cNvGrpSpPr>
          <p:nvPr/>
        </p:nvGrpSpPr>
        <p:grpSpPr bwMode="auto">
          <a:xfrm>
            <a:off x="6550025" y="3952875"/>
            <a:ext cx="1433513" cy="1433513"/>
            <a:chOff x="4280" y="2490"/>
            <a:chExt cx="903" cy="903"/>
          </a:xfrm>
        </p:grpSpPr>
        <p:grpSp>
          <p:nvGrpSpPr>
            <p:cNvPr id="3" name="Group 10"/>
            <p:cNvGrpSpPr>
              <a:grpSpLocks/>
            </p:cNvGrpSpPr>
            <p:nvPr/>
          </p:nvGrpSpPr>
          <p:grpSpPr bwMode="auto">
            <a:xfrm>
              <a:off x="4280" y="2490"/>
              <a:ext cx="903" cy="903"/>
              <a:chOff x="2448" y="672"/>
              <a:chExt cx="864" cy="864"/>
            </a:xfrm>
          </p:grpSpPr>
          <p:sp>
            <p:nvSpPr>
              <p:cNvPr id="339979" name="AutoShape 11"/>
              <p:cNvSpPr>
                <a:spLocks noChangeArrowheads="1"/>
              </p:cNvSpPr>
              <p:nvPr/>
            </p:nvSpPr>
            <p:spPr bwMode="auto">
              <a:xfrm>
                <a:off x="2448" y="672"/>
                <a:ext cx="864" cy="864"/>
              </a:xfrm>
              <a:prstGeom prst="bevel">
                <a:avLst>
                  <a:gd name="adj" fmla="val 3009"/>
                </a:avLst>
              </a:prstGeom>
              <a:gradFill rotWithShape="1">
                <a:gsLst>
                  <a:gs pos="0">
                    <a:schemeClr val="bg2"/>
                  </a:gs>
                  <a:gs pos="50000">
                    <a:srgbClr val="DDDDDD"/>
                  </a:gs>
                  <a:gs pos="100000">
                    <a:schemeClr val="bg2"/>
                  </a:gs>
                </a:gsLst>
                <a:lin ang="18900000" scaled="1"/>
              </a:gradFill>
              <a:ln w="9525">
                <a:noFill/>
                <a:miter lim="800000"/>
                <a:headEnd/>
                <a:tailEnd/>
              </a:ln>
              <a:effectLst/>
            </p:spPr>
            <p:txBody>
              <a:bodyPr wrap="none" anchor="ctr"/>
              <a:lstStyle/>
              <a:p>
                <a:pPr eaLnBrk="0" hangingPunct="0">
                  <a:defRPr/>
                </a:pPr>
                <a:endParaRPr lang="en-US"/>
              </a:p>
            </p:txBody>
          </p:sp>
          <p:pic>
            <p:nvPicPr>
              <p:cNvPr id="19470" name="Picture 12" descr="Logo4Rblk"/>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568" y="816"/>
                <a:ext cx="624" cy="134"/>
              </a:xfrm>
              <a:prstGeom prst="rect">
                <a:avLst/>
              </a:prstGeom>
              <a:noFill/>
              <a:ln w="9525">
                <a:noFill/>
                <a:miter lim="800000"/>
                <a:headEnd/>
                <a:tailEnd/>
              </a:ln>
            </p:spPr>
          </p:pic>
        </p:grpSp>
        <p:sp>
          <p:nvSpPr>
            <p:cNvPr id="19468" name="Text Box 13"/>
            <p:cNvSpPr txBox="1">
              <a:spLocks noChangeArrowheads="1"/>
            </p:cNvSpPr>
            <p:nvPr/>
          </p:nvSpPr>
          <p:spPr bwMode="auto">
            <a:xfrm>
              <a:off x="4304" y="2841"/>
              <a:ext cx="847" cy="523"/>
            </a:xfrm>
            <a:prstGeom prst="rect">
              <a:avLst/>
            </a:prstGeom>
            <a:noFill/>
            <a:ln w="9525" algn="ctr">
              <a:noFill/>
              <a:miter lim="800000"/>
              <a:headEnd/>
              <a:tailEnd/>
            </a:ln>
          </p:spPr>
          <p:txBody>
            <a:bodyPr wrap="none">
              <a:spAutoFit/>
            </a:bodyPr>
            <a:lstStyle/>
            <a:p>
              <a:pPr algn="ctr"/>
              <a:r>
                <a:rPr lang="en-US" sz="1200" dirty="0"/>
                <a:t>CPLDs</a:t>
              </a:r>
            </a:p>
            <a:p>
              <a:pPr algn="ctr"/>
              <a:r>
                <a:rPr lang="en-US" sz="1200" dirty="0"/>
                <a:t>FPGAs</a:t>
              </a:r>
              <a:br>
                <a:rPr lang="en-US" sz="1200" dirty="0"/>
              </a:br>
              <a:r>
                <a:rPr lang="en-US" sz="1200" dirty="0" err="1"/>
                <a:t>HardCopy</a:t>
              </a:r>
              <a:r>
                <a:rPr lang="en-US" sz="1200" dirty="0"/>
                <a:t> </a:t>
              </a:r>
              <a:r>
                <a:rPr lang="en-US" sz="1200" dirty="0" smtClean="0"/>
                <a:t>ASICs</a:t>
              </a:r>
            </a:p>
            <a:p>
              <a:pPr algn="ctr"/>
              <a:r>
                <a:rPr lang="en-US" sz="1200" dirty="0" err="1" smtClean="0"/>
                <a:t>SoC</a:t>
              </a:r>
              <a:endParaRPr lang="en-US" sz="1200" dirty="0" smtClean="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3090" name="Rectangle 2"/>
          <p:cNvSpPr>
            <a:spLocks noGrp="1" noChangeArrowheads="1"/>
          </p:cNvSpPr>
          <p:nvPr>
            <p:ph type="ctrTitle"/>
          </p:nvPr>
        </p:nvSpPr>
        <p:spPr/>
        <p:txBody>
          <a:bodyPr/>
          <a:lstStyle/>
          <a:p>
            <a:r>
              <a:rPr lang="en-US" dirty="0"/>
              <a:t>Transceiver Design and Verification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837" y="273050"/>
            <a:ext cx="8662533" cy="914400"/>
          </a:xfrm>
        </p:spPr>
        <p:txBody>
          <a:bodyPr>
            <a:normAutofit fontScale="90000"/>
          </a:bodyPr>
          <a:lstStyle/>
          <a:p>
            <a:r>
              <a:rPr lang="en-CA" dirty="0" smtClean="0"/>
              <a:t>Chip Planner – </a:t>
            </a:r>
            <a:r>
              <a:rPr lang="en-CA" dirty="0" err="1" smtClean="0"/>
              <a:t>Stratix</a:t>
            </a:r>
            <a:r>
              <a:rPr lang="en-CA" dirty="0" smtClean="0"/>
              <a:t> V HSSI Enhancements</a:t>
            </a:r>
            <a:endParaRPr lang="en-US" dirty="0"/>
          </a:p>
        </p:txBody>
      </p:sp>
      <p:sp>
        <p:nvSpPr>
          <p:cNvPr id="6" name="Content Placeholder 5"/>
          <p:cNvSpPr>
            <a:spLocks noGrp="1"/>
          </p:cNvSpPr>
          <p:nvPr>
            <p:ph sz="half" idx="1"/>
          </p:nvPr>
        </p:nvSpPr>
        <p:spPr>
          <a:xfrm>
            <a:off x="350838" y="1187449"/>
            <a:ext cx="3568019" cy="4897261"/>
          </a:xfrm>
        </p:spPr>
        <p:txBody>
          <a:bodyPr/>
          <a:lstStyle/>
          <a:p>
            <a:r>
              <a:rPr lang="en-US" sz="2400" dirty="0" smtClean="0"/>
              <a:t>Improved usability when designing and verifying </a:t>
            </a:r>
            <a:r>
              <a:rPr lang="en-US" sz="2400" dirty="0" err="1" smtClean="0"/>
              <a:t>Stratix</a:t>
            </a:r>
            <a:r>
              <a:rPr lang="en-US" sz="2400" dirty="0" smtClean="0"/>
              <a:t> V FPGA transceivers</a:t>
            </a:r>
          </a:p>
          <a:p>
            <a:pPr lvl="1"/>
            <a:r>
              <a:rPr lang="en-US" sz="2000" dirty="0" smtClean="0"/>
              <a:t>RX and TX channels distinctly visible</a:t>
            </a:r>
          </a:p>
          <a:p>
            <a:pPr lvl="1"/>
            <a:r>
              <a:rPr lang="en-US" sz="2000" dirty="0" smtClean="0"/>
              <a:t>Blocks arranged according to data-flow</a:t>
            </a:r>
          </a:p>
          <a:p>
            <a:pPr lvl="1"/>
            <a:r>
              <a:rPr lang="en-CA" sz="2000" dirty="0" smtClean="0"/>
              <a:t>Important blocks displayed prominently</a:t>
            </a:r>
          </a:p>
          <a:p>
            <a:pPr lvl="1"/>
            <a:r>
              <a:rPr lang="en-US" sz="2000" dirty="0" smtClean="0"/>
              <a:t>Assign the PLLs across all channels</a:t>
            </a:r>
          </a:p>
          <a:p>
            <a:pPr lvl="2"/>
            <a:endParaRPr lang="en-US" sz="1600" dirty="0" smtClean="0"/>
          </a:p>
          <a:p>
            <a:endParaRPr lang="en-US" sz="2400" dirty="0"/>
          </a:p>
        </p:txBody>
      </p:sp>
      <p:sp>
        <p:nvSpPr>
          <p:cNvPr id="4" name="Slide Number Placeholder 3"/>
          <p:cNvSpPr>
            <a:spLocks noGrp="1"/>
          </p:cNvSpPr>
          <p:nvPr>
            <p:ph type="sldNum" sz="quarter" idx="10"/>
          </p:nvPr>
        </p:nvSpPr>
        <p:spPr/>
        <p:txBody>
          <a:bodyPr/>
          <a:lstStyle/>
          <a:p>
            <a:fld id="{2E735FB9-4BF8-4052-AAC8-6A6D1B6327AA}" type="slidenum">
              <a:rPr lang="en-US" smtClean="0"/>
              <a:pPr/>
              <a:t>21</a:t>
            </a:fld>
            <a:endParaRPr lang="en-US" dirty="0"/>
          </a:p>
        </p:txBody>
      </p:sp>
      <p:pic>
        <p:nvPicPr>
          <p:cNvPr id="8" name="Picture 2"/>
          <p:cNvPicPr>
            <a:picLocks noGrp="1" noChangeAspect="1" noChangeArrowheads="1"/>
          </p:cNvPicPr>
          <p:nvPr>
            <p:ph idx="1"/>
          </p:nvPr>
        </p:nvPicPr>
        <p:blipFill>
          <a:blip r:embed="rId3" cstate="print"/>
          <a:srcRect/>
          <a:stretch>
            <a:fillRect/>
          </a:stretch>
        </p:blipFill>
        <p:spPr>
          <a:xfrm>
            <a:off x="4092104" y="3815725"/>
            <a:ext cx="4891676" cy="2292341"/>
          </a:xfrm>
          <a:noFill/>
          <a:ln>
            <a:solidFill>
              <a:schemeClr val="bg2"/>
            </a:solidFill>
          </a:ln>
          <a:effectLst>
            <a:glow rad="63500">
              <a:schemeClr val="accent4">
                <a:satMod val="175000"/>
                <a:alpha val="40000"/>
              </a:schemeClr>
            </a:glow>
          </a:effectLst>
        </p:spPr>
      </p:pic>
      <p:sp>
        <p:nvSpPr>
          <p:cNvPr id="9" name="TextBox 8"/>
          <p:cNvSpPr txBox="1"/>
          <p:nvPr/>
        </p:nvSpPr>
        <p:spPr>
          <a:xfrm>
            <a:off x="6769228" y="3746595"/>
            <a:ext cx="761747" cy="369332"/>
          </a:xfrm>
          <a:prstGeom prst="rect">
            <a:avLst/>
          </a:prstGeom>
          <a:noFill/>
        </p:spPr>
        <p:txBody>
          <a:bodyPr wrap="none" rtlCol="0">
            <a:spAutoFit/>
          </a:bodyPr>
          <a:lstStyle/>
          <a:p>
            <a:r>
              <a:rPr lang="en-US" b="1" dirty="0" smtClean="0">
                <a:solidFill>
                  <a:schemeClr val="bg1"/>
                </a:solidFill>
              </a:rPr>
              <a:t>v10.1</a:t>
            </a:r>
            <a:endParaRPr lang="en-US" b="1" dirty="0">
              <a:solidFill>
                <a:schemeClr val="bg1"/>
              </a:solidFill>
            </a:endParaRPr>
          </a:p>
        </p:txBody>
      </p:sp>
      <p:pic>
        <p:nvPicPr>
          <p:cNvPr id="11" name="Picture 3"/>
          <p:cNvPicPr>
            <a:picLocks noGrp="1" noChangeAspect="1" noChangeArrowheads="1"/>
          </p:cNvPicPr>
          <p:nvPr>
            <p:ph idx="1"/>
          </p:nvPr>
        </p:nvPicPr>
        <p:blipFill>
          <a:blip r:embed="rId4" cstate="print"/>
          <a:srcRect/>
          <a:stretch>
            <a:fillRect/>
          </a:stretch>
        </p:blipFill>
        <p:spPr bwMode="auto">
          <a:xfrm>
            <a:off x="4088672" y="1050821"/>
            <a:ext cx="4951827" cy="2567589"/>
          </a:xfrm>
          <a:prstGeom prst="rect">
            <a:avLst/>
          </a:prstGeom>
          <a:noFill/>
          <a:ln w="9525">
            <a:solidFill>
              <a:schemeClr val="bg2"/>
            </a:solidFill>
            <a:miter lim="800000"/>
            <a:headEnd/>
            <a:tailEnd/>
          </a:ln>
          <a:effectLst>
            <a:glow rad="63500">
              <a:schemeClr val="accent4">
                <a:satMod val="175000"/>
                <a:alpha val="40000"/>
              </a:schemeClr>
            </a:glow>
          </a:effectLst>
        </p:spPr>
      </p:pic>
      <p:cxnSp>
        <p:nvCxnSpPr>
          <p:cNvPr id="13" name="Straight Arrow Connector 12"/>
          <p:cNvCxnSpPr/>
          <p:nvPr/>
        </p:nvCxnSpPr>
        <p:spPr bwMode="auto">
          <a:xfrm>
            <a:off x="6370983" y="1659835"/>
            <a:ext cx="1272208" cy="29817"/>
          </a:xfrm>
          <a:prstGeom prst="straightConnector1">
            <a:avLst/>
          </a:prstGeom>
          <a:solidFill>
            <a:schemeClr val="accent1"/>
          </a:solidFill>
          <a:ln w="3175" cap="flat" cmpd="sng" algn="ctr">
            <a:solidFill>
              <a:schemeClr val="tx2"/>
            </a:solidFill>
            <a:prstDash val="solid"/>
            <a:round/>
            <a:headEnd type="none" w="med" len="med"/>
            <a:tailEnd type="triangle" w="med" len="med"/>
          </a:ln>
          <a:effectLst/>
        </p:spPr>
      </p:cxnSp>
      <p:cxnSp>
        <p:nvCxnSpPr>
          <p:cNvPr id="17" name="Straight Arrow Connector 16"/>
          <p:cNvCxnSpPr>
            <a:stCxn id="11" idx="3"/>
          </p:cNvCxnSpPr>
          <p:nvPr/>
        </p:nvCxnSpPr>
        <p:spPr bwMode="auto">
          <a:xfrm flipH="1" flipV="1">
            <a:off x="7603435" y="1709530"/>
            <a:ext cx="1437064" cy="625086"/>
          </a:xfrm>
          <a:prstGeom prst="straightConnector1">
            <a:avLst/>
          </a:prstGeom>
          <a:solidFill>
            <a:schemeClr val="accent1"/>
          </a:solidFill>
          <a:ln w="3175" cap="flat" cmpd="sng" algn="ctr">
            <a:solidFill>
              <a:schemeClr val="bg2"/>
            </a:solidFill>
            <a:prstDash val="solid"/>
            <a:round/>
            <a:headEnd type="none" w="med" len="med"/>
            <a:tailEnd type="triangle" w="med" len="med"/>
          </a:ln>
          <a:effectLst/>
        </p:spPr>
      </p:cxnSp>
      <p:cxnSp>
        <p:nvCxnSpPr>
          <p:cNvPr id="24" name="Straight Arrow Connector 23"/>
          <p:cNvCxnSpPr/>
          <p:nvPr/>
        </p:nvCxnSpPr>
        <p:spPr bwMode="auto">
          <a:xfrm rot="10800000">
            <a:off x="7593500" y="1699593"/>
            <a:ext cx="1431231" cy="1232450"/>
          </a:xfrm>
          <a:prstGeom prst="straightConnector1">
            <a:avLst/>
          </a:prstGeom>
          <a:solidFill>
            <a:schemeClr val="accent1"/>
          </a:solidFill>
          <a:ln w="3175" cap="flat" cmpd="sng" algn="ctr">
            <a:solidFill>
              <a:schemeClr val="bg2"/>
            </a:solidFill>
            <a:prstDash val="solid"/>
            <a:round/>
            <a:headEnd type="none" w="med" len="med"/>
            <a:tailEnd type="triangle" w="med" len="med"/>
          </a:ln>
          <a:effectLst/>
        </p:spPr>
      </p:cxnSp>
      <p:cxnSp>
        <p:nvCxnSpPr>
          <p:cNvPr id="28" name="Straight Arrow Connector 27"/>
          <p:cNvCxnSpPr/>
          <p:nvPr/>
        </p:nvCxnSpPr>
        <p:spPr bwMode="auto">
          <a:xfrm rot="10800000" flipV="1">
            <a:off x="7583557" y="1630021"/>
            <a:ext cx="1490872" cy="49692"/>
          </a:xfrm>
          <a:prstGeom prst="straightConnector1">
            <a:avLst/>
          </a:prstGeom>
          <a:solidFill>
            <a:schemeClr val="accent1"/>
          </a:solidFill>
          <a:ln w="3175" cap="flat" cmpd="sng" algn="ctr">
            <a:solidFill>
              <a:schemeClr val="bg2"/>
            </a:solidFill>
            <a:prstDash val="solid"/>
            <a:round/>
            <a:headEnd type="none" w="med" len="med"/>
            <a:tailEnd type="triangle" w="med" len="med"/>
          </a:ln>
          <a:effectLst/>
        </p:spPr>
      </p:cxnSp>
      <p:sp>
        <p:nvSpPr>
          <p:cNvPr id="10" name="TextBox 9"/>
          <p:cNvSpPr txBox="1"/>
          <p:nvPr/>
        </p:nvSpPr>
        <p:spPr>
          <a:xfrm>
            <a:off x="6383841" y="1035610"/>
            <a:ext cx="748988" cy="369332"/>
          </a:xfrm>
          <a:prstGeom prst="rect">
            <a:avLst/>
          </a:prstGeom>
          <a:noFill/>
        </p:spPr>
        <p:txBody>
          <a:bodyPr wrap="none" rtlCol="0">
            <a:spAutoFit/>
          </a:bodyPr>
          <a:lstStyle/>
          <a:p>
            <a:r>
              <a:rPr lang="en-US" b="1" dirty="0" smtClean="0">
                <a:solidFill>
                  <a:schemeClr val="bg1"/>
                </a:solidFill>
              </a:rPr>
              <a:t>v11.0</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Transceiver Toolkit Enhancements</a:t>
            </a:r>
            <a:endParaRPr lang="en-US" dirty="0" smtClean="0"/>
          </a:p>
        </p:txBody>
      </p:sp>
      <p:sp>
        <p:nvSpPr>
          <p:cNvPr id="4099" name="Rectangle 3"/>
          <p:cNvSpPr>
            <a:spLocks noGrp="1" noChangeArrowheads="1"/>
          </p:cNvSpPr>
          <p:nvPr>
            <p:ph idx="1"/>
          </p:nvPr>
        </p:nvSpPr>
        <p:spPr>
          <a:xfrm>
            <a:off x="350838" y="1187450"/>
            <a:ext cx="3890236" cy="4679950"/>
          </a:xfrm>
        </p:spPr>
        <p:txBody>
          <a:bodyPr>
            <a:noAutofit/>
          </a:bodyPr>
          <a:lstStyle/>
          <a:p>
            <a:r>
              <a:rPr lang="en-US" sz="2400" dirty="0" smtClean="0"/>
              <a:t>Improved control panel for ease of use</a:t>
            </a:r>
          </a:p>
          <a:p>
            <a:pPr lvl="1"/>
            <a:r>
              <a:rPr lang="en-US" sz="1800" dirty="0" smtClean="0"/>
              <a:t>Unified view and control of transmitter and receiver channels</a:t>
            </a:r>
          </a:p>
          <a:p>
            <a:pPr lvl="1"/>
            <a:r>
              <a:rPr lang="en-US" sz="1800" dirty="0" smtClean="0"/>
              <a:t>Reporting additional data</a:t>
            </a:r>
          </a:p>
          <a:p>
            <a:pPr lvl="2"/>
            <a:r>
              <a:rPr lang="en-US" sz="1600" dirty="0" smtClean="0"/>
              <a:t>e.g. channel data rate, reference clock, lock status</a:t>
            </a:r>
          </a:p>
          <a:p>
            <a:pPr lvl="1"/>
            <a:r>
              <a:rPr lang="en-US" sz="1800" dirty="0" smtClean="0"/>
              <a:t>Visible status indicators</a:t>
            </a:r>
          </a:p>
          <a:p>
            <a:pPr lvl="2"/>
            <a:r>
              <a:rPr lang="en-US" sz="1600" dirty="0" smtClean="0"/>
              <a:t>Color and animation</a:t>
            </a:r>
          </a:p>
          <a:p>
            <a:pPr lvl="1"/>
            <a:r>
              <a:rPr lang="en-US" sz="1800" dirty="0" smtClean="0"/>
              <a:t>Serial loopback control option</a:t>
            </a:r>
          </a:p>
          <a:p>
            <a:pPr lvl="1"/>
            <a:endParaRPr lang="en-US" sz="1800" dirty="0" smtClean="0"/>
          </a:p>
          <a:p>
            <a:pPr lvl="1"/>
            <a:endParaRPr lang="en-US" sz="1800" dirty="0" smtClean="0"/>
          </a:p>
          <a:p>
            <a:pPr lvl="1"/>
            <a:endParaRPr lang="en-US" sz="1800" dirty="0" smtClean="0"/>
          </a:p>
        </p:txBody>
      </p:sp>
      <p:sp>
        <p:nvSpPr>
          <p:cNvPr id="4100" name="Slide Number Placeholder 4"/>
          <p:cNvSpPr>
            <a:spLocks noGrp="1"/>
          </p:cNvSpPr>
          <p:nvPr>
            <p:ph type="sldNum" sz="quarter" idx="10"/>
          </p:nvPr>
        </p:nvSpPr>
        <p:spPr/>
        <p:txBody>
          <a:bodyPr/>
          <a:lstStyle/>
          <a:p>
            <a:fld id="{438AA3D9-FC16-4FF4-A0FD-9AB66587FF09}" type="slidenum">
              <a:rPr lang="en-US" smtClean="0"/>
              <a:pPr/>
              <a:t>22</a:t>
            </a:fld>
            <a:endParaRPr lang="en-US" smtClean="0"/>
          </a:p>
        </p:txBody>
      </p:sp>
      <p:pic>
        <p:nvPicPr>
          <p:cNvPr id="4102" name="Picture 4"/>
          <p:cNvPicPr>
            <a:picLocks noChangeAspect="1" noChangeArrowheads="1"/>
          </p:cNvPicPr>
          <p:nvPr/>
        </p:nvPicPr>
        <p:blipFill>
          <a:blip r:embed="rId3" cstate="print"/>
          <a:srcRect/>
          <a:stretch>
            <a:fillRect/>
          </a:stretch>
        </p:blipFill>
        <p:spPr bwMode="auto">
          <a:xfrm>
            <a:off x="4345577" y="1402080"/>
            <a:ext cx="4488551" cy="3653748"/>
          </a:xfrm>
          <a:prstGeom prst="rect">
            <a:avLst/>
          </a:prstGeom>
          <a:noFill/>
          <a:ln w="9525">
            <a:solidFill>
              <a:schemeClr val="bg2"/>
            </a:solidFill>
            <a:miter lim="800000"/>
            <a:headEnd/>
            <a:tailEnd/>
          </a:ln>
          <a:effectLst>
            <a:glow rad="63500">
              <a:schemeClr val="accent4">
                <a:satMod val="175000"/>
                <a:alpha val="40000"/>
              </a:schemeClr>
            </a:glo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ctrTitle"/>
          </p:nvPr>
        </p:nvSpPr>
        <p:spPr/>
        <p:txBody>
          <a:bodyPr/>
          <a:lstStyle/>
          <a:p>
            <a:r>
              <a:rPr lang="en-US" smtClean="0"/>
              <a:t>Programming and Configuration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sz="2800" dirty="0" smtClean="0"/>
              <a:t>Programming and Configuration Enhancements</a:t>
            </a:r>
          </a:p>
        </p:txBody>
      </p:sp>
      <p:sp>
        <p:nvSpPr>
          <p:cNvPr id="5124" name="Rectangle 3"/>
          <p:cNvSpPr>
            <a:spLocks noGrp="1" noChangeArrowheads="1"/>
          </p:cNvSpPr>
          <p:nvPr>
            <p:ph type="body" idx="1"/>
          </p:nvPr>
        </p:nvSpPr>
        <p:spPr/>
        <p:txBody>
          <a:bodyPr>
            <a:normAutofit fontScale="77500" lnSpcReduction="20000"/>
          </a:bodyPr>
          <a:lstStyle/>
          <a:p>
            <a:r>
              <a:rPr lang="en-US" dirty="0" err="1" smtClean="0"/>
              <a:t>Quartus</a:t>
            </a:r>
            <a:r>
              <a:rPr lang="en-US" dirty="0" smtClean="0"/>
              <a:t> II Programmer supports</a:t>
            </a:r>
            <a:endParaRPr lang="en-US" altLang="zh-CN" dirty="0" smtClean="0"/>
          </a:p>
          <a:p>
            <a:pPr lvl="1"/>
            <a:endParaRPr lang="en-US" altLang="zh-CN"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altLang="zh-CN" dirty="0" smtClean="0"/>
              <a:t>Enhancement in v11.0 includes:</a:t>
            </a:r>
            <a:endParaRPr lang="en-US" dirty="0" smtClean="0"/>
          </a:p>
          <a:p>
            <a:pPr lvl="1"/>
            <a:r>
              <a:rPr lang="en-US" dirty="0" smtClean="0"/>
              <a:t>PFL NAND flash improvements</a:t>
            </a:r>
          </a:p>
          <a:p>
            <a:pPr lvl="2"/>
            <a:r>
              <a:rPr lang="en-US" dirty="0" smtClean="0"/>
              <a:t>Added JAM programming support</a:t>
            </a:r>
          </a:p>
          <a:p>
            <a:pPr lvl="2"/>
            <a:r>
              <a:rPr lang="fr-FR" dirty="0" smtClean="0"/>
              <a:t>Added Micron MT29 1Gb support </a:t>
            </a:r>
          </a:p>
          <a:p>
            <a:pPr lvl="3"/>
            <a:r>
              <a:rPr lang="fr-FR" dirty="0" smtClean="0"/>
              <a:t>X8 mode</a:t>
            </a:r>
          </a:p>
          <a:p>
            <a:pPr lvl="3"/>
            <a:endParaRPr lang="fr-FR" dirty="0" smtClean="0"/>
          </a:p>
          <a:p>
            <a:pPr lvl="1"/>
            <a:r>
              <a:rPr lang="en-US" dirty="0" smtClean="0"/>
              <a:t>Updated Active Serial Memory Interface (ASMI) parallel Megafunction and MegaWizard</a:t>
            </a:r>
          </a:p>
          <a:p>
            <a:pPr lvl="2"/>
            <a:r>
              <a:rPr lang="en-US" dirty="0" smtClean="0"/>
              <a:t>Added Stratix V support</a:t>
            </a:r>
          </a:p>
          <a:p>
            <a:pPr lvl="3"/>
            <a:r>
              <a:rPr lang="en-US" dirty="0" smtClean="0"/>
              <a:t>Dual and quad data modes</a:t>
            </a:r>
          </a:p>
          <a:p>
            <a:endParaRPr lang="en-US" dirty="0" smtClean="0"/>
          </a:p>
        </p:txBody>
      </p:sp>
      <p:sp>
        <p:nvSpPr>
          <p:cNvPr id="5122" name="Slide Number Placeholder 3"/>
          <p:cNvSpPr>
            <a:spLocks noGrp="1"/>
          </p:cNvSpPr>
          <p:nvPr>
            <p:ph type="sldNum" sz="quarter" idx="10"/>
          </p:nvPr>
        </p:nvSpPr>
        <p:spPr/>
        <p:txBody>
          <a:bodyPr/>
          <a:lstStyle/>
          <a:p>
            <a:fld id="{9305918D-D902-44C3-973B-AFDC8A052ED5}" type="slidenum">
              <a:rPr lang="en-US" smtClean="0"/>
              <a:pPr/>
              <a:t>24</a:t>
            </a:fld>
            <a:endParaRPr lang="en-US" smtClean="0"/>
          </a:p>
        </p:txBody>
      </p:sp>
      <p:graphicFrame>
        <p:nvGraphicFramePr>
          <p:cNvPr id="6" name="Table 5"/>
          <p:cNvGraphicFramePr>
            <a:graphicFrameLocks noGrp="1"/>
          </p:cNvGraphicFramePr>
          <p:nvPr/>
        </p:nvGraphicFramePr>
        <p:xfrm>
          <a:off x="513568" y="1497208"/>
          <a:ext cx="8041711" cy="1737360"/>
        </p:xfrm>
        <a:graphic>
          <a:graphicData uri="http://schemas.openxmlformats.org/drawingml/2006/table">
            <a:tbl>
              <a:tblPr firstRow="1" bandRow="1">
                <a:tableStyleId>{5C22544A-7EE6-4342-B048-85BDC9FD1C3A}</a:tableStyleId>
              </a:tblPr>
              <a:tblGrid>
                <a:gridCol w="2089431"/>
                <a:gridCol w="1488070"/>
                <a:gridCol w="1488070"/>
                <a:gridCol w="1488070"/>
                <a:gridCol w="1488070"/>
              </a:tblGrid>
              <a:tr h="337360">
                <a:tc>
                  <a:txBody>
                    <a:bodyPr/>
                    <a:lstStyle/>
                    <a:p>
                      <a:r>
                        <a:rPr lang="en-US" altLang="zh-CN" sz="1400" dirty="0" smtClean="0"/>
                        <a:t>Mode</a:t>
                      </a:r>
                      <a:endParaRPr lang="zh-CN" altLang="en-US" sz="1400" dirty="0"/>
                    </a:p>
                  </a:txBody>
                  <a:tcPr anchor="ctr" anchorCtr="1"/>
                </a:tc>
                <a:tc>
                  <a:txBody>
                    <a:bodyPr/>
                    <a:lstStyle/>
                    <a:p>
                      <a:r>
                        <a:rPr lang="en-US" altLang="zh-CN" sz="1400" dirty="0" smtClean="0"/>
                        <a:t>FPGA</a:t>
                      </a:r>
                      <a:endParaRPr lang="zh-CN" altLang="en-US" sz="1400" dirty="0"/>
                    </a:p>
                  </a:txBody>
                  <a:tcPr anchor="ctr" anchorCtr="1"/>
                </a:tc>
                <a:tc>
                  <a:txBody>
                    <a:bodyPr/>
                    <a:lstStyle/>
                    <a:p>
                      <a:r>
                        <a:rPr lang="en-US" altLang="zh-CN" sz="1400" dirty="0" smtClean="0"/>
                        <a:t>CPLD</a:t>
                      </a:r>
                      <a:endParaRPr lang="zh-CN" altLang="en-US" sz="1400" dirty="0"/>
                    </a:p>
                  </a:txBody>
                  <a:tcPr anchor="ctr" anchorCtr="1"/>
                </a:tc>
                <a:tc>
                  <a:txBody>
                    <a:bodyPr/>
                    <a:lstStyle/>
                    <a:p>
                      <a:r>
                        <a:rPr lang="en-US" altLang="zh-CN" sz="1400" dirty="0" err="1" smtClean="0"/>
                        <a:t>Config</a:t>
                      </a:r>
                      <a:r>
                        <a:rPr lang="en-US" altLang="zh-CN" sz="1400" dirty="0" smtClean="0"/>
                        <a:t>. Device</a:t>
                      </a:r>
                      <a:endParaRPr lang="zh-CN" altLang="en-US" sz="1400" dirty="0"/>
                    </a:p>
                  </a:txBody>
                  <a:tcPr anchor="ctr" anchorCtr="1"/>
                </a:tc>
                <a:tc>
                  <a:txBody>
                    <a:bodyPr/>
                    <a:lstStyle/>
                    <a:p>
                      <a:pPr algn="ctr"/>
                      <a:r>
                        <a:rPr lang="en-US" altLang="zh-CN" sz="1400" dirty="0" smtClean="0"/>
                        <a:t>Serial </a:t>
                      </a:r>
                      <a:r>
                        <a:rPr lang="en-US" altLang="zh-CN" sz="1400" dirty="0" err="1" smtClean="0"/>
                        <a:t>Config</a:t>
                      </a:r>
                      <a:r>
                        <a:rPr lang="en-US" altLang="zh-CN" sz="1400" dirty="0" smtClean="0"/>
                        <a:t>. Device</a:t>
                      </a:r>
                      <a:endParaRPr lang="zh-CN" altLang="en-US" sz="1400" dirty="0"/>
                    </a:p>
                  </a:txBody>
                  <a:tcPr anchor="ctr" anchorCtr="1"/>
                </a:tc>
              </a:tr>
              <a:tr h="238136">
                <a:tc>
                  <a:txBody>
                    <a:bodyPr/>
                    <a:lstStyle/>
                    <a:p>
                      <a:r>
                        <a:rPr lang="en-US" altLang="zh-CN" sz="1400" dirty="0" smtClean="0"/>
                        <a:t>JTAG</a:t>
                      </a:r>
                      <a:endParaRPr lang="zh-CN" alt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kern="1200" dirty="0" smtClean="0">
                          <a:solidFill>
                            <a:schemeClr val="dk1"/>
                          </a:solidFill>
                          <a:latin typeface="Arial Unicode MS" pitchFamily="34" charset="-122"/>
                          <a:ea typeface="Arial Unicode MS" pitchFamily="34" charset="-122"/>
                          <a:cs typeface="Arial Unicode MS" pitchFamily="34" charset="-122"/>
                        </a:rPr>
                        <a:t>√</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kern="1200" dirty="0" smtClean="0">
                          <a:solidFill>
                            <a:schemeClr val="dk1"/>
                          </a:solidFill>
                          <a:latin typeface="Arial Unicode MS" pitchFamily="34" charset="-122"/>
                          <a:ea typeface="Arial Unicode MS" pitchFamily="34" charset="-122"/>
                          <a:cs typeface="Arial Unicode MS" pitchFamily="34" charset="-122"/>
                        </a:rPr>
                        <a:t>√</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kern="1200" dirty="0" smtClean="0">
                          <a:solidFill>
                            <a:schemeClr val="dk1"/>
                          </a:solidFill>
                          <a:latin typeface="Arial Unicode MS" pitchFamily="34" charset="-122"/>
                          <a:ea typeface="Arial Unicode MS" pitchFamily="34" charset="-122"/>
                          <a:cs typeface="Arial Unicode MS" pitchFamily="34" charset="-122"/>
                        </a:rPr>
                        <a:t>√</a:t>
                      </a:r>
                    </a:p>
                  </a:txBody>
                  <a:tcPr anchor="ctr" anchorCtr="1"/>
                </a:tc>
                <a:tc>
                  <a:txBody>
                    <a:bodyPr/>
                    <a:lstStyle/>
                    <a:p>
                      <a:r>
                        <a:rPr lang="zh-CN" altLang="en-US" sz="1400" dirty="0" smtClean="0">
                          <a:latin typeface="Arial Unicode MS" pitchFamily="34" charset="-122"/>
                          <a:ea typeface="Arial Unicode MS" pitchFamily="34" charset="-122"/>
                          <a:cs typeface="Arial Unicode MS" pitchFamily="34" charset="-122"/>
                        </a:rPr>
                        <a:t>−</a:t>
                      </a:r>
                      <a:endParaRPr lang="zh-CN" altLang="en-US" sz="1400" dirty="0">
                        <a:latin typeface="Arial Unicode MS" pitchFamily="34" charset="-122"/>
                        <a:ea typeface="Arial Unicode MS" pitchFamily="34" charset="-122"/>
                        <a:cs typeface="Arial Unicode MS" pitchFamily="34" charset="-122"/>
                      </a:endParaRPr>
                    </a:p>
                  </a:txBody>
                  <a:tcPr anchor="ctr" anchorCtr="1"/>
                </a:tc>
              </a:tr>
              <a:tr h="198447">
                <a:tc>
                  <a:txBody>
                    <a:bodyPr/>
                    <a:lstStyle/>
                    <a:p>
                      <a:r>
                        <a:rPr lang="en-US" altLang="zh-CN" sz="1400" dirty="0" smtClean="0"/>
                        <a:t>Passive Serial</a:t>
                      </a:r>
                      <a:r>
                        <a:rPr lang="en-US" altLang="zh-CN" sz="1400" baseline="0" dirty="0" smtClean="0"/>
                        <a:t> (</a:t>
                      </a:r>
                      <a:r>
                        <a:rPr lang="en-US" altLang="zh-CN" sz="1400" dirty="0" smtClean="0"/>
                        <a:t>PS)</a:t>
                      </a:r>
                      <a:endParaRPr lang="zh-CN" alt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kern="1200" dirty="0" smtClean="0">
                          <a:solidFill>
                            <a:schemeClr val="dk1"/>
                          </a:solidFill>
                          <a:latin typeface="Arial Unicode MS" pitchFamily="34" charset="-122"/>
                          <a:ea typeface="Arial Unicode MS" pitchFamily="34" charset="-122"/>
                          <a:cs typeface="Arial Unicode MS" pitchFamily="34" charset="-122"/>
                        </a:rPr>
                        <a:t>√</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Arial Unicode MS" pitchFamily="34" charset="-122"/>
                          <a:ea typeface="Arial Unicode MS" pitchFamily="34" charset="-122"/>
                          <a:cs typeface="Arial Unicode MS" pitchFamily="34" charset="-122"/>
                        </a:rPr>
                        <a:t>−</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Arial Unicode MS" pitchFamily="34" charset="-122"/>
                          <a:ea typeface="Arial Unicode MS" pitchFamily="34" charset="-122"/>
                          <a:cs typeface="Arial Unicode MS" pitchFamily="34" charset="-122"/>
                        </a:rPr>
                        <a:t>−</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Arial Unicode MS" pitchFamily="34" charset="-122"/>
                          <a:ea typeface="Arial Unicode MS" pitchFamily="34" charset="-122"/>
                          <a:cs typeface="Arial Unicode MS" pitchFamily="34" charset="-122"/>
                        </a:rPr>
                        <a:t>−</a:t>
                      </a:r>
                    </a:p>
                  </a:txBody>
                  <a:tcPr anchor="ctr" anchorCtr="1"/>
                </a:tc>
              </a:tr>
              <a:tr h="198447">
                <a:tc>
                  <a:txBody>
                    <a:bodyPr/>
                    <a:lstStyle/>
                    <a:p>
                      <a:r>
                        <a:rPr lang="en-US" altLang="zh-CN" sz="1400" dirty="0" smtClean="0"/>
                        <a:t>Active Serial (AS)</a:t>
                      </a:r>
                      <a:endParaRPr lang="zh-CN" alt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Arial Unicode MS" pitchFamily="34" charset="-122"/>
                          <a:ea typeface="Arial Unicode MS" pitchFamily="34" charset="-122"/>
                          <a:cs typeface="Arial Unicode MS" pitchFamily="34" charset="-122"/>
                        </a:rPr>
                        <a:t>−</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Arial Unicode MS" pitchFamily="34" charset="-122"/>
                          <a:ea typeface="Arial Unicode MS" pitchFamily="34" charset="-122"/>
                          <a:cs typeface="Arial Unicode MS" pitchFamily="34" charset="-122"/>
                        </a:rPr>
                        <a:t>−</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Arial Unicode MS" pitchFamily="34" charset="-122"/>
                          <a:ea typeface="Arial Unicode MS" pitchFamily="34" charset="-122"/>
                          <a:cs typeface="Arial Unicode MS" pitchFamily="34" charset="-122"/>
                        </a:rPr>
                        <a:t>−</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kern="1200" dirty="0" smtClean="0">
                          <a:solidFill>
                            <a:schemeClr val="dk1"/>
                          </a:solidFill>
                          <a:latin typeface="Arial Unicode MS" pitchFamily="34" charset="-122"/>
                          <a:ea typeface="Arial Unicode MS" pitchFamily="34" charset="-122"/>
                          <a:cs typeface="Arial Unicode MS" pitchFamily="34" charset="-122"/>
                        </a:rPr>
                        <a:t>√</a:t>
                      </a:r>
                    </a:p>
                  </a:txBody>
                  <a:tcPr anchor="ctr" anchorCtr="1"/>
                </a:tc>
              </a:tr>
              <a:tr h="198447">
                <a:tc>
                  <a:txBody>
                    <a:bodyPr/>
                    <a:lstStyle/>
                    <a:p>
                      <a:r>
                        <a:rPr lang="en-US" altLang="zh-CN" sz="1400" dirty="0" smtClean="0"/>
                        <a:t>In-Socket Programming</a:t>
                      </a:r>
                      <a:endParaRPr lang="zh-CN" alt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Arial Unicode MS" pitchFamily="34" charset="-122"/>
                          <a:ea typeface="Arial Unicode MS" pitchFamily="34" charset="-122"/>
                          <a:cs typeface="Arial Unicode MS" pitchFamily="34" charset="-122"/>
                        </a:rPr>
                        <a:t>−</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kern="1200" dirty="0" smtClean="0">
                          <a:solidFill>
                            <a:schemeClr val="dk1"/>
                          </a:solidFill>
                          <a:latin typeface="Arial Unicode MS" pitchFamily="34" charset="-122"/>
                          <a:ea typeface="Arial Unicode MS" pitchFamily="34" charset="-122"/>
                          <a:cs typeface="Arial Unicode MS" pitchFamily="34" charset="-122"/>
                        </a:rPr>
                        <a:t>√</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kern="1200" dirty="0" smtClean="0">
                          <a:solidFill>
                            <a:schemeClr val="dk1"/>
                          </a:solidFill>
                          <a:latin typeface="Arial Unicode MS" pitchFamily="34" charset="-122"/>
                          <a:ea typeface="Arial Unicode MS" pitchFamily="34" charset="-122"/>
                          <a:cs typeface="Arial Unicode MS" pitchFamily="34" charset="-122"/>
                        </a:rPr>
                        <a:t>√</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kern="1200" dirty="0" smtClean="0">
                          <a:solidFill>
                            <a:schemeClr val="dk1"/>
                          </a:solidFill>
                          <a:latin typeface="Arial Unicode MS" pitchFamily="34" charset="-122"/>
                          <a:ea typeface="Arial Unicode MS" pitchFamily="34" charset="-122"/>
                          <a:cs typeface="Arial Unicode MS" pitchFamily="34" charset="-122"/>
                        </a:rPr>
                        <a:t>√</a:t>
                      </a:r>
                    </a:p>
                  </a:txBody>
                  <a:tcPr anchor="ctr" anchorCtr="1"/>
                </a:tc>
              </a:tr>
            </a:tbl>
          </a:graphicData>
        </a:graphic>
      </p:graphicFrame>
      <p:sp>
        <p:nvSpPr>
          <p:cNvPr id="7" name="TextBox 6"/>
          <p:cNvSpPr txBox="1"/>
          <p:nvPr/>
        </p:nvSpPr>
        <p:spPr>
          <a:xfrm>
            <a:off x="509058" y="3212676"/>
            <a:ext cx="4860626" cy="246221"/>
          </a:xfrm>
          <a:prstGeom prst="rect">
            <a:avLst/>
          </a:prstGeom>
          <a:noFill/>
        </p:spPr>
        <p:txBody>
          <a:bodyPr wrap="none" rtlCol="0">
            <a:spAutoFit/>
          </a:bodyPr>
          <a:lstStyle/>
          <a:p>
            <a:r>
              <a:rPr lang="en-US" altLang="zh-CN" sz="1000" dirty="0" smtClean="0"/>
              <a:t>* For more detailed, please refer to </a:t>
            </a:r>
            <a:r>
              <a:rPr lang="en-US" altLang="zh-CN" sz="1000" dirty="0" err="1" smtClean="0"/>
              <a:t>Quartus</a:t>
            </a:r>
            <a:r>
              <a:rPr lang="en-US" altLang="zh-CN" sz="1000" dirty="0" smtClean="0"/>
              <a:t> II Programmer chapter in the handbook</a:t>
            </a:r>
            <a:endParaRPr lang="zh-CN" alt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ctrTitle"/>
          </p:nvPr>
        </p:nvSpPr>
        <p:spPr/>
        <p:txBody>
          <a:bodyPr/>
          <a:lstStyle/>
          <a:p>
            <a:r>
              <a:rPr lang="en-US" smtClean="0"/>
              <a:t>External Memory Interface Design and Debug </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v11.0 HPC II – Feature Enhancements</a:t>
            </a:r>
            <a:endParaRPr lang="en-US" sz="2800" dirty="0"/>
          </a:p>
        </p:txBody>
      </p:sp>
      <p:sp>
        <p:nvSpPr>
          <p:cNvPr id="3" name="Content Placeholder 2"/>
          <p:cNvSpPr>
            <a:spLocks noGrp="1"/>
          </p:cNvSpPr>
          <p:nvPr>
            <p:ph idx="1"/>
          </p:nvPr>
        </p:nvSpPr>
        <p:spPr>
          <a:xfrm>
            <a:off x="350838" y="1187450"/>
            <a:ext cx="4260919" cy="5185070"/>
          </a:xfrm>
        </p:spPr>
        <p:txBody>
          <a:bodyPr>
            <a:normAutofit/>
          </a:bodyPr>
          <a:lstStyle/>
          <a:p>
            <a:r>
              <a:rPr lang="en-US" sz="2400" dirty="0" smtClean="0"/>
              <a:t>Supports DDR2/DDR3 with UniPHY and ALTMEMPHY</a:t>
            </a:r>
          </a:p>
          <a:p>
            <a:pPr lvl="1"/>
            <a:r>
              <a:rPr lang="en-US" sz="1800" dirty="0" err="1" smtClean="0"/>
              <a:t>Stratix</a:t>
            </a:r>
            <a:r>
              <a:rPr lang="en-US" sz="1800" dirty="0" smtClean="0"/>
              <a:t> V is only supported on HPC II with </a:t>
            </a:r>
            <a:r>
              <a:rPr lang="en-US" sz="1800" dirty="0" err="1" smtClean="0"/>
              <a:t>UniPHY</a:t>
            </a:r>
            <a:endParaRPr lang="en-US" sz="1800" dirty="0" smtClean="0"/>
          </a:p>
          <a:p>
            <a:pPr lvl="1"/>
            <a:endParaRPr lang="en-US" sz="1800" dirty="0" smtClean="0"/>
          </a:p>
          <a:p>
            <a:r>
              <a:rPr lang="en-US" sz="2400" dirty="0" smtClean="0"/>
              <a:t>Feature enhancements</a:t>
            </a:r>
          </a:p>
          <a:p>
            <a:pPr lvl="1"/>
            <a:r>
              <a:rPr lang="en-US" sz="1800" dirty="0" smtClean="0"/>
              <a:t>Data re-ordering support with option to disable</a:t>
            </a:r>
          </a:p>
          <a:p>
            <a:pPr lvl="1"/>
            <a:r>
              <a:rPr lang="en-US" sz="1800" i="1" dirty="0" smtClean="0">
                <a:solidFill>
                  <a:srgbClr val="FF0000"/>
                </a:solidFill>
              </a:rPr>
              <a:t>Sub-word write without data mask (DM) pins </a:t>
            </a:r>
          </a:p>
          <a:p>
            <a:pPr lvl="1"/>
            <a:r>
              <a:rPr lang="en-US" sz="1800" i="1" dirty="0" smtClean="0">
                <a:solidFill>
                  <a:srgbClr val="FF0000"/>
                </a:solidFill>
              </a:rPr>
              <a:t>CSR support is backward compatible with v10.1</a:t>
            </a:r>
          </a:p>
        </p:txBody>
      </p:sp>
      <p:sp>
        <p:nvSpPr>
          <p:cNvPr id="4" name="Slide Number Placeholder 3"/>
          <p:cNvSpPr>
            <a:spLocks noGrp="1"/>
          </p:cNvSpPr>
          <p:nvPr>
            <p:ph type="sldNum" sz="quarter" idx="10"/>
          </p:nvPr>
        </p:nvSpPr>
        <p:spPr/>
        <p:txBody>
          <a:bodyPr/>
          <a:lstStyle/>
          <a:p>
            <a:fld id="{6CE5E3FE-A279-48DF-B3FF-4EAF46D5DB6F}" type="slidenum">
              <a:rPr lang="en-US" smtClean="0"/>
              <a:pPr/>
              <a:t>26</a:t>
            </a:fld>
            <a:endParaRPr lang="en-US" dirty="0"/>
          </a:p>
        </p:txBody>
      </p:sp>
      <p:pic>
        <p:nvPicPr>
          <p:cNvPr id="7" name="Picture 2" descr="C:\Data\FAE_BETA_TRAINING\v11.0\mem_ip_11_3.jpg"/>
          <p:cNvPicPr>
            <a:picLocks noChangeAspect="1" noChangeArrowheads="1"/>
          </p:cNvPicPr>
          <p:nvPr/>
        </p:nvPicPr>
        <p:blipFill>
          <a:blip r:embed="rId3" cstate="print"/>
          <a:srcRect/>
          <a:stretch>
            <a:fillRect/>
          </a:stretch>
        </p:blipFill>
        <p:spPr bwMode="auto">
          <a:xfrm>
            <a:off x="4643346" y="982134"/>
            <a:ext cx="4185463" cy="5067305"/>
          </a:xfrm>
          <a:prstGeom prst="rect">
            <a:avLst/>
          </a:prstGeom>
          <a:noFill/>
          <a:ln>
            <a:solidFill>
              <a:schemeClr val="bg2"/>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UniPHY for Faster Simulation</a:t>
            </a:r>
            <a:endParaRPr lang="en-US" dirty="0"/>
          </a:p>
        </p:txBody>
      </p:sp>
      <p:sp>
        <p:nvSpPr>
          <p:cNvPr id="3" name="Content Placeholder 2"/>
          <p:cNvSpPr>
            <a:spLocks noGrp="1"/>
          </p:cNvSpPr>
          <p:nvPr>
            <p:ph sz="half" idx="1"/>
          </p:nvPr>
        </p:nvSpPr>
        <p:spPr>
          <a:xfrm>
            <a:off x="350836" y="1187450"/>
            <a:ext cx="5791346" cy="4679950"/>
          </a:xfrm>
        </p:spPr>
        <p:txBody>
          <a:bodyPr/>
          <a:lstStyle/>
          <a:p>
            <a:r>
              <a:rPr lang="en-US" sz="1600" dirty="0" smtClean="0"/>
              <a:t>New option to enable faster simulation</a:t>
            </a:r>
          </a:p>
          <a:p>
            <a:pPr lvl="1"/>
            <a:r>
              <a:rPr lang="en-US" sz="1400" dirty="0" smtClean="0"/>
              <a:t>Expect 2-10x speedup in PHY simulation time</a:t>
            </a:r>
          </a:p>
          <a:p>
            <a:pPr lvl="1"/>
            <a:r>
              <a:rPr lang="en-US" sz="1400" dirty="0" smtClean="0"/>
              <a:t>Speedup depends on specific configuration and interface width</a:t>
            </a:r>
          </a:p>
          <a:p>
            <a:r>
              <a:rPr lang="en-US" sz="1600" dirty="0" smtClean="0"/>
              <a:t>Supported for all protocols and FPGA device families</a:t>
            </a:r>
          </a:p>
          <a:p>
            <a:r>
              <a:rPr lang="en-US" sz="1600" dirty="0" smtClean="0"/>
              <a:t>Abstract models always perform in “skip calibration” mode</a:t>
            </a:r>
          </a:p>
          <a:p>
            <a:pPr lvl="1"/>
            <a:r>
              <a:rPr lang="en-US" sz="1400" dirty="0" smtClean="0"/>
              <a:t>Results are cycle accurate, and not sub-cycle accurate</a:t>
            </a:r>
          </a:p>
          <a:p>
            <a:pPr lvl="1"/>
            <a:r>
              <a:rPr lang="en-US" sz="1400" dirty="0" smtClean="0"/>
              <a:t>Both Verilog and VHDL support abstract models</a:t>
            </a:r>
          </a:p>
          <a:p>
            <a:pPr lvl="1"/>
            <a:r>
              <a:rPr lang="en-US" sz="1400" dirty="0" smtClean="0"/>
              <a:t>Abstract model is the default</a:t>
            </a:r>
          </a:p>
          <a:p>
            <a:pPr lvl="1"/>
            <a:r>
              <a:rPr lang="en-US" sz="1400" dirty="0" smtClean="0"/>
              <a:t>Use </a:t>
            </a:r>
            <a:r>
              <a:rPr lang="en-US" sz="1400" i="1" dirty="0" smtClean="0">
                <a:solidFill>
                  <a:schemeClr val="accent1"/>
                </a:solidFill>
              </a:rPr>
              <a:t>+define+ </a:t>
            </a:r>
            <a:r>
              <a:rPr lang="en-US" sz="1400" dirty="0" smtClean="0"/>
              <a:t>option in ModelSim to select detail models</a:t>
            </a:r>
          </a:p>
          <a:p>
            <a:pPr lvl="2"/>
            <a:r>
              <a:rPr lang="en-US" sz="1400" dirty="0" smtClean="0"/>
              <a:t>Verilog support only</a:t>
            </a:r>
            <a:endParaRPr lang="en-US" sz="1200" dirty="0" smtClean="0"/>
          </a:p>
          <a:p>
            <a:pPr lvl="2"/>
            <a:endParaRPr lang="en-US" sz="500" dirty="0" smtClean="0"/>
          </a:p>
          <a:p>
            <a:pPr>
              <a:buNone/>
            </a:pPr>
            <a:r>
              <a:rPr lang="en-US" sz="1400" i="1" dirty="0" smtClean="0">
                <a:solidFill>
                  <a:schemeClr val="accent1"/>
                </a:solidFill>
              </a:rPr>
              <a:t>      +</a:t>
            </a:r>
            <a:r>
              <a:rPr lang="en-US" sz="1400" i="1" dirty="0" err="1" smtClean="0">
                <a:solidFill>
                  <a:schemeClr val="accent1"/>
                </a:solidFill>
              </a:rPr>
              <a:t>define+</a:t>
            </a:r>
            <a:r>
              <a:rPr lang="en-US" sz="1400" i="1" dirty="0" err="1" smtClean="0"/>
              <a:t>ALTERA_ALT_MEM_IF_PHY_FAST_SIM_MODEL</a:t>
            </a:r>
            <a:r>
              <a:rPr lang="en-US" sz="1400" dirty="0" smtClean="0"/>
              <a:t>=value </a:t>
            </a:r>
          </a:p>
          <a:p>
            <a:pPr>
              <a:buNone/>
            </a:pPr>
            <a:r>
              <a:rPr lang="en-US" sz="1400" dirty="0" smtClean="0"/>
              <a:t>          where value = 0 to enable the detail (slower) model</a:t>
            </a:r>
          </a:p>
          <a:p>
            <a:pPr lvl="1">
              <a:buNone/>
            </a:pPr>
            <a:r>
              <a:rPr lang="en-US" sz="1400" dirty="0" smtClean="0"/>
              <a:t>                        1 is the default, enabling the abstract (fast) model</a:t>
            </a:r>
          </a:p>
          <a:p>
            <a:r>
              <a:rPr lang="en-US" sz="1600" dirty="0" smtClean="0"/>
              <a:t>How?</a:t>
            </a:r>
          </a:p>
          <a:p>
            <a:pPr lvl="1"/>
            <a:r>
              <a:rPr lang="en-US" sz="1400" dirty="0" smtClean="0"/>
              <a:t>Real PHY needs to closely model details of individual I/Os blocks</a:t>
            </a:r>
          </a:p>
          <a:p>
            <a:pPr lvl="1"/>
            <a:r>
              <a:rPr lang="en-US" sz="1400" dirty="0" smtClean="0"/>
              <a:t>“Abstract” PHY can combine details into wider buses and fewer stages</a:t>
            </a:r>
          </a:p>
        </p:txBody>
      </p:sp>
      <p:sp>
        <p:nvSpPr>
          <p:cNvPr id="4" name="Slide Number Placeholder 3"/>
          <p:cNvSpPr>
            <a:spLocks noGrp="1"/>
          </p:cNvSpPr>
          <p:nvPr>
            <p:ph type="sldNum" sz="quarter" idx="10"/>
          </p:nvPr>
        </p:nvSpPr>
        <p:spPr/>
        <p:txBody>
          <a:bodyPr/>
          <a:lstStyle/>
          <a:p>
            <a:fld id="{6CE5E3FE-A279-48DF-B3FF-4EAF46D5DB6F}" type="slidenum">
              <a:rPr lang="en-US" smtClean="0"/>
              <a:pPr/>
              <a:t>27</a:t>
            </a:fld>
            <a:endParaRPr lang="en-US" dirty="0"/>
          </a:p>
        </p:txBody>
      </p:sp>
      <p:grpSp>
        <p:nvGrpSpPr>
          <p:cNvPr id="5" name="Group 116"/>
          <p:cNvGrpSpPr>
            <a:grpSpLocks/>
          </p:cNvGrpSpPr>
          <p:nvPr/>
        </p:nvGrpSpPr>
        <p:grpSpPr bwMode="auto">
          <a:xfrm>
            <a:off x="5957449" y="1761825"/>
            <a:ext cx="3151621" cy="1332272"/>
            <a:chOff x="1504950" y="3810000"/>
            <a:chExt cx="3533775" cy="1419225"/>
          </a:xfrm>
        </p:grpSpPr>
        <p:grpSp>
          <p:nvGrpSpPr>
            <p:cNvPr id="6" name="Group 31"/>
            <p:cNvGrpSpPr>
              <a:grpSpLocks/>
            </p:cNvGrpSpPr>
            <p:nvPr/>
          </p:nvGrpSpPr>
          <p:grpSpPr bwMode="auto">
            <a:xfrm>
              <a:off x="1504950" y="3810000"/>
              <a:ext cx="2466975" cy="352425"/>
              <a:chOff x="1504950" y="3810000"/>
              <a:chExt cx="2466975" cy="352425"/>
            </a:xfrm>
          </p:grpSpPr>
          <p:sp>
            <p:nvSpPr>
              <p:cNvPr id="91" name="Rectangle 29"/>
              <p:cNvSpPr>
                <a:spLocks noChangeArrowheads="1"/>
              </p:cNvSpPr>
              <p:nvPr/>
            </p:nvSpPr>
            <p:spPr bwMode="auto">
              <a:xfrm>
                <a:off x="1504950" y="3810000"/>
                <a:ext cx="2466975" cy="352425"/>
              </a:xfrm>
              <a:prstGeom prst="rect">
                <a:avLst/>
              </a:prstGeom>
              <a:solidFill>
                <a:schemeClr val="bg1"/>
              </a:solidFill>
              <a:ln w="9525" algn="ctr">
                <a:solidFill>
                  <a:schemeClr val="tx1"/>
                </a:solidFill>
                <a:round/>
                <a:headEnd/>
                <a:tailEnd/>
              </a:ln>
            </p:spPr>
            <p:txBody>
              <a:bodyPr/>
              <a:lstStyle/>
              <a:p>
                <a:pPr eaLnBrk="0" hangingPunct="0"/>
                <a:endParaRPr lang="en-US"/>
              </a:p>
            </p:txBody>
          </p:sp>
          <p:grpSp>
            <p:nvGrpSpPr>
              <p:cNvPr id="7" name="Group 30"/>
              <p:cNvGrpSpPr>
                <a:grpSpLocks/>
              </p:cNvGrpSpPr>
              <p:nvPr/>
            </p:nvGrpSpPr>
            <p:grpSpPr bwMode="auto">
              <a:xfrm>
                <a:off x="1628775" y="3876675"/>
                <a:ext cx="2219325" cy="190500"/>
                <a:chOff x="1609725" y="3876675"/>
                <a:chExt cx="2219325" cy="190500"/>
              </a:xfrm>
            </p:grpSpPr>
            <p:sp>
              <p:nvSpPr>
                <p:cNvPr id="93" name="Rectangle 4"/>
                <p:cNvSpPr>
                  <a:spLocks noChangeArrowheads="1"/>
                </p:cNvSpPr>
                <p:nvPr/>
              </p:nvSpPr>
              <p:spPr bwMode="auto">
                <a:xfrm>
                  <a:off x="1609725" y="3876675"/>
                  <a:ext cx="257175" cy="1905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94" name="Rectangle 6"/>
                <p:cNvSpPr>
                  <a:spLocks noChangeArrowheads="1"/>
                </p:cNvSpPr>
                <p:nvPr/>
              </p:nvSpPr>
              <p:spPr bwMode="auto">
                <a:xfrm>
                  <a:off x="2590801" y="3876675"/>
                  <a:ext cx="257175" cy="190500"/>
                </a:xfrm>
                <a:prstGeom prst="rect">
                  <a:avLst/>
                </a:prstGeom>
                <a:solidFill>
                  <a:srgbClr val="FFC000"/>
                </a:solidFill>
                <a:ln w="9525" algn="ctr">
                  <a:solidFill>
                    <a:schemeClr val="tx1"/>
                  </a:solidFill>
                  <a:round/>
                  <a:headEnd/>
                  <a:tailEnd/>
                </a:ln>
              </p:spPr>
              <p:txBody>
                <a:bodyPr/>
                <a:lstStyle/>
                <a:p>
                  <a:pPr eaLnBrk="0" hangingPunct="0"/>
                  <a:endParaRPr lang="en-US"/>
                </a:p>
              </p:txBody>
            </p:sp>
            <p:sp>
              <p:nvSpPr>
                <p:cNvPr id="95" name="Rectangle 7"/>
                <p:cNvSpPr>
                  <a:spLocks noChangeArrowheads="1"/>
                </p:cNvSpPr>
                <p:nvPr/>
              </p:nvSpPr>
              <p:spPr bwMode="auto">
                <a:xfrm>
                  <a:off x="3081339" y="3876675"/>
                  <a:ext cx="257175" cy="190500"/>
                </a:xfrm>
                <a:prstGeom prst="rect">
                  <a:avLst/>
                </a:prstGeom>
                <a:solidFill>
                  <a:srgbClr val="00B0F0"/>
                </a:solidFill>
                <a:ln w="9525" algn="ctr">
                  <a:solidFill>
                    <a:schemeClr val="tx1"/>
                  </a:solidFill>
                  <a:round/>
                  <a:headEnd/>
                  <a:tailEnd/>
                </a:ln>
              </p:spPr>
              <p:txBody>
                <a:bodyPr/>
                <a:lstStyle/>
                <a:p>
                  <a:pPr eaLnBrk="0" hangingPunct="0"/>
                  <a:endParaRPr lang="en-US"/>
                </a:p>
              </p:txBody>
            </p:sp>
            <p:sp>
              <p:nvSpPr>
                <p:cNvPr id="96" name="Rectangle 8"/>
                <p:cNvSpPr>
                  <a:spLocks noChangeArrowheads="1"/>
                </p:cNvSpPr>
                <p:nvPr/>
              </p:nvSpPr>
              <p:spPr bwMode="auto">
                <a:xfrm>
                  <a:off x="3571875" y="3876675"/>
                  <a:ext cx="257175" cy="190500"/>
                </a:xfrm>
                <a:prstGeom prst="rect">
                  <a:avLst/>
                </a:prstGeom>
                <a:solidFill>
                  <a:srgbClr val="7030A0"/>
                </a:solidFill>
                <a:ln w="9525" algn="ctr">
                  <a:solidFill>
                    <a:schemeClr val="tx1"/>
                  </a:solidFill>
                  <a:round/>
                  <a:headEnd/>
                  <a:tailEnd/>
                </a:ln>
              </p:spPr>
              <p:txBody>
                <a:bodyPr/>
                <a:lstStyle/>
                <a:p>
                  <a:pPr eaLnBrk="0" hangingPunct="0"/>
                  <a:endParaRPr lang="en-US"/>
                </a:p>
              </p:txBody>
            </p:sp>
            <p:cxnSp>
              <p:nvCxnSpPr>
                <p:cNvPr id="97" name="Straight Arrow Connector 12"/>
                <p:cNvCxnSpPr>
                  <a:cxnSpLocks noChangeShapeType="1"/>
                </p:cNvCxnSpPr>
                <p:nvPr/>
              </p:nvCxnSpPr>
              <p:spPr bwMode="auto">
                <a:xfrm>
                  <a:off x="1874044" y="3971131"/>
                  <a:ext cx="219075" cy="1588"/>
                </a:xfrm>
                <a:prstGeom prst="straightConnector1">
                  <a:avLst/>
                </a:prstGeom>
                <a:noFill/>
                <a:ln w="9525" algn="ctr">
                  <a:solidFill>
                    <a:schemeClr val="tx1"/>
                  </a:solidFill>
                  <a:round/>
                  <a:headEnd/>
                  <a:tailEnd type="triangle" w="med" len="med"/>
                </a:ln>
              </p:spPr>
            </p:cxnSp>
            <p:cxnSp>
              <p:nvCxnSpPr>
                <p:cNvPr id="98" name="Straight Arrow Connector 13"/>
                <p:cNvCxnSpPr>
                  <a:cxnSpLocks noChangeShapeType="1"/>
                </p:cNvCxnSpPr>
                <p:nvPr/>
              </p:nvCxnSpPr>
              <p:spPr bwMode="auto">
                <a:xfrm>
                  <a:off x="2364582" y="3971131"/>
                  <a:ext cx="219075" cy="1588"/>
                </a:xfrm>
                <a:prstGeom prst="straightConnector1">
                  <a:avLst/>
                </a:prstGeom>
                <a:noFill/>
                <a:ln w="9525" algn="ctr">
                  <a:solidFill>
                    <a:schemeClr val="tx1"/>
                  </a:solidFill>
                  <a:round/>
                  <a:headEnd/>
                  <a:tailEnd type="triangle" w="med" len="med"/>
                </a:ln>
              </p:spPr>
            </p:cxnSp>
            <p:cxnSp>
              <p:nvCxnSpPr>
                <p:cNvPr id="99" name="Straight Arrow Connector 14"/>
                <p:cNvCxnSpPr>
                  <a:cxnSpLocks noChangeShapeType="1"/>
                </p:cNvCxnSpPr>
                <p:nvPr/>
              </p:nvCxnSpPr>
              <p:spPr bwMode="auto">
                <a:xfrm>
                  <a:off x="2855120" y="3971131"/>
                  <a:ext cx="219075" cy="1588"/>
                </a:xfrm>
                <a:prstGeom prst="straightConnector1">
                  <a:avLst/>
                </a:prstGeom>
                <a:noFill/>
                <a:ln w="9525" algn="ctr">
                  <a:solidFill>
                    <a:schemeClr val="tx1"/>
                  </a:solidFill>
                  <a:round/>
                  <a:headEnd/>
                  <a:tailEnd type="triangle" w="med" len="med"/>
                </a:ln>
              </p:spPr>
            </p:cxnSp>
            <p:cxnSp>
              <p:nvCxnSpPr>
                <p:cNvPr id="100" name="Straight Arrow Connector 15"/>
                <p:cNvCxnSpPr>
                  <a:cxnSpLocks noChangeShapeType="1"/>
                </p:cNvCxnSpPr>
                <p:nvPr/>
              </p:nvCxnSpPr>
              <p:spPr bwMode="auto">
                <a:xfrm>
                  <a:off x="3345658" y="3971131"/>
                  <a:ext cx="219075" cy="1588"/>
                </a:xfrm>
                <a:prstGeom prst="straightConnector1">
                  <a:avLst/>
                </a:prstGeom>
                <a:noFill/>
                <a:ln w="9525" algn="ctr">
                  <a:solidFill>
                    <a:schemeClr val="tx1"/>
                  </a:solidFill>
                  <a:round/>
                  <a:headEnd/>
                  <a:tailEnd type="triangle" w="med" len="med"/>
                </a:ln>
              </p:spPr>
            </p:cxnSp>
            <p:sp>
              <p:nvSpPr>
                <p:cNvPr id="101" name="Rectangle 27"/>
                <p:cNvSpPr>
                  <a:spLocks noChangeArrowheads="1"/>
                </p:cNvSpPr>
                <p:nvPr/>
              </p:nvSpPr>
              <p:spPr bwMode="auto">
                <a:xfrm>
                  <a:off x="2100263" y="3876675"/>
                  <a:ext cx="257175" cy="190500"/>
                </a:xfrm>
                <a:prstGeom prst="rect">
                  <a:avLst/>
                </a:prstGeom>
                <a:solidFill>
                  <a:srgbClr val="FF0000"/>
                </a:solidFill>
                <a:ln w="9525" algn="ctr">
                  <a:solidFill>
                    <a:schemeClr val="tx1"/>
                  </a:solidFill>
                  <a:round/>
                  <a:headEnd/>
                  <a:tailEnd/>
                </a:ln>
              </p:spPr>
              <p:txBody>
                <a:bodyPr/>
                <a:lstStyle/>
                <a:p>
                  <a:pPr eaLnBrk="0" hangingPunct="0"/>
                  <a:endParaRPr lang="en-US"/>
                </a:p>
              </p:txBody>
            </p:sp>
          </p:grpSp>
        </p:grpSp>
        <p:grpSp>
          <p:nvGrpSpPr>
            <p:cNvPr id="8" name="Group 32"/>
            <p:cNvGrpSpPr>
              <a:grpSpLocks/>
            </p:cNvGrpSpPr>
            <p:nvPr/>
          </p:nvGrpSpPr>
          <p:grpSpPr bwMode="auto">
            <a:xfrm>
              <a:off x="1657350" y="3962400"/>
              <a:ext cx="2466975" cy="352425"/>
              <a:chOff x="1504950" y="3810000"/>
              <a:chExt cx="2466975" cy="352425"/>
            </a:xfrm>
          </p:grpSpPr>
          <p:sp>
            <p:nvSpPr>
              <p:cNvPr id="80" name="Rectangle 33"/>
              <p:cNvSpPr>
                <a:spLocks noChangeArrowheads="1"/>
              </p:cNvSpPr>
              <p:nvPr/>
            </p:nvSpPr>
            <p:spPr bwMode="auto">
              <a:xfrm>
                <a:off x="1504950" y="3810000"/>
                <a:ext cx="2466975" cy="352425"/>
              </a:xfrm>
              <a:prstGeom prst="rect">
                <a:avLst/>
              </a:prstGeom>
              <a:solidFill>
                <a:schemeClr val="bg1"/>
              </a:solidFill>
              <a:ln w="9525" algn="ctr">
                <a:solidFill>
                  <a:schemeClr val="tx1"/>
                </a:solidFill>
                <a:round/>
                <a:headEnd/>
                <a:tailEnd/>
              </a:ln>
            </p:spPr>
            <p:txBody>
              <a:bodyPr/>
              <a:lstStyle/>
              <a:p>
                <a:pPr eaLnBrk="0" hangingPunct="0"/>
                <a:endParaRPr lang="en-US"/>
              </a:p>
            </p:txBody>
          </p:sp>
          <p:grpSp>
            <p:nvGrpSpPr>
              <p:cNvPr id="9" name="Group 30"/>
              <p:cNvGrpSpPr>
                <a:grpSpLocks/>
              </p:cNvGrpSpPr>
              <p:nvPr/>
            </p:nvGrpSpPr>
            <p:grpSpPr bwMode="auto">
              <a:xfrm>
                <a:off x="1628775" y="3876675"/>
                <a:ext cx="2219325" cy="190500"/>
                <a:chOff x="1609725" y="3876675"/>
                <a:chExt cx="2219325" cy="190500"/>
              </a:xfrm>
            </p:grpSpPr>
            <p:sp>
              <p:nvSpPr>
                <p:cNvPr id="82" name="Rectangle 35"/>
                <p:cNvSpPr>
                  <a:spLocks noChangeArrowheads="1"/>
                </p:cNvSpPr>
                <p:nvPr/>
              </p:nvSpPr>
              <p:spPr bwMode="auto">
                <a:xfrm>
                  <a:off x="1609725" y="3876675"/>
                  <a:ext cx="257175" cy="1905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83" name="Rectangle 36"/>
                <p:cNvSpPr>
                  <a:spLocks noChangeArrowheads="1"/>
                </p:cNvSpPr>
                <p:nvPr/>
              </p:nvSpPr>
              <p:spPr bwMode="auto">
                <a:xfrm>
                  <a:off x="2590801" y="3876675"/>
                  <a:ext cx="257175" cy="190500"/>
                </a:xfrm>
                <a:prstGeom prst="rect">
                  <a:avLst/>
                </a:prstGeom>
                <a:solidFill>
                  <a:srgbClr val="FFC000"/>
                </a:solidFill>
                <a:ln w="9525" algn="ctr">
                  <a:solidFill>
                    <a:schemeClr val="tx1"/>
                  </a:solidFill>
                  <a:round/>
                  <a:headEnd/>
                  <a:tailEnd/>
                </a:ln>
              </p:spPr>
              <p:txBody>
                <a:bodyPr/>
                <a:lstStyle/>
                <a:p>
                  <a:pPr eaLnBrk="0" hangingPunct="0"/>
                  <a:endParaRPr lang="en-US"/>
                </a:p>
              </p:txBody>
            </p:sp>
            <p:sp>
              <p:nvSpPr>
                <p:cNvPr id="84" name="Rectangle 37"/>
                <p:cNvSpPr>
                  <a:spLocks noChangeArrowheads="1"/>
                </p:cNvSpPr>
                <p:nvPr/>
              </p:nvSpPr>
              <p:spPr bwMode="auto">
                <a:xfrm>
                  <a:off x="3081339" y="3876675"/>
                  <a:ext cx="257175" cy="190500"/>
                </a:xfrm>
                <a:prstGeom prst="rect">
                  <a:avLst/>
                </a:prstGeom>
                <a:solidFill>
                  <a:srgbClr val="00B0F0"/>
                </a:solidFill>
                <a:ln w="9525" algn="ctr">
                  <a:solidFill>
                    <a:schemeClr val="tx1"/>
                  </a:solidFill>
                  <a:round/>
                  <a:headEnd/>
                  <a:tailEnd/>
                </a:ln>
              </p:spPr>
              <p:txBody>
                <a:bodyPr/>
                <a:lstStyle/>
                <a:p>
                  <a:pPr eaLnBrk="0" hangingPunct="0"/>
                  <a:endParaRPr lang="en-US"/>
                </a:p>
              </p:txBody>
            </p:sp>
            <p:sp>
              <p:nvSpPr>
                <p:cNvPr id="85" name="Rectangle 38"/>
                <p:cNvSpPr>
                  <a:spLocks noChangeArrowheads="1"/>
                </p:cNvSpPr>
                <p:nvPr/>
              </p:nvSpPr>
              <p:spPr bwMode="auto">
                <a:xfrm>
                  <a:off x="3571875" y="3876675"/>
                  <a:ext cx="257175" cy="190500"/>
                </a:xfrm>
                <a:prstGeom prst="rect">
                  <a:avLst/>
                </a:prstGeom>
                <a:solidFill>
                  <a:srgbClr val="7030A0"/>
                </a:solidFill>
                <a:ln w="9525" algn="ctr">
                  <a:solidFill>
                    <a:schemeClr val="tx1"/>
                  </a:solidFill>
                  <a:round/>
                  <a:headEnd/>
                  <a:tailEnd/>
                </a:ln>
              </p:spPr>
              <p:txBody>
                <a:bodyPr/>
                <a:lstStyle/>
                <a:p>
                  <a:pPr eaLnBrk="0" hangingPunct="0"/>
                  <a:endParaRPr lang="en-US"/>
                </a:p>
              </p:txBody>
            </p:sp>
            <p:cxnSp>
              <p:nvCxnSpPr>
                <p:cNvPr id="86" name="Straight Arrow Connector 39"/>
                <p:cNvCxnSpPr>
                  <a:cxnSpLocks noChangeShapeType="1"/>
                </p:cNvCxnSpPr>
                <p:nvPr/>
              </p:nvCxnSpPr>
              <p:spPr bwMode="auto">
                <a:xfrm>
                  <a:off x="1874044" y="3971131"/>
                  <a:ext cx="219075" cy="1588"/>
                </a:xfrm>
                <a:prstGeom prst="straightConnector1">
                  <a:avLst/>
                </a:prstGeom>
                <a:noFill/>
                <a:ln w="9525" algn="ctr">
                  <a:solidFill>
                    <a:schemeClr val="tx1"/>
                  </a:solidFill>
                  <a:round/>
                  <a:headEnd/>
                  <a:tailEnd type="triangle" w="med" len="med"/>
                </a:ln>
              </p:spPr>
            </p:cxnSp>
            <p:cxnSp>
              <p:nvCxnSpPr>
                <p:cNvPr id="87" name="Straight Arrow Connector 40"/>
                <p:cNvCxnSpPr>
                  <a:cxnSpLocks noChangeShapeType="1"/>
                </p:cNvCxnSpPr>
                <p:nvPr/>
              </p:nvCxnSpPr>
              <p:spPr bwMode="auto">
                <a:xfrm>
                  <a:off x="2364582" y="3971131"/>
                  <a:ext cx="219075" cy="1588"/>
                </a:xfrm>
                <a:prstGeom prst="straightConnector1">
                  <a:avLst/>
                </a:prstGeom>
                <a:noFill/>
                <a:ln w="9525" algn="ctr">
                  <a:solidFill>
                    <a:schemeClr val="tx1"/>
                  </a:solidFill>
                  <a:round/>
                  <a:headEnd/>
                  <a:tailEnd type="triangle" w="med" len="med"/>
                </a:ln>
              </p:spPr>
            </p:cxnSp>
            <p:cxnSp>
              <p:nvCxnSpPr>
                <p:cNvPr id="88" name="Straight Arrow Connector 41"/>
                <p:cNvCxnSpPr>
                  <a:cxnSpLocks noChangeShapeType="1"/>
                </p:cNvCxnSpPr>
                <p:nvPr/>
              </p:nvCxnSpPr>
              <p:spPr bwMode="auto">
                <a:xfrm>
                  <a:off x="2855120" y="3971131"/>
                  <a:ext cx="219075" cy="1588"/>
                </a:xfrm>
                <a:prstGeom prst="straightConnector1">
                  <a:avLst/>
                </a:prstGeom>
                <a:noFill/>
                <a:ln w="9525" algn="ctr">
                  <a:solidFill>
                    <a:schemeClr val="tx1"/>
                  </a:solidFill>
                  <a:round/>
                  <a:headEnd/>
                  <a:tailEnd type="triangle" w="med" len="med"/>
                </a:ln>
              </p:spPr>
            </p:cxnSp>
            <p:cxnSp>
              <p:nvCxnSpPr>
                <p:cNvPr id="89" name="Straight Arrow Connector 42"/>
                <p:cNvCxnSpPr>
                  <a:cxnSpLocks noChangeShapeType="1"/>
                </p:cNvCxnSpPr>
                <p:nvPr/>
              </p:nvCxnSpPr>
              <p:spPr bwMode="auto">
                <a:xfrm>
                  <a:off x="3345658" y="3971131"/>
                  <a:ext cx="219075" cy="1588"/>
                </a:xfrm>
                <a:prstGeom prst="straightConnector1">
                  <a:avLst/>
                </a:prstGeom>
                <a:noFill/>
                <a:ln w="9525" algn="ctr">
                  <a:solidFill>
                    <a:schemeClr val="tx1"/>
                  </a:solidFill>
                  <a:round/>
                  <a:headEnd/>
                  <a:tailEnd type="triangle" w="med" len="med"/>
                </a:ln>
              </p:spPr>
            </p:cxnSp>
            <p:sp>
              <p:nvSpPr>
                <p:cNvPr id="90" name="Rectangle 43"/>
                <p:cNvSpPr>
                  <a:spLocks noChangeArrowheads="1"/>
                </p:cNvSpPr>
                <p:nvPr/>
              </p:nvSpPr>
              <p:spPr bwMode="auto">
                <a:xfrm>
                  <a:off x="2100263" y="3876675"/>
                  <a:ext cx="257175" cy="190500"/>
                </a:xfrm>
                <a:prstGeom prst="rect">
                  <a:avLst/>
                </a:prstGeom>
                <a:solidFill>
                  <a:srgbClr val="FF0000"/>
                </a:solidFill>
                <a:ln w="9525" algn="ctr">
                  <a:solidFill>
                    <a:schemeClr val="tx1"/>
                  </a:solidFill>
                  <a:round/>
                  <a:headEnd/>
                  <a:tailEnd/>
                </a:ln>
              </p:spPr>
              <p:txBody>
                <a:bodyPr/>
                <a:lstStyle/>
                <a:p>
                  <a:pPr eaLnBrk="0" hangingPunct="0"/>
                  <a:endParaRPr lang="en-US"/>
                </a:p>
              </p:txBody>
            </p:sp>
          </p:grpSp>
        </p:grpSp>
        <p:grpSp>
          <p:nvGrpSpPr>
            <p:cNvPr id="10" name="Group 44"/>
            <p:cNvGrpSpPr>
              <a:grpSpLocks/>
            </p:cNvGrpSpPr>
            <p:nvPr/>
          </p:nvGrpSpPr>
          <p:grpSpPr bwMode="auto">
            <a:xfrm>
              <a:off x="1809750" y="4114800"/>
              <a:ext cx="2466975" cy="352425"/>
              <a:chOff x="1504950" y="3810000"/>
              <a:chExt cx="2466975" cy="352425"/>
            </a:xfrm>
          </p:grpSpPr>
          <p:sp>
            <p:nvSpPr>
              <p:cNvPr id="69" name="Rectangle 45"/>
              <p:cNvSpPr>
                <a:spLocks noChangeArrowheads="1"/>
              </p:cNvSpPr>
              <p:nvPr/>
            </p:nvSpPr>
            <p:spPr bwMode="auto">
              <a:xfrm>
                <a:off x="1504950" y="3810000"/>
                <a:ext cx="2466975" cy="352425"/>
              </a:xfrm>
              <a:prstGeom prst="rect">
                <a:avLst/>
              </a:prstGeom>
              <a:solidFill>
                <a:schemeClr val="bg1"/>
              </a:solidFill>
              <a:ln w="9525" algn="ctr">
                <a:solidFill>
                  <a:schemeClr val="tx1"/>
                </a:solidFill>
                <a:round/>
                <a:headEnd/>
                <a:tailEnd/>
              </a:ln>
            </p:spPr>
            <p:txBody>
              <a:bodyPr/>
              <a:lstStyle/>
              <a:p>
                <a:pPr eaLnBrk="0" hangingPunct="0"/>
                <a:endParaRPr lang="en-US"/>
              </a:p>
            </p:txBody>
          </p:sp>
          <p:grpSp>
            <p:nvGrpSpPr>
              <p:cNvPr id="11" name="Group 30"/>
              <p:cNvGrpSpPr>
                <a:grpSpLocks/>
              </p:cNvGrpSpPr>
              <p:nvPr/>
            </p:nvGrpSpPr>
            <p:grpSpPr bwMode="auto">
              <a:xfrm>
                <a:off x="1628775" y="3876675"/>
                <a:ext cx="2219325" cy="190500"/>
                <a:chOff x="1609725" y="3876675"/>
                <a:chExt cx="2219325" cy="190500"/>
              </a:xfrm>
            </p:grpSpPr>
            <p:sp>
              <p:nvSpPr>
                <p:cNvPr id="71" name="Rectangle 47"/>
                <p:cNvSpPr>
                  <a:spLocks noChangeArrowheads="1"/>
                </p:cNvSpPr>
                <p:nvPr/>
              </p:nvSpPr>
              <p:spPr bwMode="auto">
                <a:xfrm>
                  <a:off x="1609725" y="3876675"/>
                  <a:ext cx="257175" cy="1905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2" name="Rectangle 48"/>
                <p:cNvSpPr>
                  <a:spLocks noChangeArrowheads="1"/>
                </p:cNvSpPr>
                <p:nvPr/>
              </p:nvSpPr>
              <p:spPr bwMode="auto">
                <a:xfrm>
                  <a:off x="2590801" y="3876675"/>
                  <a:ext cx="257175" cy="190500"/>
                </a:xfrm>
                <a:prstGeom prst="rect">
                  <a:avLst/>
                </a:prstGeom>
                <a:solidFill>
                  <a:srgbClr val="FFC000"/>
                </a:solidFill>
                <a:ln w="9525" algn="ctr">
                  <a:solidFill>
                    <a:schemeClr val="tx1"/>
                  </a:solidFill>
                  <a:round/>
                  <a:headEnd/>
                  <a:tailEnd/>
                </a:ln>
              </p:spPr>
              <p:txBody>
                <a:bodyPr/>
                <a:lstStyle/>
                <a:p>
                  <a:pPr eaLnBrk="0" hangingPunct="0"/>
                  <a:endParaRPr lang="en-US"/>
                </a:p>
              </p:txBody>
            </p:sp>
            <p:sp>
              <p:nvSpPr>
                <p:cNvPr id="73" name="Rectangle 49"/>
                <p:cNvSpPr>
                  <a:spLocks noChangeArrowheads="1"/>
                </p:cNvSpPr>
                <p:nvPr/>
              </p:nvSpPr>
              <p:spPr bwMode="auto">
                <a:xfrm>
                  <a:off x="3081339" y="3876675"/>
                  <a:ext cx="257175" cy="190500"/>
                </a:xfrm>
                <a:prstGeom prst="rect">
                  <a:avLst/>
                </a:prstGeom>
                <a:solidFill>
                  <a:srgbClr val="00B0F0"/>
                </a:solidFill>
                <a:ln w="9525" algn="ctr">
                  <a:solidFill>
                    <a:schemeClr val="tx1"/>
                  </a:solidFill>
                  <a:round/>
                  <a:headEnd/>
                  <a:tailEnd/>
                </a:ln>
              </p:spPr>
              <p:txBody>
                <a:bodyPr/>
                <a:lstStyle/>
                <a:p>
                  <a:pPr eaLnBrk="0" hangingPunct="0"/>
                  <a:endParaRPr lang="en-US"/>
                </a:p>
              </p:txBody>
            </p:sp>
            <p:sp>
              <p:nvSpPr>
                <p:cNvPr id="74" name="Rectangle 50"/>
                <p:cNvSpPr>
                  <a:spLocks noChangeArrowheads="1"/>
                </p:cNvSpPr>
                <p:nvPr/>
              </p:nvSpPr>
              <p:spPr bwMode="auto">
                <a:xfrm>
                  <a:off x="3571875" y="3876675"/>
                  <a:ext cx="257175" cy="190500"/>
                </a:xfrm>
                <a:prstGeom prst="rect">
                  <a:avLst/>
                </a:prstGeom>
                <a:solidFill>
                  <a:srgbClr val="7030A0"/>
                </a:solidFill>
                <a:ln w="9525" algn="ctr">
                  <a:solidFill>
                    <a:schemeClr val="tx1"/>
                  </a:solidFill>
                  <a:round/>
                  <a:headEnd/>
                  <a:tailEnd/>
                </a:ln>
              </p:spPr>
              <p:txBody>
                <a:bodyPr/>
                <a:lstStyle/>
                <a:p>
                  <a:pPr eaLnBrk="0" hangingPunct="0"/>
                  <a:endParaRPr lang="en-US"/>
                </a:p>
              </p:txBody>
            </p:sp>
            <p:cxnSp>
              <p:nvCxnSpPr>
                <p:cNvPr id="75" name="Straight Arrow Connector 51"/>
                <p:cNvCxnSpPr>
                  <a:cxnSpLocks noChangeShapeType="1"/>
                </p:cNvCxnSpPr>
                <p:nvPr/>
              </p:nvCxnSpPr>
              <p:spPr bwMode="auto">
                <a:xfrm>
                  <a:off x="1874044" y="3971131"/>
                  <a:ext cx="219075" cy="1588"/>
                </a:xfrm>
                <a:prstGeom prst="straightConnector1">
                  <a:avLst/>
                </a:prstGeom>
                <a:noFill/>
                <a:ln w="9525" algn="ctr">
                  <a:solidFill>
                    <a:schemeClr val="tx1"/>
                  </a:solidFill>
                  <a:round/>
                  <a:headEnd/>
                  <a:tailEnd type="triangle" w="med" len="med"/>
                </a:ln>
              </p:spPr>
            </p:cxnSp>
            <p:cxnSp>
              <p:nvCxnSpPr>
                <p:cNvPr id="76" name="Straight Arrow Connector 52"/>
                <p:cNvCxnSpPr>
                  <a:cxnSpLocks noChangeShapeType="1"/>
                </p:cNvCxnSpPr>
                <p:nvPr/>
              </p:nvCxnSpPr>
              <p:spPr bwMode="auto">
                <a:xfrm>
                  <a:off x="2364582" y="3971131"/>
                  <a:ext cx="219075" cy="1588"/>
                </a:xfrm>
                <a:prstGeom prst="straightConnector1">
                  <a:avLst/>
                </a:prstGeom>
                <a:noFill/>
                <a:ln w="9525" algn="ctr">
                  <a:solidFill>
                    <a:schemeClr val="tx1"/>
                  </a:solidFill>
                  <a:round/>
                  <a:headEnd/>
                  <a:tailEnd type="triangle" w="med" len="med"/>
                </a:ln>
              </p:spPr>
            </p:cxnSp>
            <p:cxnSp>
              <p:nvCxnSpPr>
                <p:cNvPr id="77" name="Straight Arrow Connector 53"/>
                <p:cNvCxnSpPr>
                  <a:cxnSpLocks noChangeShapeType="1"/>
                </p:cNvCxnSpPr>
                <p:nvPr/>
              </p:nvCxnSpPr>
              <p:spPr bwMode="auto">
                <a:xfrm>
                  <a:off x="2855120" y="3971131"/>
                  <a:ext cx="219075" cy="1588"/>
                </a:xfrm>
                <a:prstGeom prst="straightConnector1">
                  <a:avLst/>
                </a:prstGeom>
                <a:noFill/>
                <a:ln w="9525" algn="ctr">
                  <a:solidFill>
                    <a:schemeClr val="tx1"/>
                  </a:solidFill>
                  <a:round/>
                  <a:headEnd/>
                  <a:tailEnd type="triangle" w="med" len="med"/>
                </a:ln>
              </p:spPr>
            </p:cxnSp>
            <p:cxnSp>
              <p:nvCxnSpPr>
                <p:cNvPr id="78" name="Straight Arrow Connector 54"/>
                <p:cNvCxnSpPr>
                  <a:cxnSpLocks noChangeShapeType="1"/>
                </p:cNvCxnSpPr>
                <p:nvPr/>
              </p:nvCxnSpPr>
              <p:spPr bwMode="auto">
                <a:xfrm>
                  <a:off x="3345658" y="3971131"/>
                  <a:ext cx="219075" cy="1588"/>
                </a:xfrm>
                <a:prstGeom prst="straightConnector1">
                  <a:avLst/>
                </a:prstGeom>
                <a:noFill/>
                <a:ln w="9525" algn="ctr">
                  <a:solidFill>
                    <a:schemeClr val="tx1"/>
                  </a:solidFill>
                  <a:round/>
                  <a:headEnd/>
                  <a:tailEnd type="triangle" w="med" len="med"/>
                </a:ln>
              </p:spPr>
            </p:cxnSp>
            <p:sp>
              <p:nvSpPr>
                <p:cNvPr id="79" name="Rectangle 55"/>
                <p:cNvSpPr>
                  <a:spLocks noChangeArrowheads="1"/>
                </p:cNvSpPr>
                <p:nvPr/>
              </p:nvSpPr>
              <p:spPr bwMode="auto">
                <a:xfrm>
                  <a:off x="2100263" y="3876675"/>
                  <a:ext cx="257175" cy="190500"/>
                </a:xfrm>
                <a:prstGeom prst="rect">
                  <a:avLst/>
                </a:prstGeom>
                <a:solidFill>
                  <a:srgbClr val="FF0000"/>
                </a:solidFill>
                <a:ln w="9525" algn="ctr">
                  <a:solidFill>
                    <a:schemeClr val="tx1"/>
                  </a:solidFill>
                  <a:round/>
                  <a:headEnd/>
                  <a:tailEnd/>
                </a:ln>
              </p:spPr>
              <p:txBody>
                <a:bodyPr/>
                <a:lstStyle/>
                <a:p>
                  <a:pPr eaLnBrk="0" hangingPunct="0"/>
                  <a:endParaRPr lang="en-US"/>
                </a:p>
              </p:txBody>
            </p:sp>
          </p:grpSp>
        </p:grpSp>
        <p:grpSp>
          <p:nvGrpSpPr>
            <p:cNvPr id="12" name="Group 56"/>
            <p:cNvGrpSpPr>
              <a:grpSpLocks/>
            </p:cNvGrpSpPr>
            <p:nvPr/>
          </p:nvGrpSpPr>
          <p:grpSpPr bwMode="auto">
            <a:xfrm>
              <a:off x="1962150" y="4267200"/>
              <a:ext cx="2466975" cy="352425"/>
              <a:chOff x="1504950" y="3810000"/>
              <a:chExt cx="2466975" cy="352425"/>
            </a:xfrm>
          </p:grpSpPr>
          <p:sp>
            <p:nvSpPr>
              <p:cNvPr id="58" name="Rectangle 57"/>
              <p:cNvSpPr>
                <a:spLocks noChangeArrowheads="1"/>
              </p:cNvSpPr>
              <p:nvPr/>
            </p:nvSpPr>
            <p:spPr bwMode="auto">
              <a:xfrm>
                <a:off x="1504950" y="3810000"/>
                <a:ext cx="2466975" cy="352425"/>
              </a:xfrm>
              <a:prstGeom prst="rect">
                <a:avLst/>
              </a:prstGeom>
              <a:solidFill>
                <a:schemeClr val="bg1"/>
              </a:solidFill>
              <a:ln w="9525" algn="ctr">
                <a:solidFill>
                  <a:schemeClr val="tx1"/>
                </a:solidFill>
                <a:round/>
                <a:headEnd/>
                <a:tailEnd/>
              </a:ln>
            </p:spPr>
            <p:txBody>
              <a:bodyPr/>
              <a:lstStyle/>
              <a:p>
                <a:pPr eaLnBrk="0" hangingPunct="0"/>
                <a:endParaRPr lang="en-US"/>
              </a:p>
            </p:txBody>
          </p:sp>
          <p:grpSp>
            <p:nvGrpSpPr>
              <p:cNvPr id="13" name="Group 30"/>
              <p:cNvGrpSpPr>
                <a:grpSpLocks/>
              </p:cNvGrpSpPr>
              <p:nvPr/>
            </p:nvGrpSpPr>
            <p:grpSpPr bwMode="auto">
              <a:xfrm>
                <a:off x="1628775" y="3876675"/>
                <a:ext cx="2219325" cy="190500"/>
                <a:chOff x="1609725" y="3876675"/>
                <a:chExt cx="2219325" cy="190500"/>
              </a:xfrm>
            </p:grpSpPr>
            <p:sp>
              <p:nvSpPr>
                <p:cNvPr id="60" name="Rectangle 59"/>
                <p:cNvSpPr>
                  <a:spLocks noChangeArrowheads="1"/>
                </p:cNvSpPr>
                <p:nvPr/>
              </p:nvSpPr>
              <p:spPr bwMode="auto">
                <a:xfrm>
                  <a:off x="1609725" y="3876675"/>
                  <a:ext cx="257175" cy="1905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 name="Rectangle 60"/>
                <p:cNvSpPr>
                  <a:spLocks noChangeArrowheads="1"/>
                </p:cNvSpPr>
                <p:nvPr/>
              </p:nvSpPr>
              <p:spPr bwMode="auto">
                <a:xfrm>
                  <a:off x="2590801" y="3876675"/>
                  <a:ext cx="257175" cy="190500"/>
                </a:xfrm>
                <a:prstGeom prst="rect">
                  <a:avLst/>
                </a:prstGeom>
                <a:solidFill>
                  <a:srgbClr val="FFC000"/>
                </a:solidFill>
                <a:ln w="9525" algn="ctr">
                  <a:solidFill>
                    <a:schemeClr val="tx1"/>
                  </a:solidFill>
                  <a:round/>
                  <a:headEnd/>
                  <a:tailEnd/>
                </a:ln>
              </p:spPr>
              <p:txBody>
                <a:bodyPr/>
                <a:lstStyle/>
                <a:p>
                  <a:pPr eaLnBrk="0" hangingPunct="0"/>
                  <a:endParaRPr lang="en-US"/>
                </a:p>
              </p:txBody>
            </p:sp>
            <p:sp>
              <p:nvSpPr>
                <p:cNvPr id="62" name="Rectangle 61"/>
                <p:cNvSpPr>
                  <a:spLocks noChangeArrowheads="1"/>
                </p:cNvSpPr>
                <p:nvPr/>
              </p:nvSpPr>
              <p:spPr bwMode="auto">
                <a:xfrm>
                  <a:off x="3081339" y="3876675"/>
                  <a:ext cx="257175" cy="190500"/>
                </a:xfrm>
                <a:prstGeom prst="rect">
                  <a:avLst/>
                </a:prstGeom>
                <a:solidFill>
                  <a:srgbClr val="00B0F0"/>
                </a:solidFill>
                <a:ln w="9525" algn="ctr">
                  <a:solidFill>
                    <a:schemeClr val="tx1"/>
                  </a:solidFill>
                  <a:round/>
                  <a:headEnd/>
                  <a:tailEnd/>
                </a:ln>
              </p:spPr>
              <p:txBody>
                <a:bodyPr/>
                <a:lstStyle/>
                <a:p>
                  <a:pPr eaLnBrk="0" hangingPunct="0"/>
                  <a:endParaRPr lang="en-US"/>
                </a:p>
              </p:txBody>
            </p:sp>
            <p:sp>
              <p:nvSpPr>
                <p:cNvPr id="63" name="Rectangle 62"/>
                <p:cNvSpPr>
                  <a:spLocks noChangeArrowheads="1"/>
                </p:cNvSpPr>
                <p:nvPr/>
              </p:nvSpPr>
              <p:spPr bwMode="auto">
                <a:xfrm>
                  <a:off x="3571875" y="3876675"/>
                  <a:ext cx="257175" cy="190500"/>
                </a:xfrm>
                <a:prstGeom prst="rect">
                  <a:avLst/>
                </a:prstGeom>
                <a:solidFill>
                  <a:srgbClr val="7030A0"/>
                </a:solidFill>
                <a:ln w="9525" algn="ctr">
                  <a:solidFill>
                    <a:schemeClr val="tx1"/>
                  </a:solidFill>
                  <a:round/>
                  <a:headEnd/>
                  <a:tailEnd/>
                </a:ln>
              </p:spPr>
              <p:txBody>
                <a:bodyPr/>
                <a:lstStyle/>
                <a:p>
                  <a:pPr eaLnBrk="0" hangingPunct="0"/>
                  <a:endParaRPr lang="en-US"/>
                </a:p>
              </p:txBody>
            </p:sp>
            <p:cxnSp>
              <p:nvCxnSpPr>
                <p:cNvPr id="64" name="Straight Arrow Connector 63"/>
                <p:cNvCxnSpPr>
                  <a:cxnSpLocks noChangeShapeType="1"/>
                </p:cNvCxnSpPr>
                <p:nvPr/>
              </p:nvCxnSpPr>
              <p:spPr bwMode="auto">
                <a:xfrm>
                  <a:off x="1874044" y="3971131"/>
                  <a:ext cx="219075" cy="1588"/>
                </a:xfrm>
                <a:prstGeom prst="straightConnector1">
                  <a:avLst/>
                </a:prstGeom>
                <a:noFill/>
                <a:ln w="9525" algn="ctr">
                  <a:solidFill>
                    <a:schemeClr val="tx1"/>
                  </a:solidFill>
                  <a:round/>
                  <a:headEnd/>
                  <a:tailEnd type="triangle" w="med" len="med"/>
                </a:ln>
              </p:spPr>
            </p:cxnSp>
            <p:cxnSp>
              <p:nvCxnSpPr>
                <p:cNvPr id="65" name="Straight Arrow Connector 64"/>
                <p:cNvCxnSpPr>
                  <a:cxnSpLocks noChangeShapeType="1"/>
                </p:cNvCxnSpPr>
                <p:nvPr/>
              </p:nvCxnSpPr>
              <p:spPr bwMode="auto">
                <a:xfrm>
                  <a:off x="2364582" y="3971131"/>
                  <a:ext cx="219075" cy="1588"/>
                </a:xfrm>
                <a:prstGeom prst="straightConnector1">
                  <a:avLst/>
                </a:prstGeom>
                <a:noFill/>
                <a:ln w="9525" algn="ctr">
                  <a:solidFill>
                    <a:schemeClr val="tx1"/>
                  </a:solidFill>
                  <a:round/>
                  <a:headEnd/>
                  <a:tailEnd type="triangle" w="med" len="med"/>
                </a:ln>
              </p:spPr>
            </p:cxnSp>
            <p:cxnSp>
              <p:nvCxnSpPr>
                <p:cNvPr id="66" name="Straight Arrow Connector 65"/>
                <p:cNvCxnSpPr>
                  <a:cxnSpLocks noChangeShapeType="1"/>
                </p:cNvCxnSpPr>
                <p:nvPr/>
              </p:nvCxnSpPr>
              <p:spPr bwMode="auto">
                <a:xfrm>
                  <a:off x="2855120" y="3971131"/>
                  <a:ext cx="219075" cy="1588"/>
                </a:xfrm>
                <a:prstGeom prst="straightConnector1">
                  <a:avLst/>
                </a:prstGeom>
                <a:noFill/>
                <a:ln w="9525" algn="ctr">
                  <a:solidFill>
                    <a:schemeClr val="tx1"/>
                  </a:solidFill>
                  <a:round/>
                  <a:headEnd/>
                  <a:tailEnd type="triangle" w="med" len="med"/>
                </a:ln>
              </p:spPr>
            </p:cxnSp>
            <p:cxnSp>
              <p:nvCxnSpPr>
                <p:cNvPr id="67" name="Straight Arrow Connector 66"/>
                <p:cNvCxnSpPr>
                  <a:cxnSpLocks noChangeShapeType="1"/>
                </p:cNvCxnSpPr>
                <p:nvPr/>
              </p:nvCxnSpPr>
              <p:spPr bwMode="auto">
                <a:xfrm>
                  <a:off x="3345658" y="3971131"/>
                  <a:ext cx="219075" cy="1588"/>
                </a:xfrm>
                <a:prstGeom prst="straightConnector1">
                  <a:avLst/>
                </a:prstGeom>
                <a:noFill/>
                <a:ln w="9525" algn="ctr">
                  <a:solidFill>
                    <a:schemeClr val="tx1"/>
                  </a:solidFill>
                  <a:round/>
                  <a:headEnd/>
                  <a:tailEnd type="triangle" w="med" len="med"/>
                </a:ln>
              </p:spPr>
            </p:cxnSp>
            <p:sp>
              <p:nvSpPr>
                <p:cNvPr id="68" name="Rectangle 67"/>
                <p:cNvSpPr>
                  <a:spLocks noChangeArrowheads="1"/>
                </p:cNvSpPr>
                <p:nvPr/>
              </p:nvSpPr>
              <p:spPr bwMode="auto">
                <a:xfrm>
                  <a:off x="2100263" y="3876675"/>
                  <a:ext cx="257175" cy="190500"/>
                </a:xfrm>
                <a:prstGeom prst="rect">
                  <a:avLst/>
                </a:prstGeom>
                <a:solidFill>
                  <a:srgbClr val="FF0000"/>
                </a:solidFill>
                <a:ln w="9525" algn="ctr">
                  <a:solidFill>
                    <a:schemeClr val="tx1"/>
                  </a:solidFill>
                  <a:round/>
                  <a:headEnd/>
                  <a:tailEnd/>
                </a:ln>
              </p:spPr>
              <p:txBody>
                <a:bodyPr/>
                <a:lstStyle/>
                <a:p>
                  <a:pPr eaLnBrk="0" hangingPunct="0"/>
                  <a:endParaRPr lang="en-US"/>
                </a:p>
              </p:txBody>
            </p:sp>
          </p:grpSp>
        </p:grpSp>
        <p:grpSp>
          <p:nvGrpSpPr>
            <p:cNvPr id="15" name="Group 68"/>
            <p:cNvGrpSpPr>
              <a:grpSpLocks/>
            </p:cNvGrpSpPr>
            <p:nvPr/>
          </p:nvGrpSpPr>
          <p:grpSpPr bwMode="auto">
            <a:xfrm>
              <a:off x="2114550" y="4419600"/>
              <a:ext cx="2466975" cy="352425"/>
              <a:chOff x="1504950" y="3810000"/>
              <a:chExt cx="2466975" cy="352425"/>
            </a:xfrm>
          </p:grpSpPr>
          <p:sp>
            <p:nvSpPr>
              <p:cNvPr id="47" name="Rectangle 69"/>
              <p:cNvSpPr>
                <a:spLocks noChangeArrowheads="1"/>
              </p:cNvSpPr>
              <p:nvPr/>
            </p:nvSpPr>
            <p:spPr bwMode="auto">
              <a:xfrm>
                <a:off x="1504950" y="3810000"/>
                <a:ext cx="2466975" cy="352425"/>
              </a:xfrm>
              <a:prstGeom prst="rect">
                <a:avLst/>
              </a:prstGeom>
              <a:solidFill>
                <a:schemeClr val="bg1"/>
              </a:solidFill>
              <a:ln w="9525" algn="ctr">
                <a:solidFill>
                  <a:schemeClr val="tx1"/>
                </a:solidFill>
                <a:round/>
                <a:headEnd/>
                <a:tailEnd/>
              </a:ln>
            </p:spPr>
            <p:txBody>
              <a:bodyPr/>
              <a:lstStyle/>
              <a:p>
                <a:pPr eaLnBrk="0" hangingPunct="0"/>
                <a:endParaRPr lang="en-US"/>
              </a:p>
            </p:txBody>
          </p:sp>
          <p:grpSp>
            <p:nvGrpSpPr>
              <p:cNvPr id="26" name="Group 30"/>
              <p:cNvGrpSpPr>
                <a:grpSpLocks/>
              </p:cNvGrpSpPr>
              <p:nvPr/>
            </p:nvGrpSpPr>
            <p:grpSpPr bwMode="auto">
              <a:xfrm>
                <a:off x="1628775" y="3876675"/>
                <a:ext cx="2219325" cy="190500"/>
                <a:chOff x="1609725" y="3876675"/>
                <a:chExt cx="2219325" cy="190500"/>
              </a:xfrm>
            </p:grpSpPr>
            <p:sp>
              <p:nvSpPr>
                <p:cNvPr id="49" name="Rectangle 71"/>
                <p:cNvSpPr>
                  <a:spLocks noChangeArrowheads="1"/>
                </p:cNvSpPr>
                <p:nvPr/>
              </p:nvSpPr>
              <p:spPr bwMode="auto">
                <a:xfrm>
                  <a:off x="1609725" y="3876675"/>
                  <a:ext cx="257175" cy="1905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50" name="Rectangle 72"/>
                <p:cNvSpPr>
                  <a:spLocks noChangeArrowheads="1"/>
                </p:cNvSpPr>
                <p:nvPr/>
              </p:nvSpPr>
              <p:spPr bwMode="auto">
                <a:xfrm>
                  <a:off x="2590801" y="3876675"/>
                  <a:ext cx="257175" cy="190500"/>
                </a:xfrm>
                <a:prstGeom prst="rect">
                  <a:avLst/>
                </a:prstGeom>
                <a:solidFill>
                  <a:srgbClr val="FFC000"/>
                </a:solidFill>
                <a:ln w="9525" algn="ctr">
                  <a:solidFill>
                    <a:schemeClr val="tx1"/>
                  </a:solidFill>
                  <a:round/>
                  <a:headEnd/>
                  <a:tailEnd/>
                </a:ln>
              </p:spPr>
              <p:txBody>
                <a:bodyPr/>
                <a:lstStyle/>
                <a:p>
                  <a:pPr eaLnBrk="0" hangingPunct="0"/>
                  <a:endParaRPr lang="en-US"/>
                </a:p>
              </p:txBody>
            </p:sp>
            <p:sp>
              <p:nvSpPr>
                <p:cNvPr id="51" name="Rectangle 73"/>
                <p:cNvSpPr>
                  <a:spLocks noChangeArrowheads="1"/>
                </p:cNvSpPr>
                <p:nvPr/>
              </p:nvSpPr>
              <p:spPr bwMode="auto">
                <a:xfrm>
                  <a:off x="3081339" y="3876675"/>
                  <a:ext cx="257175" cy="190500"/>
                </a:xfrm>
                <a:prstGeom prst="rect">
                  <a:avLst/>
                </a:prstGeom>
                <a:solidFill>
                  <a:srgbClr val="00B0F0"/>
                </a:solidFill>
                <a:ln w="9525" algn="ctr">
                  <a:solidFill>
                    <a:schemeClr val="tx1"/>
                  </a:solidFill>
                  <a:round/>
                  <a:headEnd/>
                  <a:tailEnd/>
                </a:ln>
              </p:spPr>
              <p:txBody>
                <a:bodyPr/>
                <a:lstStyle/>
                <a:p>
                  <a:pPr eaLnBrk="0" hangingPunct="0"/>
                  <a:endParaRPr lang="en-US"/>
                </a:p>
              </p:txBody>
            </p:sp>
            <p:sp>
              <p:nvSpPr>
                <p:cNvPr id="52" name="Rectangle 74"/>
                <p:cNvSpPr>
                  <a:spLocks noChangeArrowheads="1"/>
                </p:cNvSpPr>
                <p:nvPr/>
              </p:nvSpPr>
              <p:spPr bwMode="auto">
                <a:xfrm>
                  <a:off x="3571875" y="3876675"/>
                  <a:ext cx="257175" cy="190500"/>
                </a:xfrm>
                <a:prstGeom prst="rect">
                  <a:avLst/>
                </a:prstGeom>
                <a:solidFill>
                  <a:srgbClr val="7030A0"/>
                </a:solidFill>
                <a:ln w="9525" algn="ctr">
                  <a:solidFill>
                    <a:schemeClr val="tx1"/>
                  </a:solidFill>
                  <a:round/>
                  <a:headEnd/>
                  <a:tailEnd/>
                </a:ln>
              </p:spPr>
              <p:txBody>
                <a:bodyPr/>
                <a:lstStyle/>
                <a:p>
                  <a:pPr eaLnBrk="0" hangingPunct="0"/>
                  <a:endParaRPr lang="en-US"/>
                </a:p>
              </p:txBody>
            </p:sp>
            <p:cxnSp>
              <p:nvCxnSpPr>
                <p:cNvPr id="53" name="Straight Arrow Connector 75"/>
                <p:cNvCxnSpPr>
                  <a:cxnSpLocks noChangeShapeType="1"/>
                </p:cNvCxnSpPr>
                <p:nvPr/>
              </p:nvCxnSpPr>
              <p:spPr bwMode="auto">
                <a:xfrm>
                  <a:off x="1874044" y="3971131"/>
                  <a:ext cx="219075" cy="1588"/>
                </a:xfrm>
                <a:prstGeom prst="straightConnector1">
                  <a:avLst/>
                </a:prstGeom>
                <a:noFill/>
                <a:ln w="9525" algn="ctr">
                  <a:solidFill>
                    <a:schemeClr val="tx1"/>
                  </a:solidFill>
                  <a:round/>
                  <a:headEnd/>
                  <a:tailEnd type="triangle" w="med" len="med"/>
                </a:ln>
              </p:spPr>
            </p:cxnSp>
            <p:cxnSp>
              <p:nvCxnSpPr>
                <p:cNvPr id="54" name="Straight Arrow Connector 76"/>
                <p:cNvCxnSpPr>
                  <a:cxnSpLocks noChangeShapeType="1"/>
                </p:cNvCxnSpPr>
                <p:nvPr/>
              </p:nvCxnSpPr>
              <p:spPr bwMode="auto">
                <a:xfrm>
                  <a:off x="2364582" y="3971131"/>
                  <a:ext cx="219075" cy="1588"/>
                </a:xfrm>
                <a:prstGeom prst="straightConnector1">
                  <a:avLst/>
                </a:prstGeom>
                <a:noFill/>
                <a:ln w="9525" algn="ctr">
                  <a:solidFill>
                    <a:schemeClr val="tx1"/>
                  </a:solidFill>
                  <a:round/>
                  <a:headEnd/>
                  <a:tailEnd type="triangle" w="med" len="med"/>
                </a:ln>
              </p:spPr>
            </p:cxnSp>
            <p:cxnSp>
              <p:nvCxnSpPr>
                <p:cNvPr id="55" name="Straight Arrow Connector 77"/>
                <p:cNvCxnSpPr>
                  <a:cxnSpLocks noChangeShapeType="1"/>
                </p:cNvCxnSpPr>
                <p:nvPr/>
              </p:nvCxnSpPr>
              <p:spPr bwMode="auto">
                <a:xfrm>
                  <a:off x="2855120" y="3971131"/>
                  <a:ext cx="219075" cy="1588"/>
                </a:xfrm>
                <a:prstGeom prst="straightConnector1">
                  <a:avLst/>
                </a:prstGeom>
                <a:noFill/>
                <a:ln w="9525" algn="ctr">
                  <a:solidFill>
                    <a:schemeClr val="tx1"/>
                  </a:solidFill>
                  <a:round/>
                  <a:headEnd/>
                  <a:tailEnd type="triangle" w="med" len="med"/>
                </a:ln>
              </p:spPr>
            </p:cxnSp>
            <p:cxnSp>
              <p:nvCxnSpPr>
                <p:cNvPr id="56" name="Straight Arrow Connector 78"/>
                <p:cNvCxnSpPr>
                  <a:cxnSpLocks noChangeShapeType="1"/>
                </p:cNvCxnSpPr>
                <p:nvPr/>
              </p:nvCxnSpPr>
              <p:spPr bwMode="auto">
                <a:xfrm>
                  <a:off x="3345658" y="3971131"/>
                  <a:ext cx="219075" cy="1588"/>
                </a:xfrm>
                <a:prstGeom prst="straightConnector1">
                  <a:avLst/>
                </a:prstGeom>
                <a:noFill/>
                <a:ln w="9525" algn="ctr">
                  <a:solidFill>
                    <a:schemeClr val="tx1"/>
                  </a:solidFill>
                  <a:round/>
                  <a:headEnd/>
                  <a:tailEnd type="triangle" w="med" len="med"/>
                </a:ln>
              </p:spPr>
            </p:cxnSp>
            <p:sp>
              <p:nvSpPr>
                <p:cNvPr id="57" name="Rectangle 79"/>
                <p:cNvSpPr>
                  <a:spLocks noChangeArrowheads="1"/>
                </p:cNvSpPr>
                <p:nvPr/>
              </p:nvSpPr>
              <p:spPr bwMode="auto">
                <a:xfrm>
                  <a:off x="2100263" y="3876675"/>
                  <a:ext cx="257175" cy="190500"/>
                </a:xfrm>
                <a:prstGeom prst="rect">
                  <a:avLst/>
                </a:prstGeom>
                <a:solidFill>
                  <a:srgbClr val="FF0000"/>
                </a:solidFill>
                <a:ln w="9525" algn="ctr">
                  <a:solidFill>
                    <a:schemeClr val="tx1"/>
                  </a:solidFill>
                  <a:round/>
                  <a:headEnd/>
                  <a:tailEnd/>
                </a:ln>
              </p:spPr>
              <p:txBody>
                <a:bodyPr/>
                <a:lstStyle/>
                <a:p>
                  <a:pPr eaLnBrk="0" hangingPunct="0"/>
                  <a:endParaRPr lang="en-US"/>
                </a:p>
              </p:txBody>
            </p:sp>
          </p:grpSp>
        </p:grpSp>
        <p:grpSp>
          <p:nvGrpSpPr>
            <p:cNvPr id="37" name="Group 80"/>
            <p:cNvGrpSpPr>
              <a:grpSpLocks/>
            </p:cNvGrpSpPr>
            <p:nvPr/>
          </p:nvGrpSpPr>
          <p:grpSpPr bwMode="auto">
            <a:xfrm>
              <a:off x="2266950" y="4572000"/>
              <a:ext cx="2466975" cy="352425"/>
              <a:chOff x="1504950" y="3810000"/>
              <a:chExt cx="2466975" cy="352425"/>
            </a:xfrm>
          </p:grpSpPr>
          <p:sp>
            <p:nvSpPr>
              <p:cNvPr id="36" name="Rectangle 81"/>
              <p:cNvSpPr>
                <a:spLocks noChangeArrowheads="1"/>
              </p:cNvSpPr>
              <p:nvPr/>
            </p:nvSpPr>
            <p:spPr bwMode="auto">
              <a:xfrm>
                <a:off x="1504950" y="3810000"/>
                <a:ext cx="2466975" cy="352425"/>
              </a:xfrm>
              <a:prstGeom prst="rect">
                <a:avLst/>
              </a:prstGeom>
              <a:solidFill>
                <a:schemeClr val="bg1"/>
              </a:solidFill>
              <a:ln w="9525" algn="ctr">
                <a:solidFill>
                  <a:schemeClr val="tx1"/>
                </a:solidFill>
                <a:round/>
                <a:headEnd/>
                <a:tailEnd/>
              </a:ln>
            </p:spPr>
            <p:txBody>
              <a:bodyPr/>
              <a:lstStyle/>
              <a:p>
                <a:pPr eaLnBrk="0" hangingPunct="0"/>
                <a:endParaRPr lang="en-US"/>
              </a:p>
            </p:txBody>
          </p:sp>
          <p:grpSp>
            <p:nvGrpSpPr>
              <p:cNvPr id="48" name="Group 30"/>
              <p:cNvGrpSpPr>
                <a:grpSpLocks/>
              </p:cNvGrpSpPr>
              <p:nvPr/>
            </p:nvGrpSpPr>
            <p:grpSpPr bwMode="auto">
              <a:xfrm>
                <a:off x="1628775" y="3876675"/>
                <a:ext cx="2219325" cy="190500"/>
                <a:chOff x="1609725" y="3876675"/>
                <a:chExt cx="2219325" cy="190500"/>
              </a:xfrm>
            </p:grpSpPr>
            <p:sp>
              <p:nvSpPr>
                <p:cNvPr id="38" name="Rectangle 83"/>
                <p:cNvSpPr>
                  <a:spLocks noChangeArrowheads="1"/>
                </p:cNvSpPr>
                <p:nvPr/>
              </p:nvSpPr>
              <p:spPr bwMode="auto">
                <a:xfrm>
                  <a:off x="1609725" y="3876675"/>
                  <a:ext cx="257175" cy="1905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39" name="Rectangle 84"/>
                <p:cNvSpPr>
                  <a:spLocks noChangeArrowheads="1"/>
                </p:cNvSpPr>
                <p:nvPr/>
              </p:nvSpPr>
              <p:spPr bwMode="auto">
                <a:xfrm>
                  <a:off x="2590801" y="3876675"/>
                  <a:ext cx="257175" cy="190500"/>
                </a:xfrm>
                <a:prstGeom prst="rect">
                  <a:avLst/>
                </a:prstGeom>
                <a:solidFill>
                  <a:srgbClr val="FFC000"/>
                </a:solidFill>
                <a:ln w="9525" algn="ctr">
                  <a:solidFill>
                    <a:schemeClr val="tx1"/>
                  </a:solidFill>
                  <a:round/>
                  <a:headEnd/>
                  <a:tailEnd/>
                </a:ln>
              </p:spPr>
              <p:txBody>
                <a:bodyPr/>
                <a:lstStyle/>
                <a:p>
                  <a:pPr eaLnBrk="0" hangingPunct="0"/>
                  <a:endParaRPr lang="en-US"/>
                </a:p>
              </p:txBody>
            </p:sp>
            <p:sp>
              <p:nvSpPr>
                <p:cNvPr id="40" name="Rectangle 85"/>
                <p:cNvSpPr>
                  <a:spLocks noChangeArrowheads="1"/>
                </p:cNvSpPr>
                <p:nvPr/>
              </p:nvSpPr>
              <p:spPr bwMode="auto">
                <a:xfrm>
                  <a:off x="3081339" y="3876675"/>
                  <a:ext cx="257175" cy="190500"/>
                </a:xfrm>
                <a:prstGeom prst="rect">
                  <a:avLst/>
                </a:prstGeom>
                <a:solidFill>
                  <a:srgbClr val="00B0F0"/>
                </a:solidFill>
                <a:ln w="9525" algn="ctr">
                  <a:solidFill>
                    <a:schemeClr val="tx1"/>
                  </a:solidFill>
                  <a:round/>
                  <a:headEnd/>
                  <a:tailEnd/>
                </a:ln>
              </p:spPr>
              <p:txBody>
                <a:bodyPr/>
                <a:lstStyle/>
                <a:p>
                  <a:pPr eaLnBrk="0" hangingPunct="0"/>
                  <a:endParaRPr lang="en-US"/>
                </a:p>
              </p:txBody>
            </p:sp>
            <p:sp>
              <p:nvSpPr>
                <p:cNvPr id="41" name="Rectangle 86"/>
                <p:cNvSpPr>
                  <a:spLocks noChangeArrowheads="1"/>
                </p:cNvSpPr>
                <p:nvPr/>
              </p:nvSpPr>
              <p:spPr bwMode="auto">
                <a:xfrm>
                  <a:off x="3571875" y="3876675"/>
                  <a:ext cx="257175" cy="190500"/>
                </a:xfrm>
                <a:prstGeom prst="rect">
                  <a:avLst/>
                </a:prstGeom>
                <a:solidFill>
                  <a:srgbClr val="7030A0"/>
                </a:solidFill>
                <a:ln w="9525" algn="ctr">
                  <a:solidFill>
                    <a:schemeClr val="tx1"/>
                  </a:solidFill>
                  <a:round/>
                  <a:headEnd/>
                  <a:tailEnd/>
                </a:ln>
              </p:spPr>
              <p:txBody>
                <a:bodyPr/>
                <a:lstStyle/>
                <a:p>
                  <a:pPr eaLnBrk="0" hangingPunct="0"/>
                  <a:endParaRPr lang="en-US"/>
                </a:p>
              </p:txBody>
            </p:sp>
            <p:cxnSp>
              <p:nvCxnSpPr>
                <p:cNvPr id="42" name="Straight Arrow Connector 87"/>
                <p:cNvCxnSpPr>
                  <a:cxnSpLocks noChangeShapeType="1"/>
                </p:cNvCxnSpPr>
                <p:nvPr/>
              </p:nvCxnSpPr>
              <p:spPr bwMode="auto">
                <a:xfrm>
                  <a:off x="1874044" y="3971131"/>
                  <a:ext cx="219075" cy="1588"/>
                </a:xfrm>
                <a:prstGeom prst="straightConnector1">
                  <a:avLst/>
                </a:prstGeom>
                <a:noFill/>
                <a:ln w="9525" algn="ctr">
                  <a:solidFill>
                    <a:schemeClr val="tx1"/>
                  </a:solidFill>
                  <a:round/>
                  <a:headEnd/>
                  <a:tailEnd type="triangle" w="med" len="med"/>
                </a:ln>
              </p:spPr>
            </p:cxnSp>
            <p:cxnSp>
              <p:nvCxnSpPr>
                <p:cNvPr id="43" name="Straight Arrow Connector 88"/>
                <p:cNvCxnSpPr>
                  <a:cxnSpLocks noChangeShapeType="1"/>
                </p:cNvCxnSpPr>
                <p:nvPr/>
              </p:nvCxnSpPr>
              <p:spPr bwMode="auto">
                <a:xfrm>
                  <a:off x="2364582" y="3971131"/>
                  <a:ext cx="219075" cy="1588"/>
                </a:xfrm>
                <a:prstGeom prst="straightConnector1">
                  <a:avLst/>
                </a:prstGeom>
                <a:noFill/>
                <a:ln w="9525" algn="ctr">
                  <a:solidFill>
                    <a:schemeClr val="tx1"/>
                  </a:solidFill>
                  <a:round/>
                  <a:headEnd/>
                  <a:tailEnd type="triangle" w="med" len="med"/>
                </a:ln>
              </p:spPr>
            </p:cxnSp>
            <p:cxnSp>
              <p:nvCxnSpPr>
                <p:cNvPr id="44" name="Straight Arrow Connector 89"/>
                <p:cNvCxnSpPr>
                  <a:cxnSpLocks noChangeShapeType="1"/>
                </p:cNvCxnSpPr>
                <p:nvPr/>
              </p:nvCxnSpPr>
              <p:spPr bwMode="auto">
                <a:xfrm>
                  <a:off x="2855120" y="3971131"/>
                  <a:ext cx="219075" cy="1588"/>
                </a:xfrm>
                <a:prstGeom prst="straightConnector1">
                  <a:avLst/>
                </a:prstGeom>
                <a:noFill/>
                <a:ln w="9525" algn="ctr">
                  <a:solidFill>
                    <a:schemeClr val="tx1"/>
                  </a:solidFill>
                  <a:round/>
                  <a:headEnd/>
                  <a:tailEnd type="triangle" w="med" len="med"/>
                </a:ln>
              </p:spPr>
            </p:cxnSp>
            <p:cxnSp>
              <p:nvCxnSpPr>
                <p:cNvPr id="45" name="Straight Arrow Connector 90"/>
                <p:cNvCxnSpPr>
                  <a:cxnSpLocks noChangeShapeType="1"/>
                </p:cNvCxnSpPr>
                <p:nvPr/>
              </p:nvCxnSpPr>
              <p:spPr bwMode="auto">
                <a:xfrm>
                  <a:off x="3345658" y="3971131"/>
                  <a:ext cx="219075" cy="1588"/>
                </a:xfrm>
                <a:prstGeom prst="straightConnector1">
                  <a:avLst/>
                </a:prstGeom>
                <a:noFill/>
                <a:ln w="9525" algn="ctr">
                  <a:solidFill>
                    <a:schemeClr val="tx1"/>
                  </a:solidFill>
                  <a:round/>
                  <a:headEnd/>
                  <a:tailEnd type="triangle" w="med" len="med"/>
                </a:ln>
              </p:spPr>
            </p:cxnSp>
            <p:sp>
              <p:nvSpPr>
                <p:cNvPr id="46" name="Rectangle 91"/>
                <p:cNvSpPr>
                  <a:spLocks noChangeArrowheads="1"/>
                </p:cNvSpPr>
                <p:nvPr/>
              </p:nvSpPr>
              <p:spPr bwMode="auto">
                <a:xfrm>
                  <a:off x="2100263" y="3876675"/>
                  <a:ext cx="257175" cy="190500"/>
                </a:xfrm>
                <a:prstGeom prst="rect">
                  <a:avLst/>
                </a:prstGeom>
                <a:solidFill>
                  <a:srgbClr val="FF0000"/>
                </a:solidFill>
                <a:ln w="9525" algn="ctr">
                  <a:solidFill>
                    <a:schemeClr val="tx1"/>
                  </a:solidFill>
                  <a:round/>
                  <a:headEnd/>
                  <a:tailEnd/>
                </a:ln>
              </p:spPr>
              <p:txBody>
                <a:bodyPr/>
                <a:lstStyle/>
                <a:p>
                  <a:pPr eaLnBrk="0" hangingPunct="0"/>
                  <a:endParaRPr lang="en-US"/>
                </a:p>
              </p:txBody>
            </p:sp>
          </p:grpSp>
        </p:grpSp>
        <p:grpSp>
          <p:nvGrpSpPr>
            <p:cNvPr id="59" name="Group 92"/>
            <p:cNvGrpSpPr>
              <a:grpSpLocks/>
            </p:cNvGrpSpPr>
            <p:nvPr/>
          </p:nvGrpSpPr>
          <p:grpSpPr bwMode="auto">
            <a:xfrm>
              <a:off x="2419350" y="4724400"/>
              <a:ext cx="2466975" cy="352425"/>
              <a:chOff x="1504950" y="3810000"/>
              <a:chExt cx="2466975" cy="352425"/>
            </a:xfrm>
          </p:grpSpPr>
          <p:sp>
            <p:nvSpPr>
              <p:cNvPr id="25" name="Rectangle 93"/>
              <p:cNvSpPr>
                <a:spLocks noChangeArrowheads="1"/>
              </p:cNvSpPr>
              <p:nvPr/>
            </p:nvSpPr>
            <p:spPr bwMode="auto">
              <a:xfrm>
                <a:off x="1504950" y="3810000"/>
                <a:ext cx="2466975" cy="352425"/>
              </a:xfrm>
              <a:prstGeom prst="rect">
                <a:avLst/>
              </a:prstGeom>
              <a:solidFill>
                <a:schemeClr val="bg1"/>
              </a:solidFill>
              <a:ln w="9525" algn="ctr">
                <a:solidFill>
                  <a:schemeClr val="tx1"/>
                </a:solidFill>
                <a:round/>
                <a:headEnd/>
                <a:tailEnd/>
              </a:ln>
            </p:spPr>
            <p:txBody>
              <a:bodyPr/>
              <a:lstStyle/>
              <a:p>
                <a:pPr eaLnBrk="0" hangingPunct="0"/>
                <a:endParaRPr lang="en-US"/>
              </a:p>
            </p:txBody>
          </p:sp>
          <p:grpSp>
            <p:nvGrpSpPr>
              <p:cNvPr id="70" name="Group 30"/>
              <p:cNvGrpSpPr>
                <a:grpSpLocks/>
              </p:cNvGrpSpPr>
              <p:nvPr/>
            </p:nvGrpSpPr>
            <p:grpSpPr bwMode="auto">
              <a:xfrm>
                <a:off x="1628775" y="3876675"/>
                <a:ext cx="2219325" cy="190500"/>
                <a:chOff x="1609725" y="3876675"/>
                <a:chExt cx="2219325" cy="190500"/>
              </a:xfrm>
            </p:grpSpPr>
            <p:sp>
              <p:nvSpPr>
                <p:cNvPr id="27" name="Rectangle 95"/>
                <p:cNvSpPr>
                  <a:spLocks noChangeArrowheads="1"/>
                </p:cNvSpPr>
                <p:nvPr/>
              </p:nvSpPr>
              <p:spPr bwMode="auto">
                <a:xfrm>
                  <a:off x="1609725" y="3876675"/>
                  <a:ext cx="257175" cy="1905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28" name="Rectangle 96"/>
                <p:cNvSpPr>
                  <a:spLocks noChangeArrowheads="1"/>
                </p:cNvSpPr>
                <p:nvPr/>
              </p:nvSpPr>
              <p:spPr bwMode="auto">
                <a:xfrm>
                  <a:off x="2590801" y="3876675"/>
                  <a:ext cx="257175" cy="190500"/>
                </a:xfrm>
                <a:prstGeom prst="rect">
                  <a:avLst/>
                </a:prstGeom>
                <a:solidFill>
                  <a:srgbClr val="FFC000"/>
                </a:solidFill>
                <a:ln w="9525" algn="ctr">
                  <a:solidFill>
                    <a:schemeClr val="tx1"/>
                  </a:solidFill>
                  <a:round/>
                  <a:headEnd/>
                  <a:tailEnd/>
                </a:ln>
              </p:spPr>
              <p:txBody>
                <a:bodyPr/>
                <a:lstStyle/>
                <a:p>
                  <a:pPr eaLnBrk="0" hangingPunct="0"/>
                  <a:endParaRPr lang="en-US"/>
                </a:p>
              </p:txBody>
            </p:sp>
            <p:sp>
              <p:nvSpPr>
                <p:cNvPr id="29" name="Rectangle 97"/>
                <p:cNvSpPr>
                  <a:spLocks noChangeArrowheads="1"/>
                </p:cNvSpPr>
                <p:nvPr/>
              </p:nvSpPr>
              <p:spPr bwMode="auto">
                <a:xfrm>
                  <a:off x="3081339" y="3876675"/>
                  <a:ext cx="257175" cy="190500"/>
                </a:xfrm>
                <a:prstGeom prst="rect">
                  <a:avLst/>
                </a:prstGeom>
                <a:solidFill>
                  <a:srgbClr val="00B0F0"/>
                </a:solidFill>
                <a:ln w="9525" algn="ctr">
                  <a:solidFill>
                    <a:schemeClr val="tx1"/>
                  </a:solidFill>
                  <a:round/>
                  <a:headEnd/>
                  <a:tailEnd/>
                </a:ln>
              </p:spPr>
              <p:txBody>
                <a:bodyPr/>
                <a:lstStyle/>
                <a:p>
                  <a:pPr eaLnBrk="0" hangingPunct="0"/>
                  <a:endParaRPr lang="en-US"/>
                </a:p>
              </p:txBody>
            </p:sp>
            <p:sp>
              <p:nvSpPr>
                <p:cNvPr id="30" name="Rectangle 98"/>
                <p:cNvSpPr>
                  <a:spLocks noChangeArrowheads="1"/>
                </p:cNvSpPr>
                <p:nvPr/>
              </p:nvSpPr>
              <p:spPr bwMode="auto">
                <a:xfrm>
                  <a:off x="3571875" y="3876675"/>
                  <a:ext cx="257175" cy="190500"/>
                </a:xfrm>
                <a:prstGeom prst="rect">
                  <a:avLst/>
                </a:prstGeom>
                <a:solidFill>
                  <a:srgbClr val="7030A0"/>
                </a:solidFill>
                <a:ln w="9525" algn="ctr">
                  <a:solidFill>
                    <a:schemeClr val="tx1"/>
                  </a:solidFill>
                  <a:round/>
                  <a:headEnd/>
                  <a:tailEnd/>
                </a:ln>
              </p:spPr>
              <p:txBody>
                <a:bodyPr/>
                <a:lstStyle/>
                <a:p>
                  <a:pPr eaLnBrk="0" hangingPunct="0"/>
                  <a:endParaRPr lang="en-US"/>
                </a:p>
              </p:txBody>
            </p:sp>
            <p:cxnSp>
              <p:nvCxnSpPr>
                <p:cNvPr id="31" name="Straight Arrow Connector 99"/>
                <p:cNvCxnSpPr>
                  <a:cxnSpLocks noChangeShapeType="1"/>
                </p:cNvCxnSpPr>
                <p:nvPr/>
              </p:nvCxnSpPr>
              <p:spPr bwMode="auto">
                <a:xfrm>
                  <a:off x="1874044" y="3971131"/>
                  <a:ext cx="219075" cy="1588"/>
                </a:xfrm>
                <a:prstGeom prst="straightConnector1">
                  <a:avLst/>
                </a:prstGeom>
                <a:noFill/>
                <a:ln w="9525" algn="ctr">
                  <a:solidFill>
                    <a:schemeClr val="tx1"/>
                  </a:solidFill>
                  <a:round/>
                  <a:headEnd/>
                  <a:tailEnd type="triangle" w="med" len="med"/>
                </a:ln>
              </p:spPr>
            </p:cxnSp>
            <p:cxnSp>
              <p:nvCxnSpPr>
                <p:cNvPr id="32" name="Straight Arrow Connector 100"/>
                <p:cNvCxnSpPr>
                  <a:cxnSpLocks noChangeShapeType="1"/>
                </p:cNvCxnSpPr>
                <p:nvPr/>
              </p:nvCxnSpPr>
              <p:spPr bwMode="auto">
                <a:xfrm>
                  <a:off x="2364582" y="3971131"/>
                  <a:ext cx="219075" cy="1588"/>
                </a:xfrm>
                <a:prstGeom prst="straightConnector1">
                  <a:avLst/>
                </a:prstGeom>
                <a:noFill/>
                <a:ln w="9525" algn="ctr">
                  <a:solidFill>
                    <a:schemeClr val="tx1"/>
                  </a:solidFill>
                  <a:round/>
                  <a:headEnd/>
                  <a:tailEnd type="triangle" w="med" len="med"/>
                </a:ln>
              </p:spPr>
            </p:cxnSp>
            <p:cxnSp>
              <p:nvCxnSpPr>
                <p:cNvPr id="33" name="Straight Arrow Connector 101"/>
                <p:cNvCxnSpPr>
                  <a:cxnSpLocks noChangeShapeType="1"/>
                </p:cNvCxnSpPr>
                <p:nvPr/>
              </p:nvCxnSpPr>
              <p:spPr bwMode="auto">
                <a:xfrm>
                  <a:off x="2855120" y="3971131"/>
                  <a:ext cx="219075" cy="1588"/>
                </a:xfrm>
                <a:prstGeom prst="straightConnector1">
                  <a:avLst/>
                </a:prstGeom>
                <a:noFill/>
                <a:ln w="9525" algn="ctr">
                  <a:solidFill>
                    <a:schemeClr val="tx1"/>
                  </a:solidFill>
                  <a:round/>
                  <a:headEnd/>
                  <a:tailEnd type="triangle" w="med" len="med"/>
                </a:ln>
              </p:spPr>
            </p:cxnSp>
            <p:cxnSp>
              <p:nvCxnSpPr>
                <p:cNvPr id="34" name="Straight Arrow Connector 102"/>
                <p:cNvCxnSpPr>
                  <a:cxnSpLocks noChangeShapeType="1"/>
                </p:cNvCxnSpPr>
                <p:nvPr/>
              </p:nvCxnSpPr>
              <p:spPr bwMode="auto">
                <a:xfrm>
                  <a:off x="3345658" y="3971131"/>
                  <a:ext cx="219075" cy="1588"/>
                </a:xfrm>
                <a:prstGeom prst="straightConnector1">
                  <a:avLst/>
                </a:prstGeom>
                <a:noFill/>
                <a:ln w="9525" algn="ctr">
                  <a:solidFill>
                    <a:schemeClr val="tx1"/>
                  </a:solidFill>
                  <a:round/>
                  <a:headEnd/>
                  <a:tailEnd type="triangle" w="med" len="med"/>
                </a:ln>
              </p:spPr>
            </p:cxnSp>
            <p:sp>
              <p:nvSpPr>
                <p:cNvPr id="35" name="Rectangle 103"/>
                <p:cNvSpPr>
                  <a:spLocks noChangeArrowheads="1"/>
                </p:cNvSpPr>
                <p:nvPr/>
              </p:nvSpPr>
              <p:spPr bwMode="auto">
                <a:xfrm>
                  <a:off x="2100263" y="3876675"/>
                  <a:ext cx="257175" cy="190500"/>
                </a:xfrm>
                <a:prstGeom prst="rect">
                  <a:avLst/>
                </a:prstGeom>
                <a:solidFill>
                  <a:srgbClr val="FF0000"/>
                </a:solidFill>
                <a:ln w="9525" algn="ctr">
                  <a:solidFill>
                    <a:schemeClr val="tx1"/>
                  </a:solidFill>
                  <a:round/>
                  <a:headEnd/>
                  <a:tailEnd/>
                </a:ln>
              </p:spPr>
              <p:txBody>
                <a:bodyPr/>
                <a:lstStyle/>
                <a:p>
                  <a:pPr eaLnBrk="0" hangingPunct="0"/>
                  <a:endParaRPr lang="en-US"/>
                </a:p>
              </p:txBody>
            </p:sp>
          </p:grpSp>
        </p:grpSp>
        <p:grpSp>
          <p:nvGrpSpPr>
            <p:cNvPr id="81" name="Group 104"/>
            <p:cNvGrpSpPr>
              <a:grpSpLocks/>
            </p:cNvGrpSpPr>
            <p:nvPr/>
          </p:nvGrpSpPr>
          <p:grpSpPr bwMode="auto">
            <a:xfrm>
              <a:off x="2571750" y="4876800"/>
              <a:ext cx="2466975" cy="352425"/>
              <a:chOff x="1504950" y="3810000"/>
              <a:chExt cx="2466975" cy="352425"/>
            </a:xfrm>
          </p:grpSpPr>
          <p:sp>
            <p:nvSpPr>
              <p:cNvPr id="14" name="Rectangle 105"/>
              <p:cNvSpPr>
                <a:spLocks noChangeArrowheads="1"/>
              </p:cNvSpPr>
              <p:nvPr/>
            </p:nvSpPr>
            <p:spPr bwMode="auto">
              <a:xfrm>
                <a:off x="1504950" y="3810000"/>
                <a:ext cx="2466975" cy="352425"/>
              </a:xfrm>
              <a:prstGeom prst="rect">
                <a:avLst/>
              </a:prstGeom>
              <a:solidFill>
                <a:schemeClr val="bg1"/>
              </a:solidFill>
              <a:ln w="9525" algn="ctr">
                <a:solidFill>
                  <a:schemeClr val="tx1"/>
                </a:solidFill>
                <a:round/>
                <a:headEnd/>
                <a:tailEnd/>
              </a:ln>
            </p:spPr>
            <p:txBody>
              <a:bodyPr/>
              <a:lstStyle/>
              <a:p>
                <a:pPr eaLnBrk="0" hangingPunct="0"/>
                <a:endParaRPr lang="en-US"/>
              </a:p>
            </p:txBody>
          </p:sp>
          <p:grpSp>
            <p:nvGrpSpPr>
              <p:cNvPr id="92" name="Group 30"/>
              <p:cNvGrpSpPr>
                <a:grpSpLocks/>
              </p:cNvGrpSpPr>
              <p:nvPr/>
            </p:nvGrpSpPr>
            <p:grpSpPr bwMode="auto">
              <a:xfrm>
                <a:off x="1628775" y="3876675"/>
                <a:ext cx="2219325" cy="190500"/>
                <a:chOff x="1609725" y="3876675"/>
                <a:chExt cx="2219325" cy="190500"/>
              </a:xfrm>
            </p:grpSpPr>
            <p:sp>
              <p:nvSpPr>
                <p:cNvPr id="16" name="Rectangle 107"/>
                <p:cNvSpPr>
                  <a:spLocks noChangeArrowheads="1"/>
                </p:cNvSpPr>
                <p:nvPr/>
              </p:nvSpPr>
              <p:spPr bwMode="auto">
                <a:xfrm>
                  <a:off x="1609725" y="3876675"/>
                  <a:ext cx="257175" cy="1905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17" name="Rectangle 108"/>
                <p:cNvSpPr>
                  <a:spLocks noChangeArrowheads="1"/>
                </p:cNvSpPr>
                <p:nvPr/>
              </p:nvSpPr>
              <p:spPr bwMode="auto">
                <a:xfrm>
                  <a:off x="2590801" y="3876675"/>
                  <a:ext cx="257175" cy="190500"/>
                </a:xfrm>
                <a:prstGeom prst="rect">
                  <a:avLst/>
                </a:prstGeom>
                <a:solidFill>
                  <a:srgbClr val="FFC000"/>
                </a:solidFill>
                <a:ln w="9525" algn="ctr">
                  <a:solidFill>
                    <a:schemeClr val="tx1"/>
                  </a:solidFill>
                  <a:round/>
                  <a:headEnd/>
                  <a:tailEnd/>
                </a:ln>
              </p:spPr>
              <p:txBody>
                <a:bodyPr/>
                <a:lstStyle/>
                <a:p>
                  <a:pPr eaLnBrk="0" hangingPunct="0"/>
                  <a:endParaRPr lang="en-US"/>
                </a:p>
              </p:txBody>
            </p:sp>
            <p:sp>
              <p:nvSpPr>
                <p:cNvPr id="18" name="Rectangle 109"/>
                <p:cNvSpPr>
                  <a:spLocks noChangeArrowheads="1"/>
                </p:cNvSpPr>
                <p:nvPr/>
              </p:nvSpPr>
              <p:spPr bwMode="auto">
                <a:xfrm>
                  <a:off x="3081339" y="3876675"/>
                  <a:ext cx="257175" cy="190500"/>
                </a:xfrm>
                <a:prstGeom prst="rect">
                  <a:avLst/>
                </a:prstGeom>
                <a:solidFill>
                  <a:srgbClr val="00B0F0"/>
                </a:solidFill>
                <a:ln w="9525" algn="ctr">
                  <a:solidFill>
                    <a:schemeClr val="tx1"/>
                  </a:solidFill>
                  <a:round/>
                  <a:headEnd/>
                  <a:tailEnd/>
                </a:ln>
              </p:spPr>
              <p:txBody>
                <a:bodyPr/>
                <a:lstStyle/>
                <a:p>
                  <a:pPr eaLnBrk="0" hangingPunct="0"/>
                  <a:endParaRPr lang="en-US"/>
                </a:p>
              </p:txBody>
            </p:sp>
            <p:sp>
              <p:nvSpPr>
                <p:cNvPr id="19" name="Rectangle 110"/>
                <p:cNvSpPr>
                  <a:spLocks noChangeArrowheads="1"/>
                </p:cNvSpPr>
                <p:nvPr/>
              </p:nvSpPr>
              <p:spPr bwMode="auto">
                <a:xfrm>
                  <a:off x="3571875" y="3876675"/>
                  <a:ext cx="257175" cy="190500"/>
                </a:xfrm>
                <a:prstGeom prst="rect">
                  <a:avLst/>
                </a:prstGeom>
                <a:solidFill>
                  <a:srgbClr val="7030A0"/>
                </a:solidFill>
                <a:ln w="9525" algn="ctr">
                  <a:solidFill>
                    <a:schemeClr val="tx1"/>
                  </a:solidFill>
                  <a:round/>
                  <a:headEnd/>
                  <a:tailEnd/>
                </a:ln>
              </p:spPr>
              <p:txBody>
                <a:bodyPr/>
                <a:lstStyle/>
                <a:p>
                  <a:pPr eaLnBrk="0" hangingPunct="0"/>
                  <a:endParaRPr lang="en-US"/>
                </a:p>
              </p:txBody>
            </p:sp>
            <p:cxnSp>
              <p:nvCxnSpPr>
                <p:cNvPr id="20" name="Straight Arrow Connector 111"/>
                <p:cNvCxnSpPr>
                  <a:cxnSpLocks noChangeShapeType="1"/>
                </p:cNvCxnSpPr>
                <p:nvPr/>
              </p:nvCxnSpPr>
              <p:spPr bwMode="auto">
                <a:xfrm>
                  <a:off x="1874044" y="3971131"/>
                  <a:ext cx="219075" cy="1588"/>
                </a:xfrm>
                <a:prstGeom prst="straightConnector1">
                  <a:avLst/>
                </a:prstGeom>
                <a:noFill/>
                <a:ln w="9525" algn="ctr">
                  <a:solidFill>
                    <a:schemeClr val="tx1"/>
                  </a:solidFill>
                  <a:round/>
                  <a:headEnd/>
                  <a:tailEnd type="triangle" w="med" len="med"/>
                </a:ln>
              </p:spPr>
            </p:cxnSp>
            <p:cxnSp>
              <p:nvCxnSpPr>
                <p:cNvPr id="21" name="Straight Arrow Connector 112"/>
                <p:cNvCxnSpPr>
                  <a:cxnSpLocks noChangeShapeType="1"/>
                </p:cNvCxnSpPr>
                <p:nvPr/>
              </p:nvCxnSpPr>
              <p:spPr bwMode="auto">
                <a:xfrm>
                  <a:off x="2364582" y="3971131"/>
                  <a:ext cx="219075" cy="1588"/>
                </a:xfrm>
                <a:prstGeom prst="straightConnector1">
                  <a:avLst/>
                </a:prstGeom>
                <a:noFill/>
                <a:ln w="9525" algn="ctr">
                  <a:solidFill>
                    <a:schemeClr val="tx1"/>
                  </a:solidFill>
                  <a:round/>
                  <a:headEnd/>
                  <a:tailEnd type="triangle" w="med" len="med"/>
                </a:ln>
              </p:spPr>
            </p:cxnSp>
            <p:cxnSp>
              <p:nvCxnSpPr>
                <p:cNvPr id="22" name="Straight Arrow Connector 113"/>
                <p:cNvCxnSpPr>
                  <a:cxnSpLocks noChangeShapeType="1"/>
                </p:cNvCxnSpPr>
                <p:nvPr/>
              </p:nvCxnSpPr>
              <p:spPr bwMode="auto">
                <a:xfrm>
                  <a:off x="2855120" y="3971131"/>
                  <a:ext cx="219075" cy="1588"/>
                </a:xfrm>
                <a:prstGeom prst="straightConnector1">
                  <a:avLst/>
                </a:prstGeom>
                <a:noFill/>
                <a:ln w="9525" algn="ctr">
                  <a:solidFill>
                    <a:schemeClr val="tx1"/>
                  </a:solidFill>
                  <a:round/>
                  <a:headEnd/>
                  <a:tailEnd type="triangle" w="med" len="med"/>
                </a:ln>
              </p:spPr>
            </p:cxnSp>
            <p:cxnSp>
              <p:nvCxnSpPr>
                <p:cNvPr id="23" name="Straight Arrow Connector 114"/>
                <p:cNvCxnSpPr>
                  <a:cxnSpLocks noChangeShapeType="1"/>
                </p:cNvCxnSpPr>
                <p:nvPr/>
              </p:nvCxnSpPr>
              <p:spPr bwMode="auto">
                <a:xfrm>
                  <a:off x="3345658" y="3971131"/>
                  <a:ext cx="219075" cy="1588"/>
                </a:xfrm>
                <a:prstGeom prst="straightConnector1">
                  <a:avLst/>
                </a:prstGeom>
                <a:noFill/>
                <a:ln w="9525" algn="ctr">
                  <a:solidFill>
                    <a:schemeClr val="tx1"/>
                  </a:solidFill>
                  <a:round/>
                  <a:headEnd/>
                  <a:tailEnd type="triangle" w="med" len="med"/>
                </a:ln>
              </p:spPr>
            </p:cxnSp>
            <p:sp>
              <p:nvSpPr>
                <p:cNvPr id="24" name="Rectangle 115"/>
                <p:cNvSpPr>
                  <a:spLocks noChangeArrowheads="1"/>
                </p:cNvSpPr>
                <p:nvPr/>
              </p:nvSpPr>
              <p:spPr bwMode="auto">
                <a:xfrm>
                  <a:off x="2100263" y="3876675"/>
                  <a:ext cx="257175" cy="190500"/>
                </a:xfrm>
                <a:prstGeom prst="rect">
                  <a:avLst/>
                </a:prstGeom>
                <a:solidFill>
                  <a:srgbClr val="FF0000"/>
                </a:solidFill>
                <a:ln w="9525" algn="ctr">
                  <a:solidFill>
                    <a:schemeClr val="tx1"/>
                  </a:solidFill>
                  <a:round/>
                  <a:headEnd/>
                  <a:tailEnd/>
                </a:ln>
              </p:spPr>
              <p:txBody>
                <a:bodyPr/>
                <a:lstStyle/>
                <a:p>
                  <a:pPr eaLnBrk="0" hangingPunct="0"/>
                  <a:endParaRPr lang="en-US"/>
                </a:p>
              </p:txBody>
            </p:sp>
          </p:grpSp>
        </p:grpSp>
      </p:grpSp>
      <p:cxnSp>
        <p:nvCxnSpPr>
          <p:cNvPr id="102" name="Straight Arrow Connector 120"/>
          <p:cNvCxnSpPr>
            <a:cxnSpLocks noChangeShapeType="1"/>
          </p:cNvCxnSpPr>
          <p:nvPr/>
        </p:nvCxnSpPr>
        <p:spPr bwMode="auto">
          <a:xfrm>
            <a:off x="7564299" y="4518833"/>
            <a:ext cx="609600" cy="1588"/>
          </a:xfrm>
          <a:prstGeom prst="straightConnector1">
            <a:avLst/>
          </a:prstGeom>
          <a:noFill/>
          <a:ln w="73025" algn="ctr">
            <a:solidFill>
              <a:schemeClr val="tx1"/>
            </a:solidFill>
            <a:round/>
            <a:headEnd/>
            <a:tailEnd type="triangle" w="med" len="med"/>
          </a:ln>
        </p:spPr>
      </p:cxnSp>
      <p:grpSp>
        <p:nvGrpSpPr>
          <p:cNvPr id="103" name="Group 129"/>
          <p:cNvGrpSpPr>
            <a:grpSpLocks/>
          </p:cNvGrpSpPr>
          <p:nvPr/>
        </p:nvGrpSpPr>
        <p:grpSpPr bwMode="auto">
          <a:xfrm>
            <a:off x="8173899" y="4029883"/>
            <a:ext cx="209550" cy="981075"/>
            <a:chOff x="6667500" y="3695700"/>
            <a:chExt cx="209550" cy="981075"/>
          </a:xfrm>
        </p:grpSpPr>
        <p:sp>
          <p:nvSpPr>
            <p:cNvPr id="104" name="Rectangle 121"/>
            <p:cNvSpPr>
              <a:spLocks noChangeArrowheads="1"/>
            </p:cNvSpPr>
            <p:nvPr/>
          </p:nvSpPr>
          <p:spPr bwMode="auto">
            <a:xfrm>
              <a:off x="6667500" y="3695700"/>
              <a:ext cx="209550" cy="1143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105" name="Rectangle 122"/>
            <p:cNvSpPr>
              <a:spLocks noChangeArrowheads="1"/>
            </p:cNvSpPr>
            <p:nvPr/>
          </p:nvSpPr>
          <p:spPr bwMode="auto">
            <a:xfrm>
              <a:off x="6667500" y="3819525"/>
              <a:ext cx="209550" cy="1143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106" name="Rectangle 123"/>
            <p:cNvSpPr>
              <a:spLocks noChangeArrowheads="1"/>
            </p:cNvSpPr>
            <p:nvPr/>
          </p:nvSpPr>
          <p:spPr bwMode="auto">
            <a:xfrm>
              <a:off x="6667500" y="3943350"/>
              <a:ext cx="209550" cy="1143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107" name="Rectangle 124"/>
            <p:cNvSpPr>
              <a:spLocks noChangeArrowheads="1"/>
            </p:cNvSpPr>
            <p:nvPr/>
          </p:nvSpPr>
          <p:spPr bwMode="auto">
            <a:xfrm>
              <a:off x="6667500" y="4067175"/>
              <a:ext cx="209550" cy="1143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108" name="Rectangle 125"/>
            <p:cNvSpPr>
              <a:spLocks noChangeArrowheads="1"/>
            </p:cNvSpPr>
            <p:nvPr/>
          </p:nvSpPr>
          <p:spPr bwMode="auto">
            <a:xfrm>
              <a:off x="6667500" y="4191000"/>
              <a:ext cx="209550" cy="1143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109" name="Rectangle 126"/>
            <p:cNvSpPr>
              <a:spLocks noChangeArrowheads="1"/>
            </p:cNvSpPr>
            <p:nvPr/>
          </p:nvSpPr>
          <p:spPr bwMode="auto">
            <a:xfrm>
              <a:off x="6667500" y="4314825"/>
              <a:ext cx="209550" cy="1143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110" name="Rectangle 127"/>
            <p:cNvSpPr>
              <a:spLocks noChangeArrowheads="1"/>
            </p:cNvSpPr>
            <p:nvPr/>
          </p:nvSpPr>
          <p:spPr bwMode="auto">
            <a:xfrm>
              <a:off x="6667500" y="4438650"/>
              <a:ext cx="209550" cy="1143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111" name="Rectangle 128"/>
            <p:cNvSpPr>
              <a:spLocks noChangeArrowheads="1"/>
            </p:cNvSpPr>
            <p:nvPr/>
          </p:nvSpPr>
          <p:spPr bwMode="auto">
            <a:xfrm>
              <a:off x="6667500" y="4562475"/>
              <a:ext cx="209550" cy="114300"/>
            </a:xfrm>
            <a:prstGeom prst="rect">
              <a:avLst/>
            </a:prstGeom>
            <a:solidFill>
              <a:schemeClr val="accent1"/>
            </a:solidFill>
            <a:ln w="9525" algn="ctr">
              <a:solidFill>
                <a:schemeClr val="tx1"/>
              </a:solidFill>
              <a:round/>
              <a:headEnd/>
              <a:tailEnd/>
            </a:ln>
          </p:spPr>
          <p:txBody>
            <a:bodyPr/>
            <a:lstStyle/>
            <a:p>
              <a:pPr eaLnBrk="0" hangingPunct="0"/>
              <a:endParaRPr lang="en-US"/>
            </a:p>
          </p:txBody>
        </p:sp>
      </p:grpSp>
      <p:grpSp>
        <p:nvGrpSpPr>
          <p:cNvPr id="112" name="Group 139"/>
          <p:cNvGrpSpPr>
            <a:grpSpLocks/>
          </p:cNvGrpSpPr>
          <p:nvPr/>
        </p:nvGrpSpPr>
        <p:grpSpPr bwMode="auto">
          <a:xfrm>
            <a:off x="7354749" y="4029883"/>
            <a:ext cx="209550" cy="981075"/>
            <a:chOff x="5353050" y="3752850"/>
            <a:chExt cx="209550" cy="981075"/>
          </a:xfrm>
        </p:grpSpPr>
        <p:sp>
          <p:nvSpPr>
            <p:cNvPr id="113" name="Rectangle 131"/>
            <p:cNvSpPr>
              <a:spLocks noChangeArrowheads="1"/>
            </p:cNvSpPr>
            <p:nvPr/>
          </p:nvSpPr>
          <p:spPr bwMode="auto">
            <a:xfrm>
              <a:off x="5353050" y="3752850"/>
              <a:ext cx="209550" cy="114300"/>
            </a:xfrm>
            <a:prstGeom prst="rect">
              <a:avLst/>
            </a:prstGeom>
            <a:solidFill>
              <a:srgbClr val="0070C0"/>
            </a:solidFill>
            <a:ln w="9525" algn="ctr">
              <a:solidFill>
                <a:schemeClr val="tx1"/>
              </a:solidFill>
              <a:round/>
              <a:headEnd/>
              <a:tailEnd/>
            </a:ln>
          </p:spPr>
          <p:txBody>
            <a:bodyPr/>
            <a:lstStyle/>
            <a:p>
              <a:pPr eaLnBrk="0" hangingPunct="0"/>
              <a:endParaRPr lang="en-US"/>
            </a:p>
          </p:txBody>
        </p:sp>
        <p:sp>
          <p:nvSpPr>
            <p:cNvPr id="114" name="Rectangle 132"/>
            <p:cNvSpPr>
              <a:spLocks noChangeArrowheads="1"/>
            </p:cNvSpPr>
            <p:nvPr/>
          </p:nvSpPr>
          <p:spPr bwMode="auto">
            <a:xfrm>
              <a:off x="5353050" y="3876675"/>
              <a:ext cx="209550" cy="114300"/>
            </a:xfrm>
            <a:prstGeom prst="rect">
              <a:avLst/>
            </a:prstGeom>
            <a:solidFill>
              <a:srgbClr val="0070C0"/>
            </a:solidFill>
            <a:ln w="9525" algn="ctr">
              <a:solidFill>
                <a:schemeClr val="tx1"/>
              </a:solidFill>
              <a:round/>
              <a:headEnd/>
              <a:tailEnd/>
            </a:ln>
          </p:spPr>
          <p:txBody>
            <a:bodyPr/>
            <a:lstStyle/>
            <a:p>
              <a:pPr eaLnBrk="0" hangingPunct="0"/>
              <a:endParaRPr lang="en-US"/>
            </a:p>
          </p:txBody>
        </p:sp>
        <p:sp>
          <p:nvSpPr>
            <p:cNvPr id="115" name="Rectangle 133"/>
            <p:cNvSpPr>
              <a:spLocks noChangeArrowheads="1"/>
            </p:cNvSpPr>
            <p:nvPr/>
          </p:nvSpPr>
          <p:spPr bwMode="auto">
            <a:xfrm>
              <a:off x="5353050" y="4000500"/>
              <a:ext cx="209550" cy="114300"/>
            </a:xfrm>
            <a:prstGeom prst="rect">
              <a:avLst/>
            </a:prstGeom>
            <a:solidFill>
              <a:srgbClr val="0070C0"/>
            </a:solidFill>
            <a:ln w="9525" algn="ctr">
              <a:solidFill>
                <a:schemeClr val="tx1"/>
              </a:solidFill>
              <a:round/>
              <a:headEnd/>
              <a:tailEnd/>
            </a:ln>
          </p:spPr>
          <p:txBody>
            <a:bodyPr/>
            <a:lstStyle/>
            <a:p>
              <a:pPr eaLnBrk="0" hangingPunct="0"/>
              <a:endParaRPr lang="en-US"/>
            </a:p>
          </p:txBody>
        </p:sp>
        <p:sp>
          <p:nvSpPr>
            <p:cNvPr id="116" name="Rectangle 134"/>
            <p:cNvSpPr>
              <a:spLocks noChangeArrowheads="1"/>
            </p:cNvSpPr>
            <p:nvPr/>
          </p:nvSpPr>
          <p:spPr bwMode="auto">
            <a:xfrm>
              <a:off x="5353050" y="4124325"/>
              <a:ext cx="209550" cy="114300"/>
            </a:xfrm>
            <a:prstGeom prst="rect">
              <a:avLst/>
            </a:prstGeom>
            <a:solidFill>
              <a:srgbClr val="0070C0"/>
            </a:solidFill>
            <a:ln w="9525" algn="ctr">
              <a:solidFill>
                <a:schemeClr val="tx1"/>
              </a:solidFill>
              <a:round/>
              <a:headEnd/>
              <a:tailEnd/>
            </a:ln>
          </p:spPr>
          <p:txBody>
            <a:bodyPr/>
            <a:lstStyle/>
            <a:p>
              <a:pPr eaLnBrk="0" hangingPunct="0"/>
              <a:endParaRPr lang="en-US"/>
            </a:p>
          </p:txBody>
        </p:sp>
        <p:sp>
          <p:nvSpPr>
            <p:cNvPr id="117" name="Rectangle 135"/>
            <p:cNvSpPr>
              <a:spLocks noChangeArrowheads="1"/>
            </p:cNvSpPr>
            <p:nvPr/>
          </p:nvSpPr>
          <p:spPr bwMode="auto">
            <a:xfrm>
              <a:off x="5353050" y="4248150"/>
              <a:ext cx="209550" cy="114300"/>
            </a:xfrm>
            <a:prstGeom prst="rect">
              <a:avLst/>
            </a:prstGeom>
            <a:solidFill>
              <a:srgbClr val="0070C0"/>
            </a:solidFill>
            <a:ln w="9525" algn="ctr">
              <a:solidFill>
                <a:schemeClr val="tx1"/>
              </a:solidFill>
              <a:round/>
              <a:headEnd/>
              <a:tailEnd/>
            </a:ln>
          </p:spPr>
          <p:txBody>
            <a:bodyPr/>
            <a:lstStyle/>
            <a:p>
              <a:pPr eaLnBrk="0" hangingPunct="0"/>
              <a:endParaRPr lang="en-US"/>
            </a:p>
          </p:txBody>
        </p:sp>
        <p:sp>
          <p:nvSpPr>
            <p:cNvPr id="118" name="Rectangle 136"/>
            <p:cNvSpPr>
              <a:spLocks noChangeArrowheads="1"/>
            </p:cNvSpPr>
            <p:nvPr/>
          </p:nvSpPr>
          <p:spPr bwMode="auto">
            <a:xfrm>
              <a:off x="5353050" y="4371975"/>
              <a:ext cx="209550" cy="114300"/>
            </a:xfrm>
            <a:prstGeom prst="rect">
              <a:avLst/>
            </a:prstGeom>
            <a:solidFill>
              <a:srgbClr val="0070C0"/>
            </a:solidFill>
            <a:ln w="9525" algn="ctr">
              <a:solidFill>
                <a:schemeClr val="tx1"/>
              </a:solidFill>
              <a:round/>
              <a:headEnd/>
              <a:tailEnd/>
            </a:ln>
          </p:spPr>
          <p:txBody>
            <a:bodyPr/>
            <a:lstStyle/>
            <a:p>
              <a:pPr eaLnBrk="0" hangingPunct="0"/>
              <a:endParaRPr lang="en-US"/>
            </a:p>
          </p:txBody>
        </p:sp>
        <p:sp>
          <p:nvSpPr>
            <p:cNvPr id="119" name="Rectangle 137"/>
            <p:cNvSpPr>
              <a:spLocks noChangeArrowheads="1"/>
            </p:cNvSpPr>
            <p:nvPr/>
          </p:nvSpPr>
          <p:spPr bwMode="auto">
            <a:xfrm>
              <a:off x="5353050" y="4495800"/>
              <a:ext cx="209550" cy="114300"/>
            </a:xfrm>
            <a:prstGeom prst="rect">
              <a:avLst/>
            </a:prstGeom>
            <a:solidFill>
              <a:srgbClr val="0070C0"/>
            </a:solidFill>
            <a:ln w="9525" algn="ctr">
              <a:solidFill>
                <a:schemeClr val="tx1"/>
              </a:solidFill>
              <a:round/>
              <a:headEnd/>
              <a:tailEnd/>
            </a:ln>
          </p:spPr>
          <p:txBody>
            <a:bodyPr/>
            <a:lstStyle/>
            <a:p>
              <a:pPr eaLnBrk="0" hangingPunct="0"/>
              <a:endParaRPr lang="en-US"/>
            </a:p>
          </p:txBody>
        </p:sp>
        <p:sp>
          <p:nvSpPr>
            <p:cNvPr id="120" name="Rectangle 138"/>
            <p:cNvSpPr>
              <a:spLocks noChangeArrowheads="1"/>
            </p:cNvSpPr>
            <p:nvPr/>
          </p:nvSpPr>
          <p:spPr bwMode="auto">
            <a:xfrm>
              <a:off x="5353050" y="4619625"/>
              <a:ext cx="209550" cy="114300"/>
            </a:xfrm>
            <a:prstGeom prst="rect">
              <a:avLst/>
            </a:prstGeom>
            <a:solidFill>
              <a:srgbClr val="0070C0"/>
            </a:solidFill>
            <a:ln w="9525" algn="ctr">
              <a:solidFill>
                <a:schemeClr val="tx1"/>
              </a:solidFill>
              <a:round/>
              <a:headEnd/>
              <a:tailEnd/>
            </a:ln>
          </p:spPr>
          <p:txBody>
            <a:bodyPr/>
            <a:lstStyle/>
            <a:p>
              <a:pPr eaLnBrk="0" hangingPunct="0"/>
              <a:endParaRPr lang="en-US"/>
            </a:p>
          </p:txBody>
        </p:sp>
      </p:grpSp>
      <p:sp>
        <p:nvSpPr>
          <p:cNvPr id="121" name="TextBox 141"/>
          <p:cNvSpPr txBox="1">
            <a:spLocks noChangeArrowheads="1"/>
          </p:cNvSpPr>
          <p:nvPr/>
        </p:nvSpPr>
        <p:spPr bwMode="auto">
          <a:xfrm>
            <a:off x="6938378" y="3121223"/>
            <a:ext cx="2087431" cy="307777"/>
          </a:xfrm>
          <a:prstGeom prst="rect">
            <a:avLst/>
          </a:prstGeom>
          <a:noFill/>
          <a:ln w="9525">
            <a:noFill/>
            <a:miter lim="800000"/>
            <a:headEnd/>
            <a:tailEnd/>
          </a:ln>
        </p:spPr>
        <p:txBody>
          <a:bodyPr wrap="none">
            <a:spAutoFit/>
          </a:bodyPr>
          <a:lstStyle/>
          <a:p>
            <a:pPr eaLnBrk="0" hangingPunct="0"/>
            <a:r>
              <a:rPr lang="en-US" sz="1400" dirty="0"/>
              <a:t>Detailed </a:t>
            </a:r>
            <a:r>
              <a:rPr lang="en-US" sz="1400" dirty="0" smtClean="0"/>
              <a:t>Single-bit Style</a:t>
            </a:r>
            <a:endParaRPr lang="en-US" sz="1400" dirty="0"/>
          </a:p>
        </p:txBody>
      </p:sp>
      <p:sp>
        <p:nvSpPr>
          <p:cNvPr id="122" name="TextBox 142"/>
          <p:cNvSpPr txBox="1">
            <a:spLocks noChangeArrowheads="1"/>
          </p:cNvSpPr>
          <p:nvPr/>
        </p:nvSpPr>
        <p:spPr bwMode="auto">
          <a:xfrm>
            <a:off x="7067074" y="5026285"/>
            <a:ext cx="1848326" cy="307777"/>
          </a:xfrm>
          <a:prstGeom prst="rect">
            <a:avLst/>
          </a:prstGeom>
          <a:noFill/>
          <a:ln w="9525">
            <a:noFill/>
            <a:miter lim="800000"/>
            <a:headEnd/>
            <a:tailEnd/>
          </a:ln>
        </p:spPr>
        <p:txBody>
          <a:bodyPr wrap="none">
            <a:spAutoFit/>
          </a:bodyPr>
          <a:lstStyle/>
          <a:p>
            <a:pPr eaLnBrk="0" hangingPunct="0"/>
            <a:r>
              <a:rPr lang="en-US" sz="1400" dirty="0"/>
              <a:t>Abstract Vector Style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Memory Interface Toolkit – Performance Monitoring</a:t>
            </a:r>
            <a:endParaRPr lang="en-US" dirty="0"/>
          </a:p>
        </p:txBody>
      </p:sp>
      <p:sp>
        <p:nvSpPr>
          <p:cNvPr id="3" name="Content Placeholder 2"/>
          <p:cNvSpPr>
            <a:spLocks noGrp="1"/>
          </p:cNvSpPr>
          <p:nvPr>
            <p:ph idx="1"/>
          </p:nvPr>
        </p:nvSpPr>
        <p:spPr>
          <a:xfrm>
            <a:off x="329573" y="1384662"/>
            <a:ext cx="4053584" cy="4573117"/>
          </a:xfrm>
        </p:spPr>
        <p:txBody>
          <a:bodyPr>
            <a:normAutofit lnSpcReduction="10000"/>
          </a:bodyPr>
          <a:lstStyle/>
          <a:p>
            <a:r>
              <a:rPr lang="en-US" sz="2400" dirty="0" smtClean="0"/>
              <a:t>Efficiency monitor statistics</a:t>
            </a:r>
          </a:p>
          <a:p>
            <a:pPr lvl="1"/>
            <a:r>
              <a:rPr lang="en-US" sz="1600" dirty="0" smtClean="0"/>
              <a:t>Report all internal counters and computed values</a:t>
            </a:r>
          </a:p>
          <a:p>
            <a:pPr lvl="2"/>
            <a:r>
              <a:rPr lang="en-US" sz="1400" dirty="0" smtClean="0"/>
              <a:t>e.g. system efficiency and average latency</a:t>
            </a:r>
          </a:p>
          <a:p>
            <a:pPr lvl="1"/>
            <a:r>
              <a:rPr lang="en-US" sz="1600" dirty="0" smtClean="0"/>
              <a:t>Display protocol checker status </a:t>
            </a:r>
          </a:p>
          <a:p>
            <a:r>
              <a:rPr lang="en-US" sz="2400" dirty="0" smtClean="0"/>
              <a:t>Diagnostics tab in high performance memory controller </a:t>
            </a:r>
            <a:r>
              <a:rPr lang="en-US" sz="2400" dirty="0" err="1" smtClean="0"/>
              <a:t>MegaWizard</a:t>
            </a:r>
            <a:endParaRPr lang="en-US" sz="2400" dirty="0" smtClean="0"/>
          </a:p>
          <a:p>
            <a:pPr lvl="1"/>
            <a:r>
              <a:rPr lang="en-US" sz="1600" dirty="0" smtClean="0"/>
              <a:t>Turn ON option</a:t>
            </a:r>
          </a:p>
          <a:p>
            <a:r>
              <a:rPr lang="en-US" sz="2400" dirty="0" smtClean="0"/>
              <a:t>Launch External Memory Interface Toolkit</a:t>
            </a:r>
          </a:p>
          <a:p>
            <a:pPr lvl="1"/>
            <a:r>
              <a:rPr lang="en-US" sz="1600" dirty="0" smtClean="0"/>
              <a:t>Quartus II </a:t>
            </a:r>
            <a:r>
              <a:rPr lang="en-US" sz="1600" dirty="0" smtClean="0">
                <a:sym typeface="Wingdings" pitchFamily="2" charset="2"/>
              </a:rPr>
              <a:t> </a:t>
            </a:r>
            <a:r>
              <a:rPr lang="en-US" sz="1600" dirty="0" smtClean="0"/>
              <a:t>Tools menu</a:t>
            </a:r>
          </a:p>
        </p:txBody>
      </p:sp>
      <p:sp>
        <p:nvSpPr>
          <p:cNvPr id="4" name="Slide Number Placeholder 3"/>
          <p:cNvSpPr>
            <a:spLocks noGrp="1"/>
          </p:cNvSpPr>
          <p:nvPr>
            <p:ph type="sldNum" sz="quarter" idx="10"/>
          </p:nvPr>
        </p:nvSpPr>
        <p:spPr/>
        <p:txBody>
          <a:bodyPr/>
          <a:lstStyle/>
          <a:p>
            <a:pPr>
              <a:defRPr/>
            </a:pPr>
            <a:fld id="{E1F02903-E499-4156-8B19-4060BAACFCAA}" type="slidenum">
              <a:rPr lang="en-US" smtClean="0"/>
              <a:pPr>
                <a:defRPr/>
              </a:pPr>
              <a:t>28</a:t>
            </a:fld>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4539366" y="3859734"/>
            <a:ext cx="4471164" cy="2306295"/>
          </a:xfrm>
          <a:prstGeom prst="rect">
            <a:avLst/>
          </a:prstGeom>
          <a:noFill/>
          <a:ln w="9525">
            <a:solidFill>
              <a:schemeClr val="bg2"/>
            </a:solidFill>
            <a:miter lim="800000"/>
            <a:headEnd/>
            <a:tailEnd/>
          </a:ln>
          <a:effectLst>
            <a:glow rad="63500">
              <a:schemeClr val="accent4">
                <a:satMod val="175000"/>
                <a:alpha val="40000"/>
              </a:schemeClr>
            </a:glow>
          </a:effectLst>
        </p:spPr>
      </p:pic>
      <p:grpSp>
        <p:nvGrpSpPr>
          <p:cNvPr id="5" name="Group 8"/>
          <p:cNvGrpSpPr/>
          <p:nvPr/>
        </p:nvGrpSpPr>
        <p:grpSpPr>
          <a:xfrm>
            <a:off x="4533499" y="1434163"/>
            <a:ext cx="4433420" cy="2233375"/>
            <a:chOff x="3724129" y="1366703"/>
            <a:chExt cx="5004254" cy="2325732"/>
          </a:xfrm>
        </p:grpSpPr>
        <p:pic>
          <p:nvPicPr>
            <p:cNvPr id="2050" name="Picture 2" descr="C:\Data\FAE_BETA_TRAINING\v11.0\mem_ip_11_3b.jpg"/>
            <p:cNvPicPr>
              <a:picLocks noChangeAspect="1" noChangeArrowheads="1"/>
            </p:cNvPicPr>
            <p:nvPr/>
          </p:nvPicPr>
          <p:blipFill>
            <a:blip r:embed="rId4" cstate="print"/>
            <a:srcRect/>
            <a:stretch>
              <a:fillRect/>
            </a:stretch>
          </p:blipFill>
          <p:spPr bwMode="auto">
            <a:xfrm>
              <a:off x="3724129" y="1366703"/>
              <a:ext cx="5004254" cy="2325732"/>
            </a:xfrm>
            <a:prstGeom prst="rect">
              <a:avLst/>
            </a:prstGeom>
            <a:noFill/>
            <a:ln>
              <a:solidFill>
                <a:schemeClr val="bg2"/>
              </a:solidFill>
            </a:ln>
            <a:effectLst>
              <a:outerShdw blurRad="50800" dist="38100" dir="2700000" algn="tl" rotWithShape="0">
                <a:prstClr val="black">
                  <a:alpha val="40000"/>
                </a:prstClr>
              </a:outerShdw>
            </a:effectLst>
          </p:spPr>
        </p:pic>
        <p:sp>
          <p:nvSpPr>
            <p:cNvPr id="7" name="Rectangle 6"/>
            <p:cNvSpPr/>
            <p:nvPr/>
          </p:nvSpPr>
          <p:spPr bwMode="auto">
            <a:xfrm>
              <a:off x="7646126" y="2447109"/>
              <a:ext cx="722811" cy="32221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851133" y="3361509"/>
              <a:ext cx="3688080" cy="29173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ctrTitle"/>
          </p:nvPr>
        </p:nvSpPr>
        <p:spPr/>
        <p:txBody>
          <a:bodyPr/>
          <a:lstStyle/>
          <a:p>
            <a:r>
              <a:rPr lang="en-US" dirty="0" smtClean="0"/>
              <a:t>DSP IPs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dirty="0" smtClean="0"/>
              <a:t>Quartus II v11.0 Highlights</a:t>
            </a:r>
          </a:p>
        </p:txBody>
      </p:sp>
      <p:sp>
        <p:nvSpPr>
          <p:cNvPr id="55298" name="Rectangle 3"/>
          <p:cNvSpPr>
            <a:spLocks noGrp="1" noChangeArrowheads="1"/>
          </p:cNvSpPr>
          <p:nvPr>
            <p:ph sz="half" idx="1"/>
          </p:nvPr>
        </p:nvSpPr>
        <p:spPr/>
        <p:txBody>
          <a:bodyPr/>
          <a:lstStyle/>
          <a:p>
            <a:r>
              <a:rPr lang="en-US" sz="1800" dirty="0" smtClean="0"/>
              <a:t>Stratix V updates</a:t>
            </a:r>
          </a:p>
          <a:p>
            <a:pPr lvl="1"/>
            <a:r>
              <a:rPr lang="en-US" altLang="zh-CN" sz="1600" dirty="0" smtClean="0"/>
              <a:t>Expanded transceiver modes and features support</a:t>
            </a:r>
          </a:p>
          <a:p>
            <a:pPr lvl="1"/>
            <a:endParaRPr lang="en-US" sz="1600" dirty="0" smtClean="0"/>
          </a:p>
          <a:p>
            <a:r>
              <a:rPr lang="en-US" sz="1800" dirty="0" smtClean="0"/>
              <a:t>Qsys system integration tool - Production release</a:t>
            </a:r>
          </a:p>
          <a:p>
            <a:pPr lvl="1"/>
            <a:r>
              <a:rPr lang="en-US" altLang="zh-CN" sz="1600" dirty="0" smtClean="0"/>
              <a:t>High-performance interconnect</a:t>
            </a:r>
          </a:p>
          <a:p>
            <a:pPr lvl="1"/>
            <a:r>
              <a:rPr lang="en-US" sz="1600" dirty="0" smtClean="0"/>
              <a:t>Hierarchy support</a:t>
            </a:r>
          </a:p>
          <a:p>
            <a:pPr lvl="1"/>
            <a:r>
              <a:rPr lang="en-US" sz="1600" dirty="0" smtClean="0"/>
              <a:t>Simulation and testbench support</a:t>
            </a:r>
          </a:p>
          <a:p>
            <a:pPr lvl="1"/>
            <a:endParaRPr lang="en-US" altLang="ja-JP" sz="1600" dirty="0" smtClean="0"/>
          </a:p>
          <a:p>
            <a:r>
              <a:rPr lang="en-US" altLang="ja-JP" sz="1800" dirty="0" smtClean="0"/>
              <a:t>Enabling faster transceiver design and verification</a:t>
            </a:r>
          </a:p>
          <a:p>
            <a:pPr lvl="1"/>
            <a:r>
              <a:rPr lang="en-US" altLang="ja-JP" sz="1600" dirty="0" smtClean="0"/>
              <a:t>Improved Chip Planner view</a:t>
            </a:r>
          </a:p>
          <a:p>
            <a:pPr lvl="1"/>
            <a:r>
              <a:rPr lang="en-US" altLang="ja-JP" sz="1600" dirty="0" smtClean="0"/>
              <a:t>Transceiver Toolkit usability enhancements</a:t>
            </a:r>
            <a:endParaRPr lang="en-US" sz="1600" dirty="0" smtClean="0"/>
          </a:p>
        </p:txBody>
      </p:sp>
      <p:sp>
        <p:nvSpPr>
          <p:cNvPr id="55299" name="Rectangle 4"/>
          <p:cNvSpPr>
            <a:spLocks noGrp="1" noChangeArrowheads="1"/>
          </p:cNvSpPr>
          <p:nvPr>
            <p:ph sz="half" idx="2"/>
          </p:nvPr>
        </p:nvSpPr>
        <p:spPr/>
        <p:txBody>
          <a:bodyPr/>
          <a:lstStyle/>
          <a:p>
            <a:r>
              <a:rPr lang="en-US" altLang="ja-JP" sz="1800" dirty="0" smtClean="0"/>
              <a:t>Extending leadership in  external memory interface design and debug</a:t>
            </a:r>
          </a:p>
          <a:p>
            <a:pPr lvl="1"/>
            <a:r>
              <a:rPr lang="en-US" altLang="ja-JP" sz="1600" dirty="0" smtClean="0"/>
              <a:t>New high performance memory controllers</a:t>
            </a:r>
          </a:p>
          <a:p>
            <a:pPr lvl="1"/>
            <a:r>
              <a:rPr lang="en-US" altLang="ja-JP" sz="1600" dirty="0" smtClean="0"/>
              <a:t>New performance monitoring feature in External Memory Interface Toolkit</a:t>
            </a:r>
          </a:p>
          <a:p>
            <a:pPr lvl="1"/>
            <a:endParaRPr lang="en-US" altLang="ja-JP" sz="1400" dirty="0" smtClean="0"/>
          </a:p>
          <a:p>
            <a:r>
              <a:rPr lang="en-US" altLang="ja-JP" sz="1800" dirty="0" smtClean="0"/>
              <a:t>DSP Builder on 64-bit Linux and Windows platforms</a:t>
            </a:r>
          </a:p>
        </p:txBody>
      </p:sp>
      <p:sp>
        <p:nvSpPr>
          <p:cNvPr id="55300" name="Slide Number Placeholder 4"/>
          <p:cNvSpPr>
            <a:spLocks noGrp="1"/>
          </p:cNvSpPr>
          <p:nvPr>
            <p:ph type="sldNum" sz="quarter" idx="10"/>
          </p:nvPr>
        </p:nvSpPr>
        <p:spPr/>
        <p:txBody>
          <a:bodyPr/>
          <a:lstStyle/>
          <a:p>
            <a:fld id="{C8C7408E-7702-4731-8F91-EF4DB2A91758}" type="slidenum">
              <a:rPr lang="en-US" smtClean="0"/>
              <a:pPr/>
              <a:t>3</a:t>
            </a:fld>
            <a:endParaRPr lang="en-US" dirty="0" smtClean="0"/>
          </a:p>
        </p:txBody>
      </p:sp>
      <p:pic>
        <p:nvPicPr>
          <p:cNvPr id="55301" name="Picture 2" descr="\\altera\data\Marketing\Sw_Em_Dsp\Software\Prod_Mktg\Public\SOPC_Builder_Next_Generation\Splash_Screen_and_Icon\Quartus_logo.png"/>
          <p:cNvPicPr>
            <a:picLocks noChangeAspect="1" noChangeArrowheads="1"/>
          </p:cNvPicPr>
          <p:nvPr/>
        </p:nvPicPr>
        <p:blipFill>
          <a:blip r:embed="rId4" cstate="print"/>
          <a:srcRect/>
          <a:stretch>
            <a:fillRect/>
          </a:stretch>
        </p:blipFill>
        <p:spPr bwMode="auto">
          <a:xfrm>
            <a:off x="7620000" y="228600"/>
            <a:ext cx="990600" cy="698129"/>
          </a:xfrm>
          <a:prstGeom prst="rect">
            <a:avLst/>
          </a:prstGeom>
          <a:noFill/>
          <a:ln w="9525">
            <a:noFill/>
            <a:miter lim="800000"/>
            <a:headEnd/>
            <a:tailEnd/>
          </a:ln>
        </p:spPr>
      </p:pic>
      <p:pic>
        <p:nvPicPr>
          <p:cNvPr id="10" name="Picture 2" descr="\\altera\data\Marketing\Sw_Em_Dsp\Software\Prod_Mktg\Public\SOPC_Builder_Next_Generation\Splash_Screen_and_Icon\qsys.png"/>
          <p:cNvPicPr>
            <a:picLocks noChangeAspect="1" noChangeArrowheads="1"/>
          </p:cNvPicPr>
          <p:nvPr/>
        </p:nvPicPr>
        <p:blipFill>
          <a:blip r:embed="rId5" cstate="print"/>
          <a:srcRect/>
          <a:stretch>
            <a:fillRect/>
          </a:stretch>
        </p:blipFill>
        <p:spPr bwMode="auto">
          <a:xfrm>
            <a:off x="5706356" y="326448"/>
            <a:ext cx="1365511" cy="5048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GB" dirty="0" smtClean="0"/>
              <a:t>What’s New in DSP for v11.0</a:t>
            </a:r>
          </a:p>
        </p:txBody>
      </p:sp>
      <p:sp>
        <p:nvSpPr>
          <p:cNvPr id="3076" name="Rectangle 3"/>
          <p:cNvSpPr>
            <a:spLocks noGrp="1" noChangeArrowheads="1"/>
          </p:cNvSpPr>
          <p:nvPr>
            <p:ph type="body" idx="1"/>
          </p:nvPr>
        </p:nvSpPr>
        <p:spPr>
          <a:xfrm>
            <a:off x="350838" y="1187449"/>
            <a:ext cx="8331200" cy="5026315"/>
          </a:xfrm>
        </p:spPr>
        <p:txBody>
          <a:bodyPr>
            <a:normAutofit fontScale="70000" lnSpcReduction="20000"/>
          </a:bodyPr>
          <a:lstStyle/>
          <a:p>
            <a:r>
              <a:rPr lang="en-GB" dirty="0" smtClean="0"/>
              <a:t>FIR Compiler II MegaCore</a:t>
            </a:r>
          </a:p>
          <a:p>
            <a:pPr lvl="1"/>
            <a:r>
              <a:rPr lang="en-GB" dirty="0" smtClean="0"/>
              <a:t>Support for Stratix V, in particular systolic FIR filters</a:t>
            </a:r>
          </a:p>
          <a:p>
            <a:pPr lvl="4"/>
            <a:endParaRPr lang="en-GB" dirty="0" smtClean="0"/>
          </a:p>
          <a:p>
            <a:r>
              <a:rPr lang="en-GB" dirty="0" smtClean="0"/>
              <a:t>FFT MegaCore</a:t>
            </a:r>
          </a:p>
          <a:p>
            <a:pPr lvl="1"/>
            <a:r>
              <a:rPr lang="en-GB" dirty="0" smtClean="0"/>
              <a:t>Optimized for Stratix V</a:t>
            </a:r>
          </a:p>
          <a:p>
            <a:pPr lvl="2"/>
            <a:r>
              <a:rPr lang="en-GB" dirty="0" smtClean="0"/>
              <a:t>GUI option to minimize resources or maximize performance</a:t>
            </a:r>
          </a:p>
          <a:p>
            <a:pPr lvl="3"/>
            <a:endParaRPr lang="en-GB" dirty="0" smtClean="0"/>
          </a:p>
          <a:p>
            <a:r>
              <a:rPr lang="en-GB" dirty="0" smtClean="0"/>
              <a:t>Reed Solomon II Encoder and Decoder</a:t>
            </a:r>
          </a:p>
          <a:p>
            <a:pPr lvl="1"/>
            <a:r>
              <a:rPr lang="en-GB" dirty="0" smtClean="0"/>
              <a:t>10 </a:t>
            </a:r>
            <a:r>
              <a:rPr lang="en-GB" dirty="0" err="1" smtClean="0"/>
              <a:t>Gbps</a:t>
            </a:r>
            <a:r>
              <a:rPr lang="en-GB" dirty="0" smtClean="0"/>
              <a:t> reference design now available</a:t>
            </a:r>
          </a:p>
          <a:p>
            <a:pPr lvl="3"/>
            <a:endParaRPr lang="en-GB" dirty="0" smtClean="0"/>
          </a:p>
          <a:p>
            <a:r>
              <a:rPr lang="en-GB" dirty="0" smtClean="0"/>
              <a:t>Floating Point Megafunction</a:t>
            </a:r>
          </a:p>
          <a:p>
            <a:pPr lvl="1"/>
            <a:r>
              <a:rPr lang="en-GB" dirty="0" smtClean="0"/>
              <a:t>New Arc-Tangent Megafunction (single precision only)</a:t>
            </a:r>
          </a:p>
          <a:p>
            <a:pPr lvl="3"/>
            <a:endParaRPr lang="en-GB" dirty="0" smtClean="0"/>
          </a:p>
          <a:p>
            <a:r>
              <a:rPr lang="en-GB" dirty="0" smtClean="0"/>
              <a:t>Enhancements to video and image processing (VIP) suite</a:t>
            </a:r>
          </a:p>
          <a:p>
            <a:pPr lvl="1"/>
            <a:r>
              <a:rPr lang="en-GB" dirty="0" smtClean="0"/>
              <a:t>New Megafunction: Scalar II 	(This is HDL based)</a:t>
            </a:r>
          </a:p>
          <a:p>
            <a:pPr lvl="1"/>
            <a:r>
              <a:rPr lang="en-GB" dirty="0" smtClean="0"/>
              <a:t>Qsys simulation support</a:t>
            </a:r>
          </a:p>
          <a:p>
            <a:pPr lvl="3"/>
            <a:endParaRPr lang="en-GB" dirty="0" smtClean="0"/>
          </a:p>
          <a:p>
            <a:r>
              <a:rPr lang="en-GB" dirty="0" smtClean="0"/>
              <a:t>DSP Builder Advanced </a:t>
            </a:r>
            <a:r>
              <a:rPr lang="en-GB" dirty="0" err="1" smtClean="0"/>
              <a:t>Blockset</a:t>
            </a:r>
            <a:endParaRPr lang="en-GB" dirty="0" smtClean="0"/>
          </a:p>
          <a:p>
            <a:pPr lvl="1"/>
            <a:r>
              <a:rPr lang="en-GB" dirty="0" smtClean="0"/>
              <a:t>64-bit support in Linux and Windows platform</a:t>
            </a:r>
          </a:p>
          <a:p>
            <a:pPr lvl="1"/>
            <a:r>
              <a:rPr lang="en-GB" dirty="0" smtClean="0"/>
              <a:t>Additional floating point optimizations – folding, QoR </a:t>
            </a:r>
          </a:p>
          <a:p>
            <a:pPr lvl="1"/>
            <a:r>
              <a:rPr lang="en-GB" dirty="0" smtClean="0"/>
              <a:t>Stratix V optimizations – example, systolic FIRs</a:t>
            </a:r>
          </a:p>
        </p:txBody>
      </p:sp>
      <p:sp>
        <p:nvSpPr>
          <p:cNvPr id="3074" name="Slide Number Placeholder 3"/>
          <p:cNvSpPr>
            <a:spLocks noGrp="1"/>
          </p:cNvSpPr>
          <p:nvPr>
            <p:ph type="sldNum" sz="quarter" idx="10"/>
          </p:nvPr>
        </p:nvSpPr>
        <p:spPr/>
        <p:txBody>
          <a:bodyPr/>
          <a:lstStyle/>
          <a:p>
            <a:fld id="{5F5C8778-CF0A-473E-8142-DC0F07A2784A}"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DSP Builder Setup Script</a:t>
            </a:r>
            <a:endParaRPr lang="en-US" dirty="0"/>
          </a:p>
        </p:txBody>
      </p:sp>
      <p:sp>
        <p:nvSpPr>
          <p:cNvPr id="3" name="Content Placeholder 2"/>
          <p:cNvSpPr>
            <a:spLocks noGrp="1"/>
          </p:cNvSpPr>
          <p:nvPr>
            <p:ph idx="1"/>
          </p:nvPr>
        </p:nvSpPr>
        <p:spPr/>
        <p:txBody>
          <a:bodyPr/>
          <a:lstStyle/>
          <a:p>
            <a:pPr lvl="0"/>
            <a:r>
              <a:rPr lang="en-US" dirty="0" smtClean="0"/>
              <a:t>DSP Builder - Linux platform only</a:t>
            </a:r>
            <a:endParaRPr lang="en-US" sz="3600" dirty="0" smtClean="0"/>
          </a:p>
          <a:p>
            <a:pPr lvl="1"/>
            <a:r>
              <a:rPr lang="en-US" dirty="0" smtClean="0"/>
              <a:t>Linux DSP Builder setup now relies on setup script </a:t>
            </a:r>
          </a:p>
          <a:p>
            <a:pPr lvl="2"/>
            <a:r>
              <a:rPr lang="en-US" i="1" dirty="0" smtClean="0">
                <a:solidFill>
                  <a:schemeClr val="accent1"/>
                </a:solidFill>
              </a:rPr>
              <a:t>dsp_builder.sh</a:t>
            </a:r>
            <a:r>
              <a:rPr lang="en-US" dirty="0" smtClean="0"/>
              <a:t> script is in the DSP Builder install directory</a:t>
            </a:r>
          </a:p>
          <a:p>
            <a:pPr lvl="2"/>
            <a:r>
              <a:rPr lang="en-US" dirty="0" smtClean="0"/>
              <a:t>Use this script to startup MATLAB</a:t>
            </a:r>
          </a:p>
          <a:p>
            <a:pPr lvl="1"/>
            <a:r>
              <a:rPr lang="en-US" dirty="0" smtClean="0"/>
              <a:t>No longer create/update these files in your HOME directory</a:t>
            </a:r>
          </a:p>
          <a:p>
            <a:pPr lvl="2"/>
            <a:r>
              <a:rPr lang="en-US" i="1" dirty="0" err="1" smtClean="0">
                <a:solidFill>
                  <a:schemeClr val="accent1"/>
                </a:solidFill>
              </a:rPr>
              <a:t>startup.m</a:t>
            </a:r>
            <a:r>
              <a:rPr lang="en-US" dirty="0" smtClean="0"/>
              <a:t> and </a:t>
            </a:r>
            <a:r>
              <a:rPr lang="en-US" i="1" dirty="0" smtClean="0">
                <a:solidFill>
                  <a:schemeClr val="accent1"/>
                </a:solidFill>
              </a:rPr>
              <a:t>.matlab7rc.sh</a:t>
            </a:r>
            <a:endParaRPr lang="en-US" i="1" dirty="0">
              <a:solidFill>
                <a:schemeClr val="accent1"/>
              </a:solidFill>
            </a:endParaRPr>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dirty="0" smtClean="0"/>
              <a:t>Quartus II v11.0 Highlights</a:t>
            </a:r>
          </a:p>
        </p:txBody>
      </p:sp>
      <p:sp>
        <p:nvSpPr>
          <p:cNvPr id="55298" name="Rectangle 3"/>
          <p:cNvSpPr>
            <a:spLocks noGrp="1" noChangeArrowheads="1"/>
          </p:cNvSpPr>
          <p:nvPr>
            <p:ph sz="half" idx="1"/>
          </p:nvPr>
        </p:nvSpPr>
        <p:spPr/>
        <p:txBody>
          <a:bodyPr/>
          <a:lstStyle/>
          <a:p>
            <a:r>
              <a:rPr lang="en-US" sz="1800" dirty="0" smtClean="0"/>
              <a:t>Stratix V updates</a:t>
            </a:r>
          </a:p>
          <a:p>
            <a:pPr lvl="1"/>
            <a:r>
              <a:rPr lang="en-US" altLang="zh-CN" sz="1600" dirty="0" smtClean="0"/>
              <a:t>Expanded transceiver modes and features support</a:t>
            </a:r>
          </a:p>
          <a:p>
            <a:pPr lvl="1"/>
            <a:endParaRPr lang="en-US" sz="1600" dirty="0" smtClean="0"/>
          </a:p>
          <a:p>
            <a:r>
              <a:rPr lang="en-US" sz="1800" dirty="0" smtClean="0"/>
              <a:t>Qsys system integration tool - Production release</a:t>
            </a:r>
          </a:p>
          <a:p>
            <a:pPr lvl="1"/>
            <a:r>
              <a:rPr lang="en-US" sz="1600" dirty="0" smtClean="0"/>
              <a:t>Hierarchy support</a:t>
            </a:r>
          </a:p>
          <a:p>
            <a:pPr lvl="1"/>
            <a:r>
              <a:rPr lang="en-US" sz="1600" dirty="0" smtClean="0"/>
              <a:t>High-performance interconnect</a:t>
            </a:r>
          </a:p>
          <a:p>
            <a:pPr lvl="1"/>
            <a:r>
              <a:rPr lang="en-US" sz="1600" dirty="0" smtClean="0"/>
              <a:t>Simulation and testbench support</a:t>
            </a:r>
          </a:p>
          <a:p>
            <a:pPr lvl="1"/>
            <a:endParaRPr lang="en-US" altLang="ja-JP" sz="1600" dirty="0" smtClean="0"/>
          </a:p>
          <a:p>
            <a:r>
              <a:rPr lang="en-US" altLang="ja-JP" sz="1800" dirty="0" smtClean="0"/>
              <a:t>Enabling faster transceiver design and verification</a:t>
            </a:r>
          </a:p>
          <a:p>
            <a:pPr lvl="1"/>
            <a:r>
              <a:rPr lang="en-US" altLang="ja-JP" sz="1600" dirty="0" smtClean="0"/>
              <a:t>Improved Chip Planner view</a:t>
            </a:r>
          </a:p>
          <a:p>
            <a:pPr lvl="1"/>
            <a:r>
              <a:rPr lang="en-US" altLang="ja-JP" sz="1600" dirty="0" smtClean="0"/>
              <a:t>Transceiver Toolkit usability enhancements</a:t>
            </a:r>
            <a:endParaRPr lang="en-US" sz="1600" dirty="0" smtClean="0"/>
          </a:p>
        </p:txBody>
      </p:sp>
      <p:sp>
        <p:nvSpPr>
          <p:cNvPr id="55299" name="Rectangle 4"/>
          <p:cNvSpPr>
            <a:spLocks noGrp="1" noChangeArrowheads="1"/>
          </p:cNvSpPr>
          <p:nvPr>
            <p:ph sz="half" idx="2"/>
          </p:nvPr>
        </p:nvSpPr>
        <p:spPr/>
        <p:txBody>
          <a:bodyPr/>
          <a:lstStyle/>
          <a:p>
            <a:r>
              <a:rPr lang="en-US" altLang="ja-JP" sz="1800" dirty="0" smtClean="0"/>
              <a:t>Extending leadership in external memory interface design and debug</a:t>
            </a:r>
          </a:p>
          <a:p>
            <a:pPr lvl="1"/>
            <a:r>
              <a:rPr lang="en-US" altLang="ja-JP" sz="1600" dirty="0" smtClean="0"/>
              <a:t>New high performance memory controllers</a:t>
            </a:r>
          </a:p>
          <a:p>
            <a:pPr lvl="1"/>
            <a:r>
              <a:rPr lang="en-US" altLang="ja-JP" sz="1600" dirty="0" smtClean="0"/>
              <a:t>New performance monitoring feature in External Memory Interface Toolkit</a:t>
            </a:r>
          </a:p>
          <a:p>
            <a:pPr lvl="1"/>
            <a:endParaRPr lang="en-US" altLang="ja-JP" sz="1400" dirty="0" smtClean="0"/>
          </a:p>
          <a:p>
            <a:r>
              <a:rPr lang="en-US" altLang="ja-JP" sz="1800" dirty="0" smtClean="0"/>
              <a:t>DSP Builder in 64-bit Linux and Windows platforms</a:t>
            </a:r>
          </a:p>
        </p:txBody>
      </p:sp>
      <p:sp>
        <p:nvSpPr>
          <p:cNvPr id="55300" name="Slide Number Placeholder 4"/>
          <p:cNvSpPr>
            <a:spLocks noGrp="1"/>
          </p:cNvSpPr>
          <p:nvPr>
            <p:ph type="sldNum" sz="quarter" idx="10"/>
          </p:nvPr>
        </p:nvSpPr>
        <p:spPr/>
        <p:txBody>
          <a:bodyPr/>
          <a:lstStyle/>
          <a:p>
            <a:fld id="{C8C7408E-7702-4731-8F91-EF4DB2A91758}" type="slidenum">
              <a:rPr lang="en-US" smtClean="0"/>
              <a:pPr/>
              <a:t>32</a:t>
            </a:fld>
            <a:endParaRPr lang="en-US" dirty="0" smtClean="0"/>
          </a:p>
        </p:txBody>
      </p:sp>
      <p:pic>
        <p:nvPicPr>
          <p:cNvPr id="55301" name="Picture 2" descr="\\altera\data\Marketing\Sw_Em_Dsp\Software\Prod_Mktg\Public\SOPC_Builder_Next_Generation\Splash_Screen_and_Icon\Quartus_logo.png"/>
          <p:cNvPicPr>
            <a:picLocks noChangeAspect="1" noChangeArrowheads="1"/>
          </p:cNvPicPr>
          <p:nvPr/>
        </p:nvPicPr>
        <p:blipFill>
          <a:blip r:embed="rId4" cstate="print"/>
          <a:srcRect/>
          <a:stretch>
            <a:fillRect/>
          </a:stretch>
        </p:blipFill>
        <p:spPr bwMode="auto">
          <a:xfrm>
            <a:off x="7620000" y="228600"/>
            <a:ext cx="990600" cy="698129"/>
          </a:xfrm>
          <a:prstGeom prst="rect">
            <a:avLst/>
          </a:prstGeom>
          <a:noFill/>
          <a:ln w="9525">
            <a:noFill/>
            <a:miter lim="800000"/>
            <a:headEnd/>
            <a:tailEnd/>
          </a:ln>
        </p:spPr>
      </p:pic>
      <p:pic>
        <p:nvPicPr>
          <p:cNvPr id="10" name="Picture 2" descr="\\altera\data\Marketing\Sw_Em_Dsp\Software\Prod_Mktg\Public\SOPC_Builder_Next_Generation\Splash_Screen_and_Icon\qsys.png"/>
          <p:cNvPicPr>
            <a:picLocks noChangeAspect="1" noChangeArrowheads="1"/>
          </p:cNvPicPr>
          <p:nvPr/>
        </p:nvPicPr>
        <p:blipFill>
          <a:blip r:embed="rId5" cstate="print"/>
          <a:srcRect/>
          <a:stretch>
            <a:fillRect/>
          </a:stretch>
        </p:blipFill>
        <p:spPr bwMode="auto">
          <a:xfrm>
            <a:off x="5706356" y="326448"/>
            <a:ext cx="1365511" cy="5048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588125"/>
            <a:ext cx="698500" cy="282575"/>
          </a:xfrm>
        </p:spPr>
        <p:txBody>
          <a:bodyPr/>
          <a:lstStyle/>
          <a:p>
            <a:pPr>
              <a:defRPr/>
            </a:pPr>
            <a:fld id="{E5E0FF13-D510-411E-9186-ECBA4F24CF19}"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smtClean="0"/>
              <a:t>Transceiver Mode Support</a:t>
            </a:r>
          </a:p>
        </p:txBody>
      </p:sp>
      <p:graphicFrame>
        <p:nvGraphicFramePr>
          <p:cNvPr id="7000068" name="Group 4"/>
          <p:cNvGraphicFramePr>
            <a:graphicFrameLocks noGrp="1"/>
          </p:cNvGraphicFramePr>
          <p:nvPr>
            <p:ph sz="half" idx="1"/>
          </p:nvPr>
        </p:nvGraphicFramePr>
        <p:xfrm>
          <a:off x="410472" y="1410011"/>
          <a:ext cx="4089399" cy="3955026"/>
        </p:xfrm>
        <a:graphic>
          <a:graphicData uri="http://schemas.openxmlformats.org/drawingml/2006/table">
            <a:tbl>
              <a:tblPr/>
              <a:tblGrid>
                <a:gridCol w="3108583"/>
                <a:gridCol w="980816"/>
              </a:tblGrid>
              <a:tr h="327411">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PCIe Gen1 and Gen2</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27411">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XAUI (soft PCS)</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27411">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10GBase –R</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sym typeface="Wingdings" pitchFamily="2" charset="2"/>
                        </a:rPr>
                        <a:t></a:t>
                      </a:r>
                      <a:endParaRPr kumimoji="0" lang="en-US" sz="1600" b="0" i="0" u="none" strike="noStrike" cap="none" normalizeH="0" baseline="0" dirty="0" smtClean="0">
                        <a:ln>
                          <a:noFill/>
                        </a:ln>
                        <a:solidFill>
                          <a:schemeClr val="tx1"/>
                        </a:solidFill>
                        <a:effectLst/>
                        <a:latin typeface="Arial" charset="0"/>
                        <a:sym typeface="Wingdings" pitchFamily="2" charset="2"/>
                      </a:endParaRP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27411">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10GBase –KR</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39131">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Interlaken</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39131">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40G Ethernet (10G custom)</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39131">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100G Ethernet (10G custom)</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39131">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SFI-S (10G custom)</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39131">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SFI-5.1 (8G custom)</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39131">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10G GPON/EPON (10G custom)</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39131">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GPON (8G custom mode)</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93658" marR="93658"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graphicFrame>
        <p:nvGraphicFramePr>
          <p:cNvPr id="7000115" name="Group 51"/>
          <p:cNvGraphicFramePr>
            <a:graphicFrameLocks noGrp="1"/>
          </p:cNvGraphicFramePr>
          <p:nvPr>
            <p:ph sz="half" idx="2"/>
          </p:nvPr>
        </p:nvGraphicFramePr>
        <p:xfrm>
          <a:off x="4652272" y="1409594"/>
          <a:ext cx="4089400" cy="3352800"/>
        </p:xfrm>
        <a:graphic>
          <a:graphicData uri="http://schemas.openxmlformats.org/drawingml/2006/table">
            <a:tbl>
              <a:tblPr/>
              <a:tblGrid>
                <a:gridCol w="3286125"/>
                <a:gridCol w="803275"/>
              </a:tblGrid>
              <a:tr h="334963">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GIGE (using LVDS)</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GIGE (using transceiver)</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bg1"/>
                          </a:solidFill>
                          <a:effectLst/>
                          <a:latin typeface="Arial" pitchFamily="34" charset="0"/>
                          <a:sym typeface="Wingdings" pitchFamily="2" charset="2"/>
                        </a:rPr>
                        <a:t>11.0</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rgbClr val="0070C0"/>
                    </a:solidFill>
                  </a:tcPr>
                </a:tc>
              </a:tr>
              <a:tr h="334963">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SGMII</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SDI (8G custom)</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bg1"/>
                          </a:solidFill>
                          <a:effectLst/>
                          <a:latin typeface="Arial" pitchFamily="34" charset="0"/>
                          <a:sym typeface="Wingdings" pitchFamily="2" charset="2"/>
                        </a:rPr>
                        <a:t>11.0</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rgbClr val="0070C0"/>
                    </a:solidFill>
                  </a:tcPr>
                </a:tc>
              </a:tr>
              <a:tr h="334963">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600" b="0" i="0" u="none" strike="noStrike" cap="none" normalizeH="0" baseline="0" dirty="0" smtClean="0">
                          <a:ln>
                            <a:noFill/>
                          </a:ln>
                          <a:solidFill>
                            <a:schemeClr val="tx1"/>
                          </a:solidFill>
                          <a:effectLst/>
                          <a:latin typeface="Arial" pitchFamily="34" charset="0"/>
                        </a:rPr>
                        <a:t>SDI (</a:t>
                      </a:r>
                      <a:r>
                        <a:rPr lang="en-US" altLang="zh-CN" sz="1600" dirty="0" smtClean="0">
                          <a:ea typeface="宋体" charset="-122"/>
                        </a:rPr>
                        <a:t>single rate SD/HD/3G</a:t>
                      </a:r>
                      <a:r>
                        <a:rPr kumimoji="0" lang="en-US" sz="1600" b="0" i="0" u="none" strike="noStrike" cap="none" normalizeH="0" baseline="0" dirty="0" smtClean="0">
                          <a:ln>
                            <a:noFill/>
                          </a:ln>
                          <a:solidFill>
                            <a:schemeClr val="tx1"/>
                          </a:solidFill>
                          <a:effectLst/>
                          <a:latin typeface="Arial" pitchFamily="34" charset="0"/>
                        </a:rPr>
                        <a:t>)</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bg1"/>
                          </a:solidFill>
                          <a:effectLst/>
                          <a:latin typeface="Arial" pitchFamily="34" charset="0"/>
                          <a:sym typeface="Wingdings" pitchFamily="2" charset="2"/>
                        </a:rPr>
                        <a:t>11.0</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rgbClr val="0070C0"/>
                    </a:solidFill>
                  </a:tcPr>
                </a:tc>
              </a:tr>
              <a:tr h="334963">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10G SDI (10G custom)</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bg1"/>
                          </a:solidFill>
                          <a:effectLst/>
                          <a:latin typeface="Arial" pitchFamily="34" charset="0"/>
                          <a:sym typeface="Wingdings" pitchFamily="2" charset="2"/>
                        </a:rPr>
                        <a:t>11.0</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rgbClr val="0070C0"/>
                    </a:solidFill>
                  </a:tcPr>
                </a:tc>
              </a:tr>
              <a:tr h="333375">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rPr>
                        <a:t>JESD204A (custom mode)</a:t>
                      </a:r>
                      <a:endParaRPr kumimoji="0" lang="en-US" sz="1600" b="0" i="0" u="none" strike="noStrike" cap="none" normalizeH="0" baseline="0" dirty="0" smtClean="0">
                        <a:ln>
                          <a:noFill/>
                        </a:ln>
                        <a:solidFill>
                          <a:schemeClr val="tx1"/>
                        </a:solidFill>
                        <a:effectLst/>
                        <a:latin typeface="Arial" pitchFamily="34" charset="0"/>
                      </a:endParaRP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bg1"/>
                          </a:solidFill>
                          <a:effectLst/>
                          <a:latin typeface="Arial" pitchFamily="34" charset="0"/>
                          <a:sym typeface="Wingdings" pitchFamily="2" charset="2"/>
                        </a:rPr>
                        <a:t>11.0</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rgbClr val="0070C0"/>
                    </a:solidFill>
                  </a:tcPr>
                </a:tc>
              </a:tr>
              <a:tr h="334963">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SerialLite II (8G custom)</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sym typeface="Wingdings" pitchFamily="2" charset="2"/>
                        </a:rPr>
                        <a:t></a:t>
                      </a:r>
                      <a:endParaRPr kumimoji="0" lang="en-US" sz="1600" b="0" i="0" u="none" strike="noStrike" cap="none" normalizeH="0" baseline="0" dirty="0" smtClean="0">
                        <a:ln>
                          <a:noFill/>
                        </a:ln>
                        <a:solidFill>
                          <a:schemeClr val="tx1"/>
                        </a:solidFill>
                        <a:effectLst/>
                        <a:latin typeface="Arial" charset="0"/>
                        <a:sym typeface="Wingdings" pitchFamily="2" charset="2"/>
                      </a:endParaRP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FC 1/2/4/8 (8G custom)</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SONET (8G custom)</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sym typeface="Wingdings" pitchFamily="2" charset="2"/>
                        </a:rPr>
                        <a:t></a:t>
                      </a:r>
                    </a:p>
                  </a:txBody>
                  <a:tcPr marL="87630" marR="87630"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sp>
        <p:nvSpPr>
          <p:cNvPr id="65537" name="Slide Number Placeholder 1"/>
          <p:cNvSpPr>
            <a:spLocks noGrp="1"/>
          </p:cNvSpPr>
          <p:nvPr>
            <p:ph type="sldNum" sz="quarter" idx="10"/>
          </p:nvPr>
        </p:nvSpPr>
        <p:spPr/>
        <p:txBody>
          <a:bodyPr/>
          <a:lstStyle/>
          <a:p>
            <a:fld id="{021D0D0A-DE17-4FBB-AAEC-C44D65D2B730}" type="slidenum">
              <a:rPr lang="en-US" smtClean="0"/>
              <a:pPr/>
              <a:t>34</a:t>
            </a:fld>
            <a:endParaRPr lang="en-US" smtClean="0"/>
          </a:p>
        </p:txBody>
      </p:sp>
      <p:sp>
        <p:nvSpPr>
          <p:cNvPr id="65538" name="Slide Number Placeholder 4"/>
          <p:cNvSpPr txBox="1">
            <a:spLocks noGrp="1"/>
          </p:cNvSpPr>
          <p:nvPr/>
        </p:nvSpPr>
        <p:spPr bwMode="auto">
          <a:xfrm>
            <a:off x="350838" y="6588125"/>
            <a:ext cx="698500" cy="282575"/>
          </a:xfrm>
          <a:prstGeom prst="rect">
            <a:avLst/>
          </a:prstGeom>
          <a:noFill/>
          <a:ln w="9525">
            <a:noFill/>
            <a:miter lim="800000"/>
            <a:headEnd/>
            <a:tailEnd/>
          </a:ln>
        </p:spPr>
        <p:txBody>
          <a:bodyPr/>
          <a:lstStyle/>
          <a:p>
            <a:fld id="{6E30AAD3-2859-4B76-BF89-77C764F85BB7}" type="slidenum">
              <a:rPr lang="en-US" sz="800">
                <a:solidFill>
                  <a:srgbClr val="000000"/>
                </a:solidFill>
              </a:rPr>
              <a:pPr/>
              <a:t>34</a:t>
            </a:fld>
            <a:endParaRPr lang="en-US" sz="80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9"/>
          <p:cNvSpPr>
            <a:spLocks noGrp="1" noChangeArrowheads="1"/>
          </p:cNvSpPr>
          <p:nvPr>
            <p:ph type="title"/>
          </p:nvPr>
        </p:nvSpPr>
        <p:spPr/>
        <p:txBody>
          <a:bodyPr/>
          <a:lstStyle/>
          <a:p>
            <a:r>
              <a:rPr lang="en-US" smtClean="0"/>
              <a:t>Download and Installation</a:t>
            </a:r>
            <a:endParaRPr lang="en-US" dirty="0" smtClean="0"/>
          </a:p>
        </p:txBody>
      </p:sp>
      <p:sp>
        <p:nvSpPr>
          <p:cNvPr id="37890" name="Rectangle 2"/>
          <p:cNvSpPr>
            <a:spLocks noGrp="1" noChangeArrowheads="1"/>
          </p:cNvSpPr>
          <p:nvPr>
            <p:ph idx="1"/>
          </p:nvPr>
        </p:nvSpPr>
        <p:spPr>
          <a:xfrm>
            <a:off x="350838" y="990600"/>
            <a:ext cx="8331200" cy="4679950"/>
          </a:xfrm>
        </p:spPr>
        <p:txBody>
          <a:bodyPr lIns="91440" tIns="45720">
            <a:noAutofit/>
          </a:bodyPr>
          <a:lstStyle/>
          <a:p>
            <a:r>
              <a:rPr lang="en-US" sz="2400" dirty="0" smtClean="0"/>
              <a:t>Available online at </a:t>
            </a:r>
            <a:r>
              <a:rPr lang="en-US" sz="2400" dirty="0" smtClean="0">
                <a:hlinkClick r:id="rId4"/>
              </a:rPr>
              <a:t>www.altera.com/download</a:t>
            </a:r>
            <a:endParaRPr lang="en-US" sz="2400" dirty="0" smtClean="0"/>
          </a:p>
          <a:p>
            <a:pPr lvl="1">
              <a:spcAft>
                <a:spcPts val="1000"/>
              </a:spcAft>
            </a:pPr>
            <a:r>
              <a:rPr lang="en-US" sz="1800" dirty="0" smtClean="0"/>
              <a:t>DVD available on request </a:t>
            </a:r>
            <a:r>
              <a:rPr lang="en-US" sz="1800" dirty="0" smtClean="0">
                <a:hlinkClick r:id="rId5"/>
              </a:rPr>
              <a:t>www.altera.com/dvdrequest</a:t>
            </a:r>
            <a:endParaRPr lang="en-US" sz="1800" dirty="0" smtClean="0"/>
          </a:p>
          <a:p>
            <a:r>
              <a:rPr lang="en-US" sz="2400" dirty="0" smtClean="0"/>
              <a:t>Nios II Embedded Design Suite (EDS) now ships with Quartus II v11.0</a:t>
            </a:r>
          </a:p>
          <a:p>
            <a:pPr lvl="1"/>
            <a:r>
              <a:rPr lang="en-US" sz="1600" dirty="0" smtClean="0"/>
              <a:t>Starting v11.0, Nios II IP and Nios II Software Build Tool (SBT)/GCC4 </a:t>
            </a:r>
            <a:r>
              <a:rPr lang="en-US" sz="1600" dirty="0" err="1" smtClean="0"/>
              <a:t>toolchain</a:t>
            </a:r>
            <a:r>
              <a:rPr lang="en-US" sz="1600" dirty="0" smtClean="0"/>
              <a:t> are included in the Quartus II software installation process</a:t>
            </a:r>
          </a:p>
          <a:p>
            <a:pPr lvl="2"/>
            <a:r>
              <a:rPr lang="en-US" sz="1600" dirty="0" smtClean="0"/>
              <a:t>For subscription and web edition software</a:t>
            </a:r>
          </a:p>
          <a:p>
            <a:pPr lvl="1"/>
            <a:r>
              <a:rPr lang="en-US" sz="1600" dirty="0" smtClean="0"/>
              <a:t>If you wish to use Nios II IDE software</a:t>
            </a:r>
          </a:p>
          <a:p>
            <a:pPr lvl="2"/>
            <a:r>
              <a:rPr lang="en-US" sz="1600" dirty="0" smtClean="0"/>
              <a:t>Install the “</a:t>
            </a:r>
            <a:r>
              <a:rPr lang="en-US" sz="1600" i="1" dirty="0" smtClean="0"/>
              <a:t>Legacy package: Nios II IDE / GCC3 </a:t>
            </a:r>
            <a:r>
              <a:rPr lang="en-US" sz="1600" i="1" dirty="0" err="1" smtClean="0"/>
              <a:t>Toolchain</a:t>
            </a:r>
            <a:r>
              <a:rPr lang="en-US" sz="1600" i="1" dirty="0" smtClean="0"/>
              <a:t> / Nios II C2H Compile</a:t>
            </a:r>
            <a:r>
              <a:rPr lang="en-US" sz="1600" dirty="0" smtClean="0"/>
              <a:t>”</a:t>
            </a:r>
          </a:p>
        </p:txBody>
      </p:sp>
      <p:sp>
        <p:nvSpPr>
          <p:cNvPr id="37889" name="Slide Number Placeholder 4"/>
          <p:cNvSpPr>
            <a:spLocks noGrp="1"/>
          </p:cNvSpPr>
          <p:nvPr>
            <p:ph type="sldNum" sz="quarter" idx="10"/>
          </p:nvPr>
        </p:nvSpPr>
        <p:spPr/>
        <p:txBody>
          <a:bodyPr/>
          <a:lstStyle/>
          <a:p>
            <a:fld id="{475BA037-5C6D-4687-B03A-56B2167E0725}" type="slidenum">
              <a:rPr lang="en-US" smtClean="0"/>
              <a:pPr/>
              <a:t>35</a:t>
            </a:fld>
            <a:endParaRPr lang="en-US" dirty="0" smtClean="0"/>
          </a:p>
        </p:txBody>
      </p:sp>
      <p:pic>
        <p:nvPicPr>
          <p:cNvPr id="1028" name="Picture 4"/>
          <p:cNvPicPr>
            <a:picLocks noChangeAspect="1" noChangeArrowheads="1"/>
          </p:cNvPicPr>
          <p:nvPr/>
        </p:nvPicPr>
        <p:blipFill>
          <a:blip r:embed="rId6" cstate="print"/>
          <a:srcRect/>
          <a:stretch>
            <a:fillRect/>
          </a:stretch>
        </p:blipFill>
        <p:spPr bwMode="auto">
          <a:xfrm>
            <a:off x="1514769" y="4388539"/>
            <a:ext cx="6301797" cy="1868090"/>
          </a:xfrm>
          <a:prstGeom prst="rect">
            <a:avLst/>
          </a:prstGeom>
          <a:noFill/>
          <a:ln w="12700">
            <a:solidFill>
              <a:schemeClr val="bg1">
                <a:lumMod val="50000"/>
              </a:schemeClr>
            </a:solid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Quartus II Software Web Edition</a:t>
            </a:r>
          </a:p>
        </p:txBody>
      </p:sp>
      <p:sp>
        <p:nvSpPr>
          <p:cNvPr id="39942" name="Rectangle 6"/>
          <p:cNvSpPr>
            <a:spLocks noGrp="1" noChangeArrowheads="1"/>
          </p:cNvSpPr>
          <p:nvPr>
            <p:ph idx="1"/>
          </p:nvPr>
        </p:nvSpPr>
        <p:spPr>
          <a:xfrm>
            <a:off x="381000" y="1143000"/>
            <a:ext cx="4878387" cy="3962400"/>
          </a:xfrm>
        </p:spPr>
        <p:txBody>
          <a:bodyPr>
            <a:normAutofit lnSpcReduction="10000"/>
          </a:bodyPr>
          <a:lstStyle/>
          <a:p>
            <a:pPr marL="231775" indent="-231775">
              <a:spcBef>
                <a:spcPct val="0"/>
              </a:spcBef>
              <a:spcAft>
                <a:spcPct val="10000"/>
              </a:spcAft>
            </a:pPr>
            <a:r>
              <a:rPr lang="en-US" sz="2000" dirty="0" smtClean="0"/>
              <a:t>Features that are not included:  </a:t>
            </a:r>
          </a:p>
          <a:p>
            <a:pPr marL="508000" lvl="1" indent="-161925">
              <a:spcBef>
                <a:spcPct val="0"/>
              </a:spcBef>
              <a:spcAft>
                <a:spcPct val="10000"/>
              </a:spcAft>
            </a:pPr>
            <a:r>
              <a:rPr lang="en-US" sz="1600" dirty="0" smtClean="0"/>
              <a:t>Multiprocessor support</a:t>
            </a:r>
          </a:p>
          <a:p>
            <a:pPr marL="855663" lvl="2" indent="-233363">
              <a:spcBef>
                <a:spcPct val="0"/>
              </a:spcBef>
              <a:spcAft>
                <a:spcPct val="30000"/>
              </a:spcAft>
            </a:pPr>
            <a:r>
              <a:rPr lang="en-US" sz="1600" dirty="0" smtClean="0"/>
              <a:t>Pay for compile-time performance</a:t>
            </a:r>
          </a:p>
          <a:p>
            <a:pPr marL="508000" lvl="1" indent="-161925">
              <a:spcBef>
                <a:spcPct val="0"/>
              </a:spcBef>
              <a:spcAft>
                <a:spcPct val="10000"/>
              </a:spcAft>
            </a:pPr>
            <a:r>
              <a:rPr lang="en-US" sz="1600" dirty="0" smtClean="0"/>
              <a:t>Incremental compilation</a:t>
            </a:r>
          </a:p>
          <a:p>
            <a:pPr marL="508000" lvl="1" indent="-161925">
              <a:spcBef>
                <a:spcPct val="0"/>
              </a:spcBef>
              <a:spcAft>
                <a:spcPct val="10000"/>
              </a:spcAft>
            </a:pPr>
            <a:r>
              <a:rPr lang="en-US" sz="1800" dirty="0" smtClean="0"/>
              <a:t>SSN analyzer, Transceiver Toolkit, and external memory interface toolkit</a:t>
            </a:r>
          </a:p>
          <a:p>
            <a:pPr marL="508000" lvl="1" indent="-161925">
              <a:spcBef>
                <a:spcPct val="0"/>
              </a:spcBef>
              <a:spcAft>
                <a:spcPts val="1200"/>
              </a:spcAft>
            </a:pPr>
            <a:r>
              <a:rPr lang="en-US" sz="1600" dirty="0" smtClean="0"/>
              <a:t>HardCopy tools</a:t>
            </a:r>
          </a:p>
          <a:p>
            <a:pPr marL="231775" indent="-231775">
              <a:spcBef>
                <a:spcPct val="0"/>
              </a:spcBef>
              <a:spcAft>
                <a:spcPct val="10000"/>
              </a:spcAft>
            </a:pPr>
            <a:r>
              <a:rPr lang="en-US" sz="2000" dirty="0" smtClean="0"/>
              <a:t>Enable TalkBack feature to use:</a:t>
            </a:r>
          </a:p>
          <a:p>
            <a:pPr marL="508000" lvl="1" indent="-161925">
              <a:spcBef>
                <a:spcPct val="0"/>
              </a:spcBef>
              <a:spcAft>
                <a:spcPct val="25000"/>
              </a:spcAft>
            </a:pPr>
            <a:r>
              <a:rPr lang="en-US" sz="1600" dirty="0" err="1" smtClean="0"/>
              <a:t>SignalTap</a:t>
            </a:r>
            <a:r>
              <a:rPr lang="en-US" sz="1600" baseline="30000" dirty="0" err="1" smtClean="0"/>
              <a:t>TM</a:t>
            </a:r>
            <a:r>
              <a:rPr lang="en-US" sz="1600" dirty="0" smtClean="0"/>
              <a:t> II logic analyzer</a:t>
            </a:r>
          </a:p>
          <a:p>
            <a:pPr marL="508000" lvl="1" indent="-161925">
              <a:spcBef>
                <a:spcPct val="0"/>
              </a:spcBef>
              <a:spcAft>
                <a:spcPts val="1200"/>
              </a:spcAft>
            </a:pPr>
            <a:r>
              <a:rPr lang="en-US" sz="1600" dirty="0" err="1" smtClean="0"/>
              <a:t>SignalProbe</a:t>
            </a:r>
            <a:r>
              <a:rPr lang="en-US" sz="1600" dirty="0" smtClean="0"/>
              <a:t> feature</a:t>
            </a:r>
          </a:p>
          <a:p>
            <a:pPr marL="231775" indent="-231775">
              <a:spcBef>
                <a:spcPct val="0"/>
              </a:spcBef>
              <a:spcAft>
                <a:spcPct val="25000"/>
              </a:spcAft>
            </a:pPr>
            <a:r>
              <a:rPr lang="en-US" sz="2000" dirty="0" smtClean="0"/>
              <a:t>Turn on TalkBack by clicking</a:t>
            </a:r>
            <a:br>
              <a:rPr lang="en-US" sz="2000" dirty="0" smtClean="0"/>
            </a:br>
            <a:r>
              <a:rPr lang="en-US" sz="2000" i="1" dirty="0" err="1" smtClean="0">
                <a:solidFill>
                  <a:srgbClr val="0070C0"/>
                </a:solidFill>
              </a:rPr>
              <a:t>TalkBack</a:t>
            </a:r>
            <a:r>
              <a:rPr lang="en-US" sz="2000" i="1" dirty="0" smtClean="0">
                <a:solidFill>
                  <a:srgbClr val="0070C0"/>
                </a:solidFill>
              </a:rPr>
              <a:t> Options</a:t>
            </a:r>
            <a:r>
              <a:rPr lang="en-US" sz="2000" dirty="0" smtClean="0">
                <a:solidFill>
                  <a:srgbClr val="0070C0"/>
                </a:solidFill>
              </a:rPr>
              <a:t> </a:t>
            </a:r>
            <a:r>
              <a:rPr lang="en-US" sz="2000" dirty="0" smtClean="0"/>
              <a:t>button in </a:t>
            </a:r>
            <a:br>
              <a:rPr lang="en-US" sz="2000" dirty="0" smtClean="0"/>
            </a:br>
            <a:r>
              <a:rPr lang="en-US" sz="2000" i="1" dirty="0" smtClean="0">
                <a:solidFill>
                  <a:srgbClr val="0070C0"/>
                </a:solidFill>
              </a:rPr>
              <a:t>Tools | Options | Internet Connectivity</a:t>
            </a:r>
            <a:endParaRPr lang="en-US" sz="2000" dirty="0" smtClean="0">
              <a:solidFill>
                <a:srgbClr val="0070C0"/>
              </a:solidFill>
            </a:endParaRPr>
          </a:p>
        </p:txBody>
      </p:sp>
      <p:sp>
        <p:nvSpPr>
          <p:cNvPr id="39937" name="Slide Number Placeholder 3"/>
          <p:cNvSpPr>
            <a:spLocks noGrp="1"/>
          </p:cNvSpPr>
          <p:nvPr>
            <p:ph type="sldNum" sz="quarter" idx="10"/>
          </p:nvPr>
        </p:nvSpPr>
        <p:spPr>
          <a:noFill/>
        </p:spPr>
        <p:txBody>
          <a:bodyPr/>
          <a:lstStyle/>
          <a:p>
            <a:fld id="{CFF671FB-F061-4A5A-B372-FED3105B1A57}" type="slidenum">
              <a:rPr lang="en-US" smtClean="0">
                <a:latin typeface="Arial" pitchFamily="34" charset="0"/>
              </a:rPr>
              <a:pPr/>
              <a:t>36</a:t>
            </a:fld>
            <a:endParaRPr lang="en-US" dirty="0" smtClean="0">
              <a:latin typeface="Arial" pitchFamily="34" charset="0"/>
            </a:endParaRPr>
          </a:p>
        </p:txBody>
      </p:sp>
      <p:sp>
        <p:nvSpPr>
          <p:cNvPr id="39941" name="Text Box 5"/>
          <p:cNvSpPr txBox="1">
            <a:spLocks noChangeArrowheads="1"/>
          </p:cNvSpPr>
          <p:nvPr/>
        </p:nvSpPr>
        <p:spPr bwMode="auto">
          <a:xfrm>
            <a:off x="268288" y="5276850"/>
            <a:ext cx="8442325" cy="969496"/>
          </a:xfrm>
          <a:prstGeom prst="rect">
            <a:avLst/>
          </a:prstGeom>
          <a:noFill/>
          <a:ln w="9525">
            <a:noFill/>
            <a:miter lim="800000"/>
            <a:headEnd/>
            <a:tailEnd/>
          </a:ln>
        </p:spPr>
        <p:txBody>
          <a:bodyPr>
            <a:spAutoFit/>
          </a:bodyPr>
          <a:lstStyle/>
          <a:p>
            <a:pPr algn="ctr" eaLnBrk="0" hangingPunct="0">
              <a:lnSpc>
                <a:spcPct val="95000"/>
              </a:lnSpc>
              <a:spcAft>
                <a:spcPct val="20000"/>
              </a:spcAft>
              <a:buClr>
                <a:srgbClr val="003399"/>
              </a:buClr>
              <a:buSzPct val="75000"/>
              <a:buFont typeface="Wingdings" pitchFamily="2" charset="2"/>
              <a:buNone/>
            </a:pPr>
            <a:r>
              <a:rPr lang="en-US" sz="2000" i="1" dirty="0">
                <a:solidFill>
                  <a:srgbClr val="30C1BE"/>
                </a:solidFill>
                <a:latin typeface="Arial Black" pitchFamily="34" charset="0"/>
              </a:rPr>
              <a:t>Quartus II Software </a:t>
            </a:r>
            <a:br>
              <a:rPr lang="en-US" sz="2000" i="1" dirty="0">
                <a:solidFill>
                  <a:srgbClr val="30C1BE"/>
                </a:solidFill>
                <a:latin typeface="Arial Black" pitchFamily="34" charset="0"/>
              </a:rPr>
            </a:br>
            <a:r>
              <a:rPr lang="en-US" sz="2000" i="1" dirty="0">
                <a:solidFill>
                  <a:srgbClr val="30C1BE"/>
                </a:solidFill>
                <a:latin typeface="Arial Black" pitchFamily="34" charset="0"/>
              </a:rPr>
              <a:t>Subscription Edition and Web Edition </a:t>
            </a:r>
            <a:br>
              <a:rPr lang="en-US" sz="2000" i="1" dirty="0">
                <a:solidFill>
                  <a:srgbClr val="30C1BE"/>
                </a:solidFill>
                <a:latin typeface="Arial Black" pitchFamily="34" charset="0"/>
              </a:rPr>
            </a:br>
            <a:r>
              <a:rPr lang="en-US" sz="2000" i="1" dirty="0">
                <a:solidFill>
                  <a:srgbClr val="30C1BE"/>
                </a:solidFill>
                <a:latin typeface="Arial Black" pitchFamily="34" charset="0"/>
              </a:rPr>
              <a:t>Feature Comparison Available on altera.com </a:t>
            </a:r>
          </a:p>
        </p:txBody>
      </p:sp>
      <p:grpSp>
        <p:nvGrpSpPr>
          <p:cNvPr id="2" name="Group 10"/>
          <p:cNvGrpSpPr/>
          <p:nvPr/>
        </p:nvGrpSpPr>
        <p:grpSpPr>
          <a:xfrm>
            <a:off x="4978123" y="1240108"/>
            <a:ext cx="3871243" cy="3036617"/>
            <a:chOff x="4846132" y="963883"/>
            <a:chExt cx="4152900" cy="3257550"/>
          </a:xfrm>
        </p:grpSpPr>
        <p:pic>
          <p:nvPicPr>
            <p:cNvPr id="9" name="Picture 2"/>
            <p:cNvPicPr>
              <a:picLocks noChangeAspect="1" noChangeArrowheads="1"/>
            </p:cNvPicPr>
            <p:nvPr/>
          </p:nvPicPr>
          <p:blipFill>
            <a:blip r:embed="rId3" cstate="print"/>
            <a:srcRect/>
            <a:stretch>
              <a:fillRect/>
            </a:stretch>
          </p:blipFill>
          <p:spPr bwMode="auto">
            <a:xfrm>
              <a:off x="4846132" y="963883"/>
              <a:ext cx="4152900" cy="3257550"/>
            </a:xfrm>
            <a:prstGeom prst="rect">
              <a:avLst/>
            </a:prstGeom>
            <a:noFill/>
            <a:ln w="3175" cap="flat" cmpd="sng" algn="ctr">
              <a:noFill/>
              <a:prstDash val="solid"/>
              <a:miter lim="800000"/>
              <a:headEnd/>
              <a:tailEnd/>
            </a:ln>
          </p:spPr>
        </p:pic>
        <p:sp>
          <p:nvSpPr>
            <p:cNvPr id="10" name="Rectangle 4"/>
            <p:cNvSpPr>
              <a:spLocks noChangeArrowheads="1"/>
            </p:cNvSpPr>
            <p:nvPr/>
          </p:nvSpPr>
          <p:spPr bwMode="auto">
            <a:xfrm>
              <a:off x="5010729" y="3456297"/>
              <a:ext cx="2574925" cy="296862"/>
            </a:xfrm>
            <a:prstGeom prst="rect">
              <a:avLst/>
            </a:prstGeom>
            <a:noFill/>
            <a:ln w="28575" algn="ctr">
              <a:solidFill>
                <a:srgbClr val="CC0000"/>
              </a:solidFill>
              <a:miter lim="800000"/>
              <a:headEnd/>
              <a:tailEnd/>
            </a:ln>
          </p:spPr>
          <p:txBody>
            <a:bodyPr wrap="none" anchor="ctr"/>
            <a:lstStyle/>
            <a:p>
              <a:pPr eaLnBrk="0" hangingPunct="0"/>
              <a:endParaRPr lang="en-US"/>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SOPC Builder to Qsys Migration Flow</a:t>
            </a:r>
            <a:br>
              <a:rPr lang="en-US"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Reset connectivity</a:t>
            </a:r>
          </a:p>
          <a:p>
            <a:pPr lvl="1"/>
            <a:r>
              <a:rPr lang="en-US" dirty="0" smtClean="0"/>
              <a:t>Migration of SOPC Builder design connects all resets together to preserve original design intent</a:t>
            </a:r>
          </a:p>
          <a:p>
            <a:pPr lvl="2"/>
            <a:r>
              <a:rPr lang="en-US" dirty="0" smtClean="0"/>
              <a:t>Always global reset network in SOPC Builder</a:t>
            </a:r>
          </a:p>
          <a:p>
            <a:pPr lvl="1"/>
            <a:r>
              <a:rPr lang="en-US" dirty="0" smtClean="0"/>
              <a:t>User has the following options:</a:t>
            </a:r>
          </a:p>
          <a:p>
            <a:pPr lvl="2"/>
            <a:r>
              <a:rPr lang="en-US" dirty="0" smtClean="0"/>
              <a:t>Option available from System Menu: System -&gt; Auto-Connect Resets</a:t>
            </a:r>
          </a:p>
          <a:p>
            <a:pPr lvl="2"/>
            <a:r>
              <a:rPr lang="en-US" dirty="0" smtClean="0"/>
              <a:t>Or manually make reset connections for new components</a:t>
            </a:r>
          </a:p>
          <a:p>
            <a:r>
              <a:rPr lang="en-US" dirty="0" smtClean="0"/>
              <a:t>Exported interfaces</a:t>
            </a:r>
          </a:p>
          <a:p>
            <a:pPr lvl="1"/>
            <a:r>
              <a:rPr lang="en-US" dirty="0" smtClean="0"/>
              <a:t>Migration from SOPC Builder design maintains exported interfaces</a:t>
            </a:r>
          </a:p>
          <a:p>
            <a:pPr lvl="1"/>
            <a:r>
              <a:rPr lang="en-US" dirty="0" smtClean="0"/>
              <a:t>Pin names set to match SOPC Builder conventions as closely as possible</a:t>
            </a:r>
          </a:p>
          <a:p>
            <a:r>
              <a:rPr lang="en-US" dirty="0" smtClean="0"/>
              <a:t>User SDC files</a:t>
            </a:r>
          </a:p>
          <a:p>
            <a:pPr lvl="1"/>
            <a:r>
              <a:rPr lang="en-US" dirty="0" smtClean="0"/>
              <a:t>After migration from SOPC Builder, any references to SOPC-specific node names required manual edit to the SDC file</a:t>
            </a:r>
          </a:p>
          <a:p>
            <a:r>
              <a:rPr lang="en-US" dirty="0" smtClean="0"/>
              <a:t>Simulation changes</a:t>
            </a:r>
          </a:p>
          <a:p>
            <a:pPr lvl="1"/>
            <a:r>
              <a:rPr lang="en-US" dirty="0" smtClean="0"/>
              <a:t>You can now edit your Qsys testbench as a Qsys system</a:t>
            </a:r>
          </a:p>
        </p:txBody>
      </p:sp>
      <p:sp>
        <p:nvSpPr>
          <p:cNvPr id="4" name="Slide Number Placeholder 3"/>
          <p:cNvSpPr>
            <a:spLocks noGrp="1"/>
          </p:cNvSpPr>
          <p:nvPr>
            <p:ph type="sldNum" sz="quarter" idx="10"/>
          </p:nvPr>
        </p:nvSpPr>
        <p:spPr/>
        <p:txBody>
          <a:bodyPr/>
          <a:lstStyle/>
          <a:p>
            <a:fld id="{EEDEFC26-6AAF-421C-A02A-7A46280C4125}"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normAutofit/>
          </a:bodyPr>
          <a:lstStyle/>
          <a:p>
            <a:r>
              <a:rPr lang="en-US" dirty="0" err="1" smtClean="0"/>
              <a:t>Qsys</a:t>
            </a:r>
            <a:r>
              <a:rPr lang="en-US" dirty="0" smtClean="0"/>
              <a:t> Changes From SOPC Builder</a:t>
            </a:r>
          </a:p>
        </p:txBody>
      </p:sp>
      <p:sp>
        <p:nvSpPr>
          <p:cNvPr id="94210" name="Content Placeholder 2"/>
          <p:cNvSpPr>
            <a:spLocks noGrp="1"/>
          </p:cNvSpPr>
          <p:nvPr>
            <p:ph idx="1"/>
          </p:nvPr>
        </p:nvSpPr>
        <p:spPr>
          <a:xfrm>
            <a:off x="350838" y="1252765"/>
            <a:ext cx="8331200" cy="5060950"/>
          </a:xfrm>
        </p:spPr>
        <p:txBody>
          <a:bodyPr>
            <a:normAutofit/>
          </a:bodyPr>
          <a:lstStyle/>
          <a:p>
            <a:r>
              <a:rPr lang="en-US" dirty="0" smtClean="0"/>
              <a:t>Native addressing is not supported</a:t>
            </a:r>
          </a:p>
          <a:p>
            <a:pPr lvl="1"/>
            <a:r>
              <a:rPr lang="en-US" dirty="0" smtClean="0"/>
              <a:t>All natively addressed slave interfaces are treated as 32-bit dynamic interfaces</a:t>
            </a:r>
          </a:p>
          <a:p>
            <a:pPr lvl="2"/>
            <a:r>
              <a:rPr lang="en-US" dirty="0" err="1" smtClean="0"/>
              <a:t>Nios</a:t>
            </a:r>
            <a:r>
              <a:rPr lang="en-US" dirty="0" smtClean="0"/>
              <a:t> II software drivers for existing natively address slaves will continue to work correctly </a:t>
            </a:r>
          </a:p>
          <a:p>
            <a:pPr lvl="1"/>
            <a:r>
              <a:rPr lang="en-US" dirty="0" smtClean="0"/>
              <a:t>Recommendation is to upgrade existing components to dynamic addressing</a:t>
            </a:r>
          </a:p>
          <a:p>
            <a:pPr lvl="1"/>
            <a:endParaRPr lang="en-US" dirty="0" smtClean="0"/>
          </a:p>
          <a:p>
            <a:r>
              <a:rPr lang="en-US" dirty="0" smtClean="0"/>
              <a:t>Unregistered tri-state inputs no longer supported</a:t>
            </a:r>
          </a:p>
          <a:p>
            <a:pPr lvl="1"/>
            <a:r>
              <a:rPr lang="en-US" dirty="0" smtClean="0"/>
              <a:t>Tri-state transform takes this into consideration when converting SOPC Builder systems and adjusts accordingly</a:t>
            </a:r>
          </a:p>
        </p:txBody>
      </p:sp>
      <p:sp>
        <p:nvSpPr>
          <p:cNvPr id="94211" name="Slide Number Placeholder 3"/>
          <p:cNvSpPr>
            <a:spLocks noGrp="1"/>
          </p:cNvSpPr>
          <p:nvPr>
            <p:ph type="sldNum" sz="quarter" idx="10"/>
          </p:nvPr>
        </p:nvSpPr>
        <p:spPr/>
        <p:txBody>
          <a:bodyPr/>
          <a:lstStyle/>
          <a:p>
            <a:fld id="{3B4A5A95-E4A6-4E72-8BE8-2F675A6A9845}" type="slidenum">
              <a:rPr lang="en-US" smtClean="0"/>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High-Performance Controller II (HPC II) in v11.0</a:t>
            </a:r>
            <a:endParaRPr lang="en-US" sz="2800" dirty="0"/>
          </a:p>
        </p:txBody>
      </p:sp>
      <p:sp>
        <p:nvSpPr>
          <p:cNvPr id="3" name="Content Placeholder 2"/>
          <p:cNvSpPr>
            <a:spLocks noGrp="1"/>
          </p:cNvSpPr>
          <p:nvPr>
            <p:ph idx="1"/>
          </p:nvPr>
        </p:nvSpPr>
        <p:spPr>
          <a:xfrm>
            <a:off x="350838" y="1187450"/>
            <a:ext cx="8331200" cy="4965700"/>
          </a:xfrm>
        </p:spPr>
        <p:txBody>
          <a:bodyPr anchor="t">
            <a:normAutofit fontScale="77500" lnSpcReduction="20000"/>
          </a:bodyPr>
          <a:lstStyle/>
          <a:p>
            <a:pPr>
              <a:spcAft>
                <a:spcPts val="100"/>
              </a:spcAft>
            </a:pPr>
            <a:r>
              <a:rPr lang="en-US" dirty="0" smtClean="0"/>
              <a:t>Re-architected UniPHY generation</a:t>
            </a:r>
          </a:p>
          <a:p>
            <a:pPr lvl="1">
              <a:spcAft>
                <a:spcPts val="100"/>
              </a:spcAft>
            </a:pPr>
            <a:r>
              <a:rPr lang="en-US" dirty="0" smtClean="0"/>
              <a:t>Qsys compliant and designed for future flexibility</a:t>
            </a:r>
          </a:p>
          <a:p>
            <a:pPr lvl="1">
              <a:spcAft>
                <a:spcPts val="100"/>
              </a:spcAft>
            </a:pPr>
            <a:r>
              <a:rPr lang="en-US" dirty="0" smtClean="0"/>
              <a:t>No RTL interface changes</a:t>
            </a:r>
          </a:p>
          <a:p>
            <a:pPr lvl="1">
              <a:spcAft>
                <a:spcPts val="100"/>
              </a:spcAft>
            </a:pPr>
            <a:endParaRPr lang="en-US" dirty="0" smtClean="0"/>
          </a:p>
          <a:p>
            <a:pPr lvl="1">
              <a:spcAft>
                <a:spcPts val="100"/>
              </a:spcAft>
              <a:buNone/>
            </a:pPr>
            <a:r>
              <a:rPr lang="en-US" dirty="0" smtClean="0"/>
              <a:t>Note: There are changes to parameter names and hw.tcl interfaces</a:t>
            </a:r>
          </a:p>
          <a:p>
            <a:pPr lvl="2">
              <a:spcAft>
                <a:spcPts val="100"/>
              </a:spcAft>
            </a:pPr>
            <a:endParaRPr lang="en-US" dirty="0" smtClean="0"/>
          </a:p>
          <a:p>
            <a:pPr>
              <a:spcAft>
                <a:spcPts val="100"/>
              </a:spcAft>
            </a:pPr>
            <a:r>
              <a:rPr lang="en-US" dirty="0" smtClean="0"/>
              <a:t>MegaWizard design flow</a:t>
            </a:r>
          </a:p>
          <a:p>
            <a:pPr lvl="1">
              <a:spcAft>
                <a:spcPts val="100"/>
              </a:spcAft>
            </a:pPr>
            <a:r>
              <a:rPr lang="en-US" dirty="0" smtClean="0"/>
              <a:t>v10.1 </a:t>
            </a:r>
            <a:r>
              <a:rPr lang="en-US" dirty="0" smtClean="0">
                <a:sym typeface="Wingdings" pitchFamily="2" charset="2"/>
              </a:rPr>
              <a:t> v11.0 HPC II with </a:t>
            </a:r>
            <a:r>
              <a:rPr lang="en-US" dirty="0" smtClean="0"/>
              <a:t>UniPHY</a:t>
            </a:r>
          </a:p>
          <a:p>
            <a:pPr lvl="2">
              <a:spcAft>
                <a:spcPts val="100"/>
              </a:spcAft>
            </a:pPr>
            <a:r>
              <a:rPr lang="en-US" dirty="0" smtClean="0"/>
              <a:t>Must regenerate v10.1 UniPHY variants</a:t>
            </a:r>
          </a:p>
          <a:p>
            <a:pPr lvl="1">
              <a:spcAft>
                <a:spcPts val="100"/>
              </a:spcAft>
            </a:pPr>
            <a:r>
              <a:rPr lang="en-US" dirty="0" smtClean="0"/>
              <a:t>v10.1 </a:t>
            </a:r>
            <a:r>
              <a:rPr lang="en-US" dirty="0" smtClean="0">
                <a:sym typeface="Wingdings" pitchFamily="2" charset="2"/>
              </a:rPr>
              <a:t> v11.0 HPC II with ALTMEMPHY</a:t>
            </a:r>
          </a:p>
          <a:p>
            <a:pPr lvl="2">
              <a:spcAft>
                <a:spcPts val="100"/>
              </a:spcAft>
            </a:pPr>
            <a:r>
              <a:rPr lang="en-US" dirty="0" smtClean="0"/>
              <a:t>No changes to existing designs</a:t>
            </a:r>
          </a:p>
          <a:p>
            <a:pPr lvl="2">
              <a:spcAft>
                <a:spcPts val="100"/>
              </a:spcAft>
            </a:pPr>
            <a:r>
              <a:rPr lang="en-US" dirty="0" smtClean="0"/>
              <a:t>Stratix III/IV device families are not supported</a:t>
            </a:r>
          </a:p>
          <a:p>
            <a:pPr lvl="3">
              <a:spcAft>
                <a:spcPts val="100"/>
              </a:spcAft>
            </a:pPr>
            <a:r>
              <a:rPr lang="en-US" sz="1800" dirty="0" smtClean="0"/>
              <a:t>Recommend using UniPHY</a:t>
            </a:r>
          </a:p>
          <a:p>
            <a:pPr lvl="2">
              <a:spcAft>
                <a:spcPts val="100"/>
              </a:spcAft>
            </a:pPr>
            <a:endParaRPr lang="en-US" dirty="0" smtClean="0"/>
          </a:p>
          <a:p>
            <a:pPr>
              <a:spcAft>
                <a:spcPts val="100"/>
              </a:spcAft>
            </a:pPr>
            <a:r>
              <a:rPr lang="en-US" dirty="0" smtClean="0"/>
              <a:t>Qsys / SOPC Builder design flow </a:t>
            </a:r>
          </a:p>
          <a:p>
            <a:pPr lvl="1">
              <a:spcAft>
                <a:spcPts val="100"/>
              </a:spcAft>
            </a:pPr>
            <a:r>
              <a:rPr lang="en-US" dirty="0" smtClean="0"/>
              <a:t>v10.1 </a:t>
            </a:r>
            <a:r>
              <a:rPr lang="en-US" dirty="0" smtClean="0">
                <a:sym typeface="Wingdings" pitchFamily="2" charset="2"/>
              </a:rPr>
              <a:t> v</a:t>
            </a:r>
            <a:r>
              <a:rPr lang="en-US" dirty="0" smtClean="0"/>
              <a:t>11.0 HPC II with UniPHY</a:t>
            </a:r>
          </a:p>
          <a:p>
            <a:pPr lvl="2">
              <a:spcAft>
                <a:spcPts val="100"/>
              </a:spcAft>
            </a:pPr>
            <a:r>
              <a:rPr lang="en-US" dirty="0" smtClean="0"/>
              <a:t>Manually create and enter settings </a:t>
            </a:r>
          </a:p>
          <a:p>
            <a:pPr lvl="1">
              <a:spcAft>
                <a:spcPts val="100"/>
              </a:spcAft>
            </a:pPr>
            <a:r>
              <a:rPr lang="en-US" dirty="0" smtClean="0"/>
              <a:t>v10.1 </a:t>
            </a:r>
            <a:r>
              <a:rPr lang="en-US" dirty="0" smtClean="0">
                <a:sym typeface="Wingdings" pitchFamily="2" charset="2"/>
              </a:rPr>
              <a:t> v11.0 HPC II with ALTMEMPHY</a:t>
            </a:r>
            <a:endParaRPr lang="en-US" dirty="0" smtClean="0"/>
          </a:p>
          <a:p>
            <a:pPr lvl="2">
              <a:spcAft>
                <a:spcPts val="100"/>
              </a:spcAft>
            </a:pPr>
            <a:r>
              <a:rPr lang="en-US" dirty="0" smtClean="0"/>
              <a:t>Same as MegaWizard design flow support</a:t>
            </a:r>
          </a:p>
        </p:txBody>
      </p:sp>
      <p:sp>
        <p:nvSpPr>
          <p:cNvPr id="4" name="Slide Number Placeholder 3"/>
          <p:cNvSpPr>
            <a:spLocks noGrp="1"/>
          </p:cNvSpPr>
          <p:nvPr>
            <p:ph type="sldNum" sz="quarter" idx="10"/>
          </p:nvPr>
        </p:nvSpPr>
        <p:spPr/>
        <p:txBody>
          <a:bodyPr/>
          <a:lstStyle/>
          <a:p>
            <a:fld id="{6CE5E3FE-A279-48DF-B3FF-4EAF46D5DB6F}"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ctrTitle"/>
          </p:nvPr>
        </p:nvSpPr>
        <p:spPr/>
        <p:txBody>
          <a:bodyPr/>
          <a:lstStyle/>
          <a:p>
            <a:r>
              <a:rPr lang="en-US" smtClean="0"/>
              <a:t>Device Family Support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Improved Stratix V FPGA Support</a:t>
            </a:r>
          </a:p>
        </p:txBody>
      </p:sp>
      <p:sp>
        <p:nvSpPr>
          <p:cNvPr id="14339" name="Rectangle 3"/>
          <p:cNvSpPr>
            <a:spLocks noGrp="1" noChangeArrowheads="1"/>
          </p:cNvSpPr>
          <p:nvPr>
            <p:ph idx="1"/>
          </p:nvPr>
        </p:nvSpPr>
        <p:spPr>
          <a:xfrm>
            <a:off x="369888" y="1165225"/>
            <a:ext cx="8540750" cy="5068888"/>
          </a:xfrm>
        </p:spPr>
        <p:txBody>
          <a:bodyPr/>
          <a:lstStyle/>
          <a:p>
            <a:r>
              <a:rPr lang="en-US" sz="2800" dirty="0" smtClean="0"/>
              <a:t>Expanded transceiver modes</a:t>
            </a:r>
            <a:endParaRPr lang="en-US" sz="1800" dirty="0" smtClean="0"/>
          </a:p>
          <a:p>
            <a:pPr lvl="1"/>
            <a:r>
              <a:rPr lang="en-US" dirty="0" err="1" smtClean="0"/>
              <a:t>GigE</a:t>
            </a:r>
            <a:r>
              <a:rPr lang="en-US" dirty="0" smtClean="0"/>
              <a:t>, SDI</a:t>
            </a:r>
          </a:p>
          <a:p>
            <a:r>
              <a:rPr lang="en-US" sz="2800" dirty="0" smtClean="0"/>
              <a:t>Expanded transceiver features</a:t>
            </a:r>
          </a:p>
          <a:p>
            <a:pPr lvl="1"/>
            <a:r>
              <a:rPr lang="en-US" dirty="0" smtClean="0"/>
              <a:t>Receiver offset calibration</a:t>
            </a:r>
          </a:p>
          <a:p>
            <a:pPr lvl="1"/>
            <a:r>
              <a:rPr lang="en-US" dirty="0" smtClean="0"/>
              <a:t>Linear equalizer</a:t>
            </a:r>
          </a:p>
          <a:p>
            <a:pPr lvl="1"/>
            <a:r>
              <a:rPr lang="en-US" dirty="0" smtClean="0"/>
              <a:t>Dynamic reconfiguration of PMA analog settings</a:t>
            </a:r>
          </a:p>
        </p:txBody>
      </p:sp>
      <p:sp>
        <p:nvSpPr>
          <p:cNvPr id="14341" name="Text Box 36"/>
          <p:cNvSpPr txBox="1">
            <a:spLocks noChangeArrowheads="1"/>
          </p:cNvSpPr>
          <p:nvPr/>
        </p:nvSpPr>
        <p:spPr bwMode="auto">
          <a:xfrm>
            <a:off x="908050" y="5478463"/>
            <a:ext cx="7356475" cy="523875"/>
          </a:xfrm>
          <a:prstGeom prst="rect">
            <a:avLst/>
          </a:prstGeom>
          <a:noFill/>
          <a:ln w="9525" algn="ctr">
            <a:noFill/>
            <a:miter lim="800000"/>
            <a:headEnd/>
            <a:tailEnd/>
          </a:ln>
        </p:spPr>
        <p:txBody>
          <a:bodyPr wrap="none">
            <a:spAutoFit/>
          </a:bodyPr>
          <a:lstStyle/>
          <a:p>
            <a:pPr algn="ctr" eaLnBrk="0" hangingPunct="0"/>
            <a:r>
              <a:rPr lang="en-US" sz="2800" i="1">
                <a:solidFill>
                  <a:schemeClr val="accent2"/>
                </a:solidFill>
                <a:latin typeface="Arial Black" pitchFamily="34" charset="0"/>
              </a:rPr>
              <a:t>Stratix V FPGAs: Built for Bandwidth</a:t>
            </a:r>
          </a:p>
        </p:txBody>
      </p:sp>
      <p:pic>
        <p:nvPicPr>
          <p:cNvPr id="17410" name="Picture 2" descr="Stratix V FPGAs: Built for Bandwidth"/>
          <p:cNvPicPr>
            <a:picLocks noChangeAspect="1" noChangeArrowheads="1"/>
          </p:cNvPicPr>
          <p:nvPr/>
        </p:nvPicPr>
        <p:blipFill>
          <a:blip r:embed="rId3"/>
          <a:srcRect/>
          <a:stretch>
            <a:fillRect/>
          </a:stretch>
        </p:blipFill>
        <p:spPr bwMode="auto">
          <a:xfrm>
            <a:off x="2222914" y="3858166"/>
            <a:ext cx="5122104" cy="160980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8138" y="252413"/>
            <a:ext cx="8331200" cy="739775"/>
          </a:xfrm>
        </p:spPr>
        <p:txBody>
          <a:bodyPr/>
          <a:lstStyle/>
          <a:p>
            <a:r>
              <a:rPr lang="en-US" smtClean="0"/>
              <a:t>Cyclone IV FPGAs &amp; MAX V CPLDs</a:t>
            </a:r>
          </a:p>
        </p:txBody>
      </p:sp>
      <p:sp>
        <p:nvSpPr>
          <p:cNvPr id="8195" name="Rectangle 3"/>
          <p:cNvSpPr>
            <a:spLocks noGrp="1" noChangeArrowheads="1"/>
          </p:cNvSpPr>
          <p:nvPr>
            <p:ph idx="1"/>
          </p:nvPr>
        </p:nvSpPr>
        <p:spPr>
          <a:xfrm>
            <a:off x="350838" y="1049338"/>
            <a:ext cx="6189662" cy="4084637"/>
          </a:xfrm>
        </p:spPr>
        <p:txBody>
          <a:bodyPr>
            <a:normAutofit/>
          </a:bodyPr>
          <a:lstStyle/>
          <a:p>
            <a:pPr>
              <a:defRPr/>
            </a:pPr>
            <a:r>
              <a:rPr lang="en-US" dirty="0" smtClean="0"/>
              <a:t>Cyclone IV GX FPGA support</a:t>
            </a:r>
          </a:p>
          <a:p>
            <a:pPr lvl="1">
              <a:buFont typeface="Symbol" pitchFamily="82" charset="2"/>
              <a:buChar char="-"/>
              <a:defRPr/>
            </a:pPr>
            <a:r>
              <a:rPr lang="en-US" sz="1800" dirty="0" smtClean="0">
                <a:ea typeface="+mn-ea"/>
                <a:cs typeface="+mn-cs"/>
              </a:rPr>
              <a:t>Final timing models for all devices</a:t>
            </a:r>
          </a:p>
          <a:p>
            <a:pPr lvl="1">
              <a:buFont typeface="Symbol" pitchFamily="82" charset="2"/>
              <a:buChar char="-"/>
              <a:defRPr/>
            </a:pPr>
            <a:r>
              <a:rPr lang="en-US" sz="1800" dirty="0" smtClean="0">
                <a:ea typeface="+mn-ea"/>
                <a:cs typeface="+mn-cs"/>
              </a:rPr>
              <a:t>POF support available for all devices</a:t>
            </a:r>
          </a:p>
          <a:p>
            <a:pPr>
              <a:defRPr/>
            </a:pPr>
            <a:endParaRPr lang="en-US" dirty="0" smtClean="0"/>
          </a:p>
          <a:p>
            <a:pPr>
              <a:defRPr/>
            </a:pPr>
            <a:endParaRPr lang="en-US" dirty="0" smtClean="0"/>
          </a:p>
          <a:p>
            <a:pPr>
              <a:defRPr/>
            </a:pPr>
            <a:r>
              <a:rPr lang="en-US" dirty="0" smtClean="0"/>
              <a:t>MAX V CPLD support</a:t>
            </a:r>
          </a:p>
          <a:p>
            <a:pPr lvl="1">
              <a:buFont typeface="Symbol" pitchFamily="82" charset="2"/>
              <a:buChar char="-"/>
              <a:defRPr/>
            </a:pPr>
            <a:r>
              <a:rPr lang="en-US" sz="1800" dirty="0" smtClean="0"/>
              <a:t>Automotive device support includes new -5A speed grade</a:t>
            </a:r>
          </a:p>
          <a:p>
            <a:pPr lvl="1">
              <a:buFont typeface="Symbol" pitchFamily="82" charset="2"/>
              <a:buChar char="-"/>
              <a:defRPr/>
            </a:pPr>
            <a:r>
              <a:rPr lang="en-US" sz="1800" dirty="0" smtClean="0"/>
              <a:t>POF support available for all devices</a:t>
            </a:r>
          </a:p>
          <a:p>
            <a:pPr lvl="1">
              <a:buFont typeface="Symbol" pitchFamily="82" charset="2"/>
              <a:buChar char="-"/>
              <a:defRPr/>
            </a:pPr>
            <a:r>
              <a:rPr lang="en-US" sz="1800" dirty="0" smtClean="0"/>
              <a:t>Final timing and power models for all devices</a:t>
            </a:r>
          </a:p>
          <a:p>
            <a:pPr lvl="1">
              <a:buFont typeface="Symbol" pitchFamily="82" charset="2"/>
              <a:buChar char="-"/>
              <a:defRPr/>
            </a:pPr>
            <a:r>
              <a:rPr lang="en-US" sz="1800" dirty="0" smtClean="0"/>
              <a:t>For more information, visit the </a:t>
            </a:r>
            <a:r>
              <a:rPr lang="en-US" sz="1800" u="sng" dirty="0" smtClean="0">
                <a:hlinkClick r:id="rId3"/>
              </a:rPr>
              <a:t>MAX V Device page</a:t>
            </a:r>
            <a:r>
              <a:rPr lang="en-US" sz="1800" dirty="0" smtClean="0"/>
              <a:t> </a:t>
            </a:r>
            <a:endParaRPr lang="en-US" sz="1800" dirty="0"/>
          </a:p>
        </p:txBody>
      </p:sp>
      <p:grpSp>
        <p:nvGrpSpPr>
          <p:cNvPr id="15364" name="Group 8"/>
          <p:cNvGrpSpPr>
            <a:grpSpLocks/>
          </p:cNvGrpSpPr>
          <p:nvPr/>
        </p:nvGrpSpPr>
        <p:grpSpPr bwMode="auto">
          <a:xfrm>
            <a:off x="6832600" y="3444875"/>
            <a:ext cx="1644650" cy="1644650"/>
            <a:chOff x="6832600" y="2274888"/>
            <a:chExt cx="1644650" cy="1644650"/>
          </a:xfrm>
        </p:grpSpPr>
        <p:grpSp>
          <p:nvGrpSpPr>
            <p:cNvPr id="15369" name="Group 10"/>
            <p:cNvGrpSpPr>
              <a:grpSpLocks/>
            </p:cNvGrpSpPr>
            <p:nvPr/>
          </p:nvGrpSpPr>
          <p:grpSpPr bwMode="auto">
            <a:xfrm>
              <a:off x="6832600" y="2274888"/>
              <a:ext cx="1644650" cy="1644650"/>
              <a:chOff x="2448" y="672"/>
              <a:chExt cx="864" cy="864"/>
            </a:xfrm>
          </p:grpSpPr>
          <p:sp>
            <p:nvSpPr>
              <p:cNvPr id="10" name="AutoShape 11"/>
              <p:cNvSpPr>
                <a:spLocks noChangeArrowheads="1"/>
              </p:cNvSpPr>
              <p:nvPr/>
            </p:nvSpPr>
            <p:spPr bwMode="auto">
              <a:xfrm>
                <a:off x="2448" y="672"/>
                <a:ext cx="864" cy="864"/>
              </a:xfrm>
              <a:prstGeom prst="bevel">
                <a:avLst>
                  <a:gd name="adj" fmla="val 3009"/>
                </a:avLst>
              </a:prstGeom>
              <a:gradFill rotWithShape="1">
                <a:gsLst>
                  <a:gs pos="0">
                    <a:schemeClr val="bg2"/>
                  </a:gs>
                  <a:gs pos="50000">
                    <a:srgbClr val="DDDDDD"/>
                  </a:gs>
                  <a:gs pos="100000">
                    <a:schemeClr val="bg2"/>
                  </a:gs>
                </a:gsLst>
                <a:lin ang="18900000" scaled="1"/>
              </a:gradFill>
              <a:ln w="9525">
                <a:noFill/>
                <a:miter lim="800000"/>
                <a:headEnd/>
                <a:tailEnd/>
              </a:ln>
              <a:effectLst/>
            </p:spPr>
            <p:txBody>
              <a:bodyPr wrap="none" anchor="ctr"/>
              <a:lstStyle/>
              <a:p>
                <a:pPr eaLnBrk="0" hangingPunct="0">
                  <a:defRPr/>
                </a:pPr>
                <a:endParaRPr lang="en-US"/>
              </a:p>
            </p:txBody>
          </p:sp>
          <p:pic>
            <p:nvPicPr>
              <p:cNvPr id="15372" name="Picture 12" descr="Logo4Rblk"/>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68" y="944"/>
                <a:ext cx="624" cy="134"/>
              </a:xfrm>
              <a:prstGeom prst="rect">
                <a:avLst/>
              </a:prstGeom>
              <a:noFill/>
              <a:ln w="9525">
                <a:noFill/>
                <a:miter lim="800000"/>
                <a:headEnd/>
                <a:tailEnd/>
              </a:ln>
            </p:spPr>
          </p:pic>
        </p:grpSp>
        <p:pic>
          <p:nvPicPr>
            <p:cNvPr id="15370" name="Picture 8" descr="MAXV_pms.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7042150" y="3170238"/>
              <a:ext cx="1284288" cy="307975"/>
            </a:xfrm>
            <a:prstGeom prst="rect">
              <a:avLst/>
            </a:prstGeom>
            <a:noFill/>
            <a:ln w="9525">
              <a:noFill/>
              <a:miter lim="800000"/>
              <a:headEnd/>
              <a:tailEnd/>
            </a:ln>
          </p:spPr>
        </p:pic>
      </p:grpSp>
      <p:grpSp>
        <p:nvGrpSpPr>
          <p:cNvPr id="15365" name="Group 10"/>
          <p:cNvGrpSpPr>
            <a:grpSpLocks/>
          </p:cNvGrpSpPr>
          <p:nvPr/>
        </p:nvGrpSpPr>
        <p:grpSpPr bwMode="auto">
          <a:xfrm>
            <a:off x="6832600" y="1198563"/>
            <a:ext cx="1644650" cy="1644650"/>
            <a:chOff x="2448" y="672"/>
            <a:chExt cx="864" cy="864"/>
          </a:xfrm>
        </p:grpSpPr>
        <p:sp>
          <p:nvSpPr>
            <p:cNvPr id="14" name="AutoShape 11"/>
            <p:cNvSpPr>
              <a:spLocks noChangeArrowheads="1"/>
            </p:cNvSpPr>
            <p:nvPr/>
          </p:nvSpPr>
          <p:spPr bwMode="auto">
            <a:xfrm>
              <a:off x="2448" y="672"/>
              <a:ext cx="864" cy="864"/>
            </a:xfrm>
            <a:prstGeom prst="bevel">
              <a:avLst>
                <a:gd name="adj" fmla="val 3009"/>
              </a:avLst>
            </a:prstGeom>
            <a:gradFill rotWithShape="1">
              <a:gsLst>
                <a:gs pos="0">
                  <a:schemeClr val="bg2"/>
                </a:gs>
                <a:gs pos="50000">
                  <a:srgbClr val="DDDDDD"/>
                </a:gs>
                <a:gs pos="100000">
                  <a:schemeClr val="bg2"/>
                </a:gs>
              </a:gsLst>
              <a:lin ang="18900000" scaled="1"/>
            </a:gradFill>
            <a:ln w="9525">
              <a:noFill/>
              <a:miter lim="800000"/>
              <a:headEnd/>
              <a:tailEnd/>
            </a:ln>
            <a:effectLst/>
          </p:spPr>
          <p:txBody>
            <a:bodyPr wrap="none" anchor="ctr"/>
            <a:lstStyle/>
            <a:p>
              <a:pPr eaLnBrk="0" hangingPunct="0">
                <a:defRPr/>
              </a:pPr>
              <a:endParaRPr lang="en-US"/>
            </a:p>
          </p:txBody>
        </p:sp>
        <p:pic>
          <p:nvPicPr>
            <p:cNvPr id="15368" name="Picture 12" descr="Logo4Rblk"/>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68" y="944"/>
              <a:ext cx="624" cy="134"/>
            </a:xfrm>
            <a:prstGeom prst="rect">
              <a:avLst/>
            </a:prstGeom>
            <a:noFill/>
            <a:ln w="9525">
              <a:noFill/>
              <a:miter lim="800000"/>
              <a:headEnd/>
              <a:tailEnd/>
            </a:ln>
          </p:spPr>
        </p:pic>
      </p:grpSp>
      <p:pic>
        <p:nvPicPr>
          <p:cNvPr id="15366" name="Picture 47" descr="CycloneIVGX_pms.png"/>
          <p:cNvPicPr>
            <a:picLocks noChangeAspect="1"/>
          </p:cNvPicPr>
          <p:nvPr/>
        </p:nvPicPr>
        <p:blipFill>
          <a:blip r:embed="rId6"/>
          <a:srcRect/>
          <a:stretch>
            <a:fillRect/>
          </a:stretch>
        </p:blipFill>
        <p:spPr bwMode="auto">
          <a:xfrm>
            <a:off x="7000875" y="2079625"/>
            <a:ext cx="1400175" cy="354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ctrTitle"/>
          </p:nvPr>
        </p:nvSpPr>
        <p:spPr>
          <a:xfrm>
            <a:off x="533400" y="2286000"/>
            <a:ext cx="6657975" cy="1143000"/>
          </a:xfrm>
        </p:spPr>
        <p:txBody>
          <a:bodyPr/>
          <a:lstStyle/>
          <a:p>
            <a:r>
              <a:rPr lang="en-US" dirty="0" err="1" smtClean="0"/>
              <a:t>Qsys</a:t>
            </a:r>
            <a:r>
              <a:rPr lang="en-US" dirty="0" smtClean="0"/>
              <a:t> System Integration Tool</a:t>
            </a:r>
          </a:p>
        </p:txBody>
      </p:sp>
      <p:pic>
        <p:nvPicPr>
          <p:cNvPr id="6147" name="Picture 9" descr="\\altera\data\marketing\Sw_Em_Dsp\Software\Prod_Mktg\Public\SOPC_Builder_Next_Generation\Splash_Screen_and_Icon\qsys.png"/>
          <p:cNvPicPr>
            <a:picLocks noChangeAspect="1" noChangeArrowheads="1"/>
          </p:cNvPicPr>
          <p:nvPr/>
        </p:nvPicPr>
        <p:blipFill>
          <a:blip r:embed="rId3"/>
          <a:srcRect/>
          <a:stretch>
            <a:fillRect/>
          </a:stretch>
        </p:blipFill>
        <p:spPr bwMode="auto">
          <a:xfrm>
            <a:off x="511175" y="833438"/>
            <a:ext cx="4822825"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Summary in v11.0 – </a:t>
            </a:r>
            <a:r>
              <a:rPr lang="en-US" altLang="zh-CN" sz="2000" dirty="0" smtClean="0"/>
              <a:t>Production Release</a:t>
            </a:r>
            <a:r>
              <a:rPr lang="zh-CN" altLang="en-US" sz="2000" dirty="0" smtClean="0"/>
              <a:t/>
            </a:r>
            <a:br>
              <a:rPr lang="zh-CN" altLang="en-US" sz="2000" dirty="0" smtClean="0"/>
            </a:br>
            <a:endParaRPr lang="en-US" sz="2000" dirty="0"/>
          </a:p>
        </p:txBody>
      </p:sp>
      <p:sp>
        <p:nvSpPr>
          <p:cNvPr id="3" name="Content Placeholder 2"/>
          <p:cNvSpPr>
            <a:spLocks noGrp="1"/>
          </p:cNvSpPr>
          <p:nvPr>
            <p:ph idx="1"/>
          </p:nvPr>
        </p:nvSpPr>
        <p:spPr/>
        <p:txBody>
          <a:bodyPr>
            <a:normAutofit/>
          </a:bodyPr>
          <a:lstStyle/>
          <a:p>
            <a:r>
              <a:rPr lang="en-US" dirty="0" smtClean="0"/>
              <a:t>High-performance interconnect (Network-On-Chip)</a:t>
            </a:r>
          </a:p>
          <a:p>
            <a:pPr lvl="1"/>
            <a:r>
              <a:rPr lang="en-US" altLang="ja-JP" dirty="0" smtClean="0"/>
              <a:t>Implementation optimized for FPGA architecture</a:t>
            </a:r>
          </a:p>
          <a:p>
            <a:r>
              <a:rPr lang="en-US" dirty="0" smtClean="0"/>
              <a:t>Hierarchical system design</a:t>
            </a:r>
          </a:p>
          <a:p>
            <a:pPr lvl="1"/>
            <a:r>
              <a:rPr lang="en-US" dirty="0" smtClean="0"/>
              <a:t>Enable the creation of scalable systems</a:t>
            </a:r>
          </a:p>
          <a:p>
            <a:pPr lvl="1"/>
            <a:r>
              <a:rPr lang="en-US" altLang="ja-JP" dirty="0" smtClean="0"/>
              <a:t>Facilitate team-based designs</a:t>
            </a:r>
          </a:p>
          <a:p>
            <a:r>
              <a:rPr lang="en-US" dirty="0" smtClean="0"/>
              <a:t>Design reuse</a:t>
            </a:r>
          </a:p>
          <a:p>
            <a:pPr lvl="1"/>
            <a:r>
              <a:rPr lang="en-US" altLang="ja-JP" dirty="0" smtClean="0"/>
              <a:t>Reuse </a:t>
            </a:r>
            <a:r>
              <a:rPr lang="en-US" altLang="ja-JP" dirty="0" err="1" smtClean="0"/>
              <a:t>Qsys</a:t>
            </a:r>
            <a:r>
              <a:rPr lang="en-US" altLang="ja-JP" dirty="0" smtClean="0"/>
              <a:t> systems within other </a:t>
            </a:r>
            <a:r>
              <a:rPr lang="en-US" altLang="ja-JP" dirty="0" err="1" smtClean="0"/>
              <a:t>Qsys</a:t>
            </a:r>
            <a:r>
              <a:rPr lang="en-US" altLang="ja-JP" dirty="0" smtClean="0"/>
              <a:t> systems</a:t>
            </a:r>
            <a:endParaRPr lang="en-US" dirty="0" smtClean="0"/>
          </a:p>
          <a:p>
            <a:pPr lvl="1"/>
            <a:r>
              <a:rPr lang="en-US" dirty="0" smtClean="0"/>
              <a:t>Enable fast system-level integration of </a:t>
            </a:r>
            <a:r>
              <a:rPr lang="en-US" dirty="0" err="1" smtClean="0"/>
              <a:t>Qsys</a:t>
            </a:r>
            <a:r>
              <a:rPr lang="en-US" dirty="0" smtClean="0"/>
              <a:t> compliant IP </a:t>
            </a:r>
          </a:p>
          <a:p>
            <a:r>
              <a:rPr lang="en-GB" dirty="0" smtClean="0"/>
              <a:t>System verification</a:t>
            </a:r>
          </a:p>
          <a:p>
            <a:pPr lvl="1"/>
            <a:r>
              <a:rPr lang="en-GB" dirty="0" smtClean="0"/>
              <a:t>Simulation</a:t>
            </a:r>
          </a:p>
          <a:p>
            <a:pPr lvl="1"/>
            <a:r>
              <a:rPr lang="en-GB" dirty="0" smtClean="0"/>
              <a:t>System debug</a:t>
            </a:r>
          </a:p>
        </p:txBody>
      </p:sp>
      <p:sp>
        <p:nvSpPr>
          <p:cNvPr id="4" name="Slide Number Placeholder 3"/>
          <p:cNvSpPr>
            <a:spLocks noGrp="1"/>
          </p:cNvSpPr>
          <p:nvPr>
            <p:ph type="sldNum" sz="quarter" idx="10"/>
          </p:nvPr>
        </p:nvSpPr>
        <p:spPr/>
        <p:txBody>
          <a:bodyPr/>
          <a:lstStyle/>
          <a:p>
            <a:fld id="{2E735FB9-4BF8-4052-AAC8-6A6D1B6327AA}"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2800" dirty="0" smtClean="0"/>
              <a:t>1. </a:t>
            </a:r>
            <a:r>
              <a:rPr lang="en-US" sz="2800" dirty="0" err="1" smtClean="0"/>
              <a:t>Qsys</a:t>
            </a:r>
            <a:r>
              <a:rPr lang="en-US" sz="2800" dirty="0" smtClean="0"/>
              <a:t> - Interconnect Performance (1 of 2)</a:t>
            </a:r>
          </a:p>
        </p:txBody>
      </p:sp>
      <p:sp>
        <p:nvSpPr>
          <p:cNvPr id="9219" name="Content Placeholder 2"/>
          <p:cNvSpPr>
            <a:spLocks noGrp="1"/>
          </p:cNvSpPr>
          <p:nvPr>
            <p:ph idx="1"/>
          </p:nvPr>
        </p:nvSpPr>
        <p:spPr/>
        <p:txBody>
          <a:bodyPr/>
          <a:lstStyle/>
          <a:p>
            <a:r>
              <a:rPr lang="en-US" smtClean="0"/>
              <a:t>Up to 2X higher performance compared to the SOPC Builder system interconnect fabric</a:t>
            </a:r>
          </a:p>
          <a:p>
            <a:r>
              <a:rPr lang="en-US" smtClean="0"/>
              <a:t>Qsys interconnect is based on the Network on a Chip architecture and supports automatic pipelining</a:t>
            </a:r>
          </a:p>
          <a:p>
            <a:endParaRPr lang="en-US" smtClean="0"/>
          </a:p>
          <a:p>
            <a:pPr lvl="1"/>
            <a:endParaRPr lang="en-US" sz="1800" smtClean="0"/>
          </a:p>
          <a:p>
            <a:endParaRPr lang="en-US" smtClean="0"/>
          </a:p>
        </p:txBody>
      </p:sp>
      <p:sp>
        <p:nvSpPr>
          <p:cNvPr id="9220" name="Slide Number Placeholder 3"/>
          <p:cNvSpPr>
            <a:spLocks noGrp="1"/>
          </p:cNvSpPr>
          <p:nvPr>
            <p:ph type="sldNum" sz="quarter" idx="10"/>
          </p:nvPr>
        </p:nvSpPr>
        <p:spPr/>
        <p:txBody>
          <a:bodyPr/>
          <a:lstStyle/>
          <a:p>
            <a:pPr>
              <a:defRPr/>
            </a:pPr>
            <a:fld id="{AAD6B3E9-0949-4885-9CC6-8D9B7F3F394B}" type="slidenum">
              <a:rPr lang="en-US"/>
              <a:pPr>
                <a:defRPr/>
              </a:pPr>
              <a:t>9</a:t>
            </a:fld>
            <a:endParaRPr lang="en-US"/>
          </a:p>
        </p:txBody>
      </p:sp>
      <p:grpSp>
        <p:nvGrpSpPr>
          <p:cNvPr id="2" name="Group 2"/>
          <p:cNvGrpSpPr>
            <a:grpSpLocks/>
          </p:cNvGrpSpPr>
          <p:nvPr/>
        </p:nvGrpSpPr>
        <p:grpSpPr bwMode="auto">
          <a:xfrm>
            <a:off x="3603625" y="5024438"/>
            <a:ext cx="1358900" cy="941387"/>
            <a:chOff x="2446" y="2031"/>
            <a:chExt cx="856" cy="593"/>
          </a:xfrm>
        </p:grpSpPr>
        <p:grpSp>
          <p:nvGrpSpPr>
            <p:cNvPr id="9288" name="Group 3"/>
            <p:cNvGrpSpPr>
              <a:grpSpLocks/>
            </p:cNvGrpSpPr>
            <p:nvPr/>
          </p:nvGrpSpPr>
          <p:grpSpPr bwMode="auto">
            <a:xfrm rot="-5400000">
              <a:off x="2736" y="2238"/>
              <a:ext cx="386" cy="386"/>
              <a:chOff x="2724" y="2189"/>
              <a:chExt cx="386" cy="386"/>
            </a:xfrm>
          </p:grpSpPr>
          <p:sp>
            <p:nvSpPr>
              <p:cNvPr id="11" name="Oval 4"/>
              <p:cNvSpPr>
                <a:spLocks noChangeArrowheads="1"/>
              </p:cNvSpPr>
              <p:nvPr/>
            </p:nvSpPr>
            <p:spPr bwMode="auto">
              <a:xfrm>
                <a:off x="2724" y="2189"/>
                <a:ext cx="386" cy="386"/>
              </a:xfrm>
              <a:prstGeom prst="ellipse">
                <a:avLst/>
              </a:prstGeom>
              <a:gradFill rotWithShape="1">
                <a:gsLst>
                  <a:gs pos="0">
                    <a:schemeClr val="bg2"/>
                  </a:gs>
                  <a:gs pos="50000">
                    <a:schemeClr val="bg1"/>
                  </a:gs>
                  <a:gs pos="100000">
                    <a:schemeClr val="bg2"/>
                  </a:gs>
                </a:gsLst>
                <a:lin ang="2700000" scaled="1"/>
              </a:gradFill>
              <a:ln w="9525" algn="ctr">
                <a:solidFill>
                  <a:schemeClr val="tx1"/>
                </a:solidFill>
                <a:round/>
                <a:headEnd/>
                <a:tailEnd/>
              </a:ln>
              <a:effectLst/>
            </p:spPr>
            <p:txBody>
              <a:bodyPr wrap="none" anchor="ctr"/>
              <a:lstStyle/>
              <a:p>
                <a:pPr eaLnBrk="0" hangingPunct="0">
                  <a:defRPr/>
                </a:pPr>
                <a:endParaRPr lang="en-US"/>
              </a:p>
            </p:txBody>
          </p:sp>
          <p:sp>
            <p:nvSpPr>
              <p:cNvPr id="9294" name="AutoShape 5"/>
              <p:cNvSpPr>
                <a:spLocks noChangeArrowheads="1"/>
              </p:cNvSpPr>
              <p:nvPr/>
            </p:nvSpPr>
            <p:spPr bwMode="auto">
              <a:xfrm>
                <a:off x="2889" y="2189"/>
                <a:ext cx="57" cy="197"/>
              </a:xfrm>
              <a:prstGeom prst="triangle">
                <a:avLst>
                  <a:gd name="adj" fmla="val 50000"/>
                </a:avLst>
              </a:prstGeom>
              <a:solidFill>
                <a:srgbClr val="808080"/>
              </a:solidFill>
              <a:ln w="9525" algn="ctr">
                <a:solidFill>
                  <a:schemeClr val="tx1"/>
                </a:solidFill>
                <a:miter lim="800000"/>
                <a:headEnd/>
                <a:tailEnd/>
              </a:ln>
            </p:spPr>
            <p:txBody>
              <a:bodyPr wrap="none" anchor="ctr"/>
              <a:lstStyle/>
              <a:p>
                <a:pPr eaLnBrk="0" hangingPunct="0"/>
                <a:endParaRPr lang="en-US"/>
              </a:p>
            </p:txBody>
          </p:sp>
        </p:grpSp>
        <p:sp>
          <p:nvSpPr>
            <p:cNvPr id="9289" name="Text Box 6"/>
            <p:cNvSpPr txBox="1">
              <a:spLocks noChangeArrowheads="1"/>
            </p:cNvSpPr>
            <p:nvPr/>
          </p:nvSpPr>
          <p:spPr bwMode="auto">
            <a:xfrm>
              <a:off x="2542" y="2154"/>
              <a:ext cx="236" cy="154"/>
            </a:xfrm>
            <a:prstGeom prst="rect">
              <a:avLst/>
            </a:prstGeom>
            <a:noFill/>
            <a:ln w="9525" algn="ctr">
              <a:noFill/>
              <a:miter lim="800000"/>
              <a:headEnd/>
              <a:tailEnd/>
            </a:ln>
          </p:spPr>
          <p:txBody>
            <a:bodyPr wrap="none">
              <a:spAutoFit/>
            </a:bodyPr>
            <a:lstStyle/>
            <a:p>
              <a:pPr eaLnBrk="0" hangingPunct="0"/>
              <a:r>
                <a:rPr lang="en-US" sz="1000"/>
                <a:t>low</a:t>
              </a:r>
            </a:p>
          </p:txBody>
        </p:sp>
        <p:sp>
          <p:nvSpPr>
            <p:cNvPr id="9290" name="Text Box 7"/>
            <p:cNvSpPr txBox="1">
              <a:spLocks noChangeArrowheads="1"/>
            </p:cNvSpPr>
            <p:nvPr/>
          </p:nvSpPr>
          <p:spPr bwMode="auto">
            <a:xfrm>
              <a:off x="2783" y="2031"/>
              <a:ext cx="271" cy="154"/>
            </a:xfrm>
            <a:prstGeom prst="rect">
              <a:avLst/>
            </a:prstGeom>
            <a:noFill/>
            <a:ln w="9525" algn="ctr">
              <a:noFill/>
              <a:miter lim="800000"/>
              <a:headEnd/>
              <a:tailEnd/>
            </a:ln>
          </p:spPr>
          <p:txBody>
            <a:bodyPr wrap="none">
              <a:spAutoFit/>
            </a:bodyPr>
            <a:lstStyle/>
            <a:p>
              <a:pPr eaLnBrk="0" hangingPunct="0"/>
              <a:r>
                <a:rPr lang="en-US" sz="1000"/>
                <a:t>med</a:t>
              </a:r>
            </a:p>
          </p:txBody>
        </p:sp>
        <p:sp>
          <p:nvSpPr>
            <p:cNvPr id="9291" name="Text Box 8"/>
            <p:cNvSpPr txBox="1">
              <a:spLocks noChangeArrowheads="1"/>
            </p:cNvSpPr>
            <p:nvPr/>
          </p:nvSpPr>
          <p:spPr bwMode="auto">
            <a:xfrm>
              <a:off x="3036" y="2154"/>
              <a:ext cx="266" cy="154"/>
            </a:xfrm>
            <a:prstGeom prst="rect">
              <a:avLst/>
            </a:prstGeom>
            <a:noFill/>
            <a:ln w="9525" algn="ctr">
              <a:noFill/>
              <a:miter lim="800000"/>
              <a:headEnd/>
              <a:tailEnd/>
            </a:ln>
          </p:spPr>
          <p:txBody>
            <a:bodyPr wrap="none">
              <a:spAutoFit/>
            </a:bodyPr>
            <a:lstStyle/>
            <a:p>
              <a:pPr eaLnBrk="0" hangingPunct="0"/>
              <a:r>
                <a:rPr lang="en-US" sz="1000"/>
                <a:t>high</a:t>
              </a:r>
            </a:p>
          </p:txBody>
        </p:sp>
        <p:sp>
          <p:nvSpPr>
            <p:cNvPr id="9292" name="Text Box 9"/>
            <p:cNvSpPr txBox="1">
              <a:spLocks noChangeArrowheads="1"/>
            </p:cNvSpPr>
            <p:nvPr/>
          </p:nvSpPr>
          <p:spPr bwMode="auto">
            <a:xfrm>
              <a:off x="2446" y="2356"/>
              <a:ext cx="204" cy="154"/>
            </a:xfrm>
            <a:prstGeom prst="rect">
              <a:avLst/>
            </a:prstGeom>
            <a:noFill/>
            <a:ln w="9525" algn="ctr">
              <a:noFill/>
              <a:miter lim="800000"/>
              <a:headEnd/>
              <a:tailEnd/>
            </a:ln>
          </p:spPr>
          <p:txBody>
            <a:bodyPr wrap="none">
              <a:spAutoFit/>
            </a:bodyPr>
            <a:lstStyle/>
            <a:p>
              <a:pPr eaLnBrk="0" hangingPunct="0"/>
              <a:r>
                <a:rPr lang="en-US" sz="1000"/>
                <a:t>off</a:t>
              </a:r>
            </a:p>
          </p:txBody>
        </p:sp>
      </p:grpSp>
      <p:sp>
        <p:nvSpPr>
          <p:cNvPr id="13" name="Rectangle 10"/>
          <p:cNvSpPr>
            <a:spLocks noChangeArrowheads="1"/>
          </p:cNvSpPr>
          <p:nvPr/>
        </p:nvSpPr>
        <p:spPr bwMode="auto">
          <a:xfrm>
            <a:off x="2846388" y="3117850"/>
            <a:ext cx="3146425" cy="1903413"/>
          </a:xfrm>
          <a:prstGeom prst="rect">
            <a:avLst/>
          </a:prstGeom>
          <a:solidFill>
            <a:srgbClr val="DDDDDD"/>
          </a:solidFill>
          <a:ln w="9525" algn="ctr">
            <a:noFill/>
            <a:miter lim="800000"/>
            <a:headEnd/>
            <a:tailEnd/>
          </a:ln>
        </p:spPr>
        <p:txBody>
          <a:bodyPr wrap="none" anchor="ctr"/>
          <a:lstStyle/>
          <a:p>
            <a:pPr algn="ctr" eaLnBrk="0" hangingPunct="0"/>
            <a:endParaRPr lang="en-US">
              <a:solidFill>
                <a:schemeClr val="accent2"/>
              </a:solidFill>
            </a:endParaRPr>
          </a:p>
        </p:txBody>
      </p:sp>
      <p:sp>
        <p:nvSpPr>
          <p:cNvPr id="14" name="Line 15"/>
          <p:cNvSpPr>
            <a:spLocks noChangeShapeType="1"/>
          </p:cNvSpPr>
          <p:nvPr/>
        </p:nvSpPr>
        <p:spPr bwMode="auto">
          <a:xfrm>
            <a:off x="2357438" y="4652963"/>
            <a:ext cx="957262" cy="0"/>
          </a:xfrm>
          <a:prstGeom prst="line">
            <a:avLst/>
          </a:prstGeom>
          <a:noFill/>
          <a:ln w="9525">
            <a:solidFill>
              <a:schemeClr val="bg2"/>
            </a:solidFill>
            <a:round/>
            <a:headEnd type="triangle" w="med" len="med"/>
            <a:tailEnd type="triangle" w="med" len="med"/>
          </a:ln>
        </p:spPr>
        <p:txBody>
          <a:bodyPr/>
          <a:lstStyle/>
          <a:p>
            <a:endParaRPr lang="en-US"/>
          </a:p>
        </p:txBody>
      </p:sp>
      <p:sp>
        <p:nvSpPr>
          <p:cNvPr id="15" name="Line 16"/>
          <p:cNvSpPr>
            <a:spLocks noChangeShapeType="1"/>
          </p:cNvSpPr>
          <p:nvPr/>
        </p:nvSpPr>
        <p:spPr bwMode="auto">
          <a:xfrm>
            <a:off x="2343150" y="3402013"/>
            <a:ext cx="947738" cy="0"/>
          </a:xfrm>
          <a:prstGeom prst="line">
            <a:avLst/>
          </a:prstGeom>
          <a:noFill/>
          <a:ln w="9525">
            <a:solidFill>
              <a:schemeClr val="bg2"/>
            </a:solidFill>
            <a:round/>
            <a:headEnd type="triangle" w="med" len="med"/>
            <a:tailEnd type="triangle" w="med" len="med"/>
          </a:ln>
        </p:spPr>
        <p:txBody>
          <a:bodyPr/>
          <a:lstStyle/>
          <a:p>
            <a:endParaRPr lang="en-US"/>
          </a:p>
        </p:txBody>
      </p:sp>
      <p:sp>
        <p:nvSpPr>
          <p:cNvPr id="16" name="Line 19"/>
          <p:cNvSpPr>
            <a:spLocks noChangeShapeType="1"/>
          </p:cNvSpPr>
          <p:nvPr/>
        </p:nvSpPr>
        <p:spPr bwMode="auto">
          <a:xfrm>
            <a:off x="5640388" y="4652963"/>
            <a:ext cx="835025" cy="0"/>
          </a:xfrm>
          <a:prstGeom prst="line">
            <a:avLst/>
          </a:prstGeom>
          <a:noFill/>
          <a:ln w="9525">
            <a:solidFill>
              <a:schemeClr val="bg2"/>
            </a:solidFill>
            <a:round/>
            <a:headEnd type="triangle" w="med" len="med"/>
            <a:tailEnd type="triangle" w="med" len="med"/>
          </a:ln>
        </p:spPr>
        <p:txBody>
          <a:bodyPr/>
          <a:lstStyle/>
          <a:p>
            <a:endParaRPr lang="en-US"/>
          </a:p>
        </p:txBody>
      </p:sp>
      <p:sp>
        <p:nvSpPr>
          <p:cNvPr id="17" name="Line 20"/>
          <p:cNvSpPr>
            <a:spLocks noChangeShapeType="1"/>
          </p:cNvSpPr>
          <p:nvPr/>
        </p:nvSpPr>
        <p:spPr bwMode="auto">
          <a:xfrm>
            <a:off x="5594350" y="3402013"/>
            <a:ext cx="896938" cy="0"/>
          </a:xfrm>
          <a:prstGeom prst="line">
            <a:avLst/>
          </a:prstGeom>
          <a:noFill/>
          <a:ln w="9525">
            <a:solidFill>
              <a:schemeClr val="bg2"/>
            </a:solidFill>
            <a:round/>
            <a:headEnd type="triangle" w="med" len="med"/>
            <a:tailEnd type="triangle" w="med" len="med"/>
          </a:ln>
        </p:spPr>
        <p:txBody>
          <a:bodyPr/>
          <a:lstStyle/>
          <a:p>
            <a:endParaRPr lang="en-US"/>
          </a:p>
        </p:txBody>
      </p:sp>
      <p:sp>
        <p:nvSpPr>
          <p:cNvPr id="18" name="AutoShape 29"/>
          <p:cNvSpPr>
            <a:spLocks noChangeArrowheads="1"/>
          </p:cNvSpPr>
          <p:nvPr/>
        </p:nvSpPr>
        <p:spPr bwMode="auto">
          <a:xfrm>
            <a:off x="1501775" y="3160713"/>
            <a:ext cx="836613" cy="514350"/>
          </a:xfrm>
          <a:prstGeom prst="bevel">
            <a:avLst>
              <a:gd name="adj" fmla="val 5310"/>
            </a:avLst>
          </a:prstGeom>
          <a:gradFill rotWithShape="1">
            <a:gsLst>
              <a:gs pos="0">
                <a:schemeClr val="bg2"/>
              </a:gs>
              <a:gs pos="50000">
                <a:srgbClr val="EAEAEA"/>
              </a:gs>
              <a:gs pos="100000">
                <a:schemeClr val="bg2"/>
              </a:gs>
            </a:gsLst>
            <a:lin ang="2700000" scaled="1"/>
          </a:gradFill>
          <a:ln w="9525">
            <a:noFill/>
            <a:miter lim="800000"/>
            <a:headEnd/>
            <a:tailEnd/>
          </a:ln>
          <a:effectLst/>
        </p:spPr>
        <p:txBody>
          <a:bodyPr wrap="none" anchor="ctr"/>
          <a:lstStyle/>
          <a:p>
            <a:pPr eaLnBrk="0" hangingPunct="0">
              <a:defRPr/>
            </a:pPr>
            <a:r>
              <a:rPr lang="en-US" sz="1200" dirty="0"/>
              <a:t>Peripheral</a:t>
            </a:r>
          </a:p>
        </p:txBody>
      </p:sp>
      <p:sp>
        <p:nvSpPr>
          <p:cNvPr id="19" name="AutoShape 45"/>
          <p:cNvSpPr>
            <a:spLocks noChangeArrowheads="1"/>
          </p:cNvSpPr>
          <p:nvPr/>
        </p:nvSpPr>
        <p:spPr bwMode="auto">
          <a:xfrm>
            <a:off x="6481763" y="3160713"/>
            <a:ext cx="836612" cy="514350"/>
          </a:xfrm>
          <a:prstGeom prst="bevel">
            <a:avLst>
              <a:gd name="adj" fmla="val 5310"/>
            </a:avLst>
          </a:prstGeom>
          <a:gradFill rotWithShape="1">
            <a:gsLst>
              <a:gs pos="0">
                <a:schemeClr val="bg2"/>
              </a:gs>
              <a:gs pos="50000">
                <a:srgbClr val="EAEAEA"/>
              </a:gs>
              <a:gs pos="100000">
                <a:schemeClr val="bg2"/>
              </a:gs>
            </a:gsLst>
            <a:lin ang="2700000" scaled="1"/>
          </a:gradFill>
          <a:ln w="9525">
            <a:noFill/>
            <a:miter lim="800000"/>
            <a:headEnd/>
            <a:tailEnd/>
          </a:ln>
          <a:effectLst/>
        </p:spPr>
        <p:txBody>
          <a:bodyPr wrap="none" anchor="ctr"/>
          <a:lstStyle/>
          <a:p>
            <a:pPr eaLnBrk="0" hangingPunct="0">
              <a:defRPr/>
            </a:pPr>
            <a:r>
              <a:rPr lang="en-US" sz="1200" dirty="0"/>
              <a:t>Peripheral</a:t>
            </a:r>
          </a:p>
        </p:txBody>
      </p:sp>
      <p:sp>
        <p:nvSpPr>
          <p:cNvPr id="20" name="AutoShape 46"/>
          <p:cNvSpPr>
            <a:spLocks noChangeArrowheads="1"/>
          </p:cNvSpPr>
          <p:nvPr/>
        </p:nvSpPr>
        <p:spPr bwMode="auto">
          <a:xfrm>
            <a:off x="6481763" y="4368800"/>
            <a:ext cx="836612" cy="514350"/>
          </a:xfrm>
          <a:prstGeom prst="bevel">
            <a:avLst>
              <a:gd name="adj" fmla="val 5310"/>
            </a:avLst>
          </a:prstGeom>
          <a:gradFill rotWithShape="1">
            <a:gsLst>
              <a:gs pos="0">
                <a:schemeClr val="bg2"/>
              </a:gs>
              <a:gs pos="50000">
                <a:srgbClr val="EAEAEA"/>
              </a:gs>
              <a:gs pos="100000">
                <a:schemeClr val="bg2"/>
              </a:gs>
            </a:gsLst>
            <a:lin ang="2700000" scaled="1"/>
          </a:gradFill>
          <a:ln w="9525">
            <a:noFill/>
            <a:miter lim="800000"/>
            <a:headEnd/>
            <a:tailEnd/>
          </a:ln>
          <a:effectLst/>
        </p:spPr>
        <p:txBody>
          <a:bodyPr wrap="none" anchor="ctr"/>
          <a:lstStyle/>
          <a:p>
            <a:pPr eaLnBrk="0" hangingPunct="0">
              <a:defRPr/>
            </a:pPr>
            <a:r>
              <a:rPr lang="en-US" sz="1200" dirty="0"/>
              <a:t>Peripheral</a:t>
            </a:r>
          </a:p>
        </p:txBody>
      </p:sp>
      <p:grpSp>
        <p:nvGrpSpPr>
          <p:cNvPr id="4" name="Group 49"/>
          <p:cNvGrpSpPr>
            <a:grpSpLocks/>
          </p:cNvGrpSpPr>
          <p:nvPr/>
        </p:nvGrpSpPr>
        <p:grpSpPr bwMode="auto">
          <a:xfrm>
            <a:off x="2925763" y="3284538"/>
            <a:ext cx="190500" cy="268287"/>
            <a:chOff x="0" y="2694"/>
            <a:chExt cx="826" cy="1162"/>
          </a:xfrm>
        </p:grpSpPr>
        <p:sp>
          <p:nvSpPr>
            <p:cNvPr id="9285" name="Rectangle 50"/>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pPr eaLnBrk="0" hangingPunct="0"/>
              <a:endParaRPr lang="en-US"/>
            </a:p>
          </p:txBody>
        </p:sp>
        <p:sp>
          <p:nvSpPr>
            <p:cNvPr id="9286" name="Line 51"/>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87" name="Line 52"/>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5" name="Group 53"/>
          <p:cNvGrpSpPr>
            <a:grpSpLocks/>
          </p:cNvGrpSpPr>
          <p:nvPr/>
        </p:nvGrpSpPr>
        <p:grpSpPr bwMode="auto">
          <a:xfrm>
            <a:off x="2925763" y="4503738"/>
            <a:ext cx="190500" cy="268287"/>
            <a:chOff x="0" y="2694"/>
            <a:chExt cx="826" cy="1162"/>
          </a:xfrm>
        </p:grpSpPr>
        <p:sp>
          <p:nvSpPr>
            <p:cNvPr id="9282" name="Rectangle 54"/>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pPr eaLnBrk="0" hangingPunct="0"/>
              <a:endParaRPr lang="en-US"/>
            </a:p>
          </p:txBody>
        </p:sp>
        <p:sp>
          <p:nvSpPr>
            <p:cNvPr id="9283" name="Line 55"/>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84" name="Line 56"/>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6" name="Group 57"/>
          <p:cNvGrpSpPr>
            <a:grpSpLocks/>
          </p:cNvGrpSpPr>
          <p:nvPr/>
        </p:nvGrpSpPr>
        <p:grpSpPr bwMode="auto">
          <a:xfrm>
            <a:off x="5716588" y="3284538"/>
            <a:ext cx="190500" cy="268287"/>
            <a:chOff x="0" y="2694"/>
            <a:chExt cx="826" cy="1162"/>
          </a:xfrm>
        </p:grpSpPr>
        <p:sp>
          <p:nvSpPr>
            <p:cNvPr id="9279" name="Rectangle 58"/>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pPr eaLnBrk="0" hangingPunct="0"/>
              <a:endParaRPr lang="en-US"/>
            </a:p>
          </p:txBody>
        </p:sp>
        <p:sp>
          <p:nvSpPr>
            <p:cNvPr id="9280" name="Line 59"/>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81" name="Line 60"/>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7" name="Group 61"/>
          <p:cNvGrpSpPr>
            <a:grpSpLocks/>
          </p:cNvGrpSpPr>
          <p:nvPr/>
        </p:nvGrpSpPr>
        <p:grpSpPr bwMode="auto">
          <a:xfrm>
            <a:off x="5745163" y="4513263"/>
            <a:ext cx="190500" cy="268287"/>
            <a:chOff x="0" y="2694"/>
            <a:chExt cx="826" cy="1162"/>
          </a:xfrm>
        </p:grpSpPr>
        <p:sp>
          <p:nvSpPr>
            <p:cNvPr id="9276" name="Rectangle 62"/>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pPr eaLnBrk="0" hangingPunct="0"/>
              <a:endParaRPr lang="en-US"/>
            </a:p>
          </p:txBody>
        </p:sp>
        <p:sp>
          <p:nvSpPr>
            <p:cNvPr id="9277" name="Line 63"/>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78" name="Line 64"/>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8" name="Group 65"/>
          <p:cNvGrpSpPr>
            <a:grpSpLocks/>
          </p:cNvGrpSpPr>
          <p:nvPr/>
        </p:nvGrpSpPr>
        <p:grpSpPr bwMode="auto">
          <a:xfrm rot="-2700000">
            <a:off x="4059238" y="5356225"/>
            <a:ext cx="612775" cy="612775"/>
            <a:chOff x="2724" y="2189"/>
            <a:chExt cx="386" cy="386"/>
          </a:xfrm>
        </p:grpSpPr>
        <p:sp>
          <p:nvSpPr>
            <p:cNvPr id="38" name="Oval 66"/>
            <p:cNvSpPr>
              <a:spLocks noChangeArrowheads="1"/>
            </p:cNvSpPr>
            <p:nvPr/>
          </p:nvSpPr>
          <p:spPr bwMode="auto">
            <a:xfrm>
              <a:off x="2724" y="2189"/>
              <a:ext cx="386" cy="386"/>
            </a:xfrm>
            <a:prstGeom prst="ellipse">
              <a:avLst/>
            </a:prstGeom>
            <a:gradFill rotWithShape="1">
              <a:gsLst>
                <a:gs pos="0">
                  <a:schemeClr val="bg2"/>
                </a:gs>
                <a:gs pos="50000">
                  <a:schemeClr val="bg1"/>
                </a:gs>
                <a:gs pos="100000">
                  <a:schemeClr val="bg2"/>
                </a:gs>
              </a:gsLst>
              <a:lin ang="2700000" scaled="1"/>
            </a:gradFill>
            <a:ln w="9525" algn="ctr">
              <a:solidFill>
                <a:schemeClr val="tx1"/>
              </a:solidFill>
              <a:round/>
              <a:headEnd/>
              <a:tailEnd/>
            </a:ln>
            <a:effectLst/>
          </p:spPr>
          <p:txBody>
            <a:bodyPr wrap="none" anchor="ctr"/>
            <a:lstStyle/>
            <a:p>
              <a:pPr eaLnBrk="0" hangingPunct="0">
                <a:defRPr/>
              </a:pPr>
              <a:endParaRPr lang="en-US"/>
            </a:p>
          </p:txBody>
        </p:sp>
        <p:sp>
          <p:nvSpPr>
            <p:cNvPr id="9275" name="AutoShape 67"/>
            <p:cNvSpPr>
              <a:spLocks noChangeArrowheads="1"/>
            </p:cNvSpPr>
            <p:nvPr/>
          </p:nvSpPr>
          <p:spPr bwMode="auto">
            <a:xfrm>
              <a:off x="2889" y="2189"/>
              <a:ext cx="57" cy="197"/>
            </a:xfrm>
            <a:prstGeom prst="triangle">
              <a:avLst>
                <a:gd name="adj" fmla="val 50000"/>
              </a:avLst>
            </a:prstGeom>
            <a:solidFill>
              <a:srgbClr val="808080"/>
            </a:solidFill>
            <a:ln w="9525" algn="ctr">
              <a:solidFill>
                <a:schemeClr val="tx1"/>
              </a:solidFill>
              <a:miter lim="800000"/>
              <a:headEnd/>
              <a:tailEnd/>
            </a:ln>
          </p:spPr>
          <p:txBody>
            <a:bodyPr wrap="none" anchor="ctr"/>
            <a:lstStyle/>
            <a:p>
              <a:pPr eaLnBrk="0" hangingPunct="0"/>
              <a:endParaRPr lang="en-US"/>
            </a:p>
          </p:txBody>
        </p:sp>
      </p:grpSp>
      <p:grpSp>
        <p:nvGrpSpPr>
          <p:cNvPr id="9" name="Group 69"/>
          <p:cNvGrpSpPr>
            <a:grpSpLocks/>
          </p:cNvGrpSpPr>
          <p:nvPr/>
        </p:nvGrpSpPr>
        <p:grpSpPr bwMode="auto">
          <a:xfrm>
            <a:off x="4059238" y="5354638"/>
            <a:ext cx="612775" cy="612775"/>
            <a:chOff x="2724" y="2189"/>
            <a:chExt cx="386" cy="386"/>
          </a:xfrm>
        </p:grpSpPr>
        <p:sp>
          <p:nvSpPr>
            <p:cNvPr id="41" name="Oval 70"/>
            <p:cNvSpPr>
              <a:spLocks noChangeArrowheads="1"/>
            </p:cNvSpPr>
            <p:nvPr/>
          </p:nvSpPr>
          <p:spPr bwMode="auto">
            <a:xfrm>
              <a:off x="2724" y="2189"/>
              <a:ext cx="386" cy="386"/>
            </a:xfrm>
            <a:prstGeom prst="ellipse">
              <a:avLst/>
            </a:prstGeom>
            <a:gradFill rotWithShape="1">
              <a:gsLst>
                <a:gs pos="0">
                  <a:schemeClr val="bg2"/>
                </a:gs>
                <a:gs pos="50000">
                  <a:schemeClr val="bg1"/>
                </a:gs>
                <a:gs pos="100000">
                  <a:schemeClr val="bg2"/>
                </a:gs>
              </a:gsLst>
              <a:lin ang="2700000" scaled="1"/>
            </a:gradFill>
            <a:ln w="9525" algn="ctr">
              <a:solidFill>
                <a:schemeClr val="tx1"/>
              </a:solidFill>
              <a:round/>
              <a:headEnd/>
              <a:tailEnd/>
            </a:ln>
            <a:effectLst/>
          </p:spPr>
          <p:txBody>
            <a:bodyPr wrap="none" anchor="ctr"/>
            <a:lstStyle/>
            <a:p>
              <a:pPr eaLnBrk="0" hangingPunct="0">
                <a:defRPr/>
              </a:pPr>
              <a:endParaRPr lang="en-US"/>
            </a:p>
          </p:txBody>
        </p:sp>
        <p:sp>
          <p:nvSpPr>
            <p:cNvPr id="9273" name="AutoShape 71"/>
            <p:cNvSpPr>
              <a:spLocks noChangeArrowheads="1"/>
            </p:cNvSpPr>
            <p:nvPr/>
          </p:nvSpPr>
          <p:spPr bwMode="auto">
            <a:xfrm>
              <a:off x="2889" y="2189"/>
              <a:ext cx="57" cy="197"/>
            </a:xfrm>
            <a:prstGeom prst="triangle">
              <a:avLst>
                <a:gd name="adj" fmla="val 50000"/>
              </a:avLst>
            </a:prstGeom>
            <a:solidFill>
              <a:srgbClr val="808080"/>
            </a:solidFill>
            <a:ln w="9525" algn="ctr">
              <a:solidFill>
                <a:schemeClr val="tx1"/>
              </a:solidFill>
              <a:miter lim="800000"/>
              <a:headEnd/>
              <a:tailEnd/>
            </a:ln>
          </p:spPr>
          <p:txBody>
            <a:bodyPr wrap="none" anchor="ctr"/>
            <a:lstStyle/>
            <a:p>
              <a:pPr eaLnBrk="0" hangingPunct="0"/>
              <a:endParaRPr lang="en-US"/>
            </a:p>
          </p:txBody>
        </p:sp>
      </p:grpSp>
      <p:grpSp>
        <p:nvGrpSpPr>
          <p:cNvPr id="10" name="Group 72"/>
          <p:cNvGrpSpPr>
            <a:grpSpLocks/>
          </p:cNvGrpSpPr>
          <p:nvPr/>
        </p:nvGrpSpPr>
        <p:grpSpPr bwMode="auto">
          <a:xfrm rot="2700000">
            <a:off x="4059238" y="5354638"/>
            <a:ext cx="612775" cy="612775"/>
            <a:chOff x="2724" y="2189"/>
            <a:chExt cx="386" cy="386"/>
          </a:xfrm>
        </p:grpSpPr>
        <p:sp>
          <p:nvSpPr>
            <p:cNvPr id="44" name="Oval 73"/>
            <p:cNvSpPr>
              <a:spLocks noChangeArrowheads="1"/>
            </p:cNvSpPr>
            <p:nvPr/>
          </p:nvSpPr>
          <p:spPr bwMode="auto">
            <a:xfrm>
              <a:off x="2724" y="2189"/>
              <a:ext cx="386" cy="386"/>
            </a:xfrm>
            <a:prstGeom prst="ellipse">
              <a:avLst/>
            </a:prstGeom>
            <a:gradFill rotWithShape="1">
              <a:gsLst>
                <a:gs pos="0">
                  <a:schemeClr val="bg2"/>
                </a:gs>
                <a:gs pos="50000">
                  <a:schemeClr val="bg1"/>
                </a:gs>
                <a:gs pos="100000">
                  <a:schemeClr val="bg2"/>
                </a:gs>
              </a:gsLst>
              <a:lin ang="2700000" scaled="1"/>
            </a:gradFill>
            <a:ln w="9525" algn="ctr">
              <a:solidFill>
                <a:schemeClr val="tx1"/>
              </a:solidFill>
              <a:round/>
              <a:headEnd/>
              <a:tailEnd/>
            </a:ln>
            <a:effectLst/>
          </p:spPr>
          <p:txBody>
            <a:bodyPr wrap="none" anchor="ctr"/>
            <a:lstStyle/>
            <a:p>
              <a:pPr eaLnBrk="0" hangingPunct="0">
                <a:defRPr/>
              </a:pPr>
              <a:endParaRPr lang="en-US"/>
            </a:p>
          </p:txBody>
        </p:sp>
        <p:sp>
          <p:nvSpPr>
            <p:cNvPr id="9271" name="AutoShape 74"/>
            <p:cNvSpPr>
              <a:spLocks noChangeArrowheads="1"/>
            </p:cNvSpPr>
            <p:nvPr/>
          </p:nvSpPr>
          <p:spPr bwMode="auto">
            <a:xfrm>
              <a:off x="2889" y="2189"/>
              <a:ext cx="57" cy="197"/>
            </a:xfrm>
            <a:prstGeom prst="triangle">
              <a:avLst>
                <a:gd name="adj" fmla="val 50000"/>
              </a:avLst>
            </a:prstGeom>
            <a:solidFill>
              <a:srgbClr val="808080"/>
            </a:solidFill>
            <a:ln w="9525" algn="ctr">
              <a:solidFill>
                <a:schemeClr val="tx1"/>
              </a:solidFill>
              <a:miter lim="800000"/>
              <a:headEnd/>
              <a:tailEnd/>
            </a:ln>
          </p:spPr>
          <p:txBody>
            <a:bodyPr wrap="none" anchor="ctr"/>
            <a:lstStyle/>
            <a:p>
              <a:pPr eaLnBrk="0" hangingPunct="0"/>
              <a:endParaRPr lang="en-US"/>
            </a:p>
          </p:txBody>
        </p:sp>
      </p:grpSp>
      <p:pic>
        <p:nvPicPr>
          <p:cNvPr id="46" name="Picture 79"/>
          <p:cNvPicPr>
            <a:picLocks noChangeAspect="1" noChangeArrowheads="1"/>
          </p:cNvPicPr>
          <p:nvPr/>
        </p:nvPicPr>
        <p:blipFill>
          <a:blip r:embed="rId3"/>
          <a:srcRect/>
          <a:stretch>
            <a:fillRect/>
          </a:stretch>
        </p:blipFill>
        <p:spPr bwMode="auto">
          <a:xfrm>
            <a:off x="3322638" y="3309938"/>
            <a:ext cx="354012" cy="234950"/>
          </a:xfrm>
          <a:prstGeom prst="rect">
            <a:avLst/>
          </a:prstGeom>
          <a:noFill/>
          <a:ln w="9525" algn="ctr">
            <a:noFill/>
            <a:miter lim="800000"/>
            <a:headEnd/>
            <a:tailEnd/>
          </a:ln>
        </p:spPr>
      </p:pic>
      <p:pic>
        <p:nvPicPr>
          <p:cNvPr id="47" name="Picture 80"/>
          <p:cNvPicPr>
            <a:picLocks noChangeAspect="1" noChangeArrowheads="1"/>
          </p:cNvPicPr>
          <p:nvPr/>
        </p:nvPicPr>
        <p:blipFill>
          <a:blip r:embed="rId3"/>
          <a:srcRect/>
          <a:stretch>
            <a:fillRect/>
          </a:stretch>
        </p:blipFill>
        <p:spPr bwMode="auto">
          <a:xfrm>
            <a:off x="5181600" y="3311525"/>
            <a:ext cx="354013" cy="234950"/>
          </a:xfrm>
          <a:prstGeom prst="rect">
            <a:avLst/>
          </a:prstGeom>
          <a:noFill/>
          <a:ln w="9525" algn="ctr">
            <a:noFill/>
            <a:miter lim="800000"/>
            <a:headEnd/>
            <a:tailEnd/>
          </a:ln>
        </p:spPr>
      </p:pic>
      <p:pic>
        <p:nvPicPr>
          <p:cNvPr id="48" name="Picture 81"/>
          <p:cNvPicPr>
            <a:picLocks noChangeAspect="1" noChangeArrowheads="1"/>
          </p:cNvPicPr>
          <p:nvPr/>
        </p:nvPicPr>
        <p:blipFill>
          <a:blip r:embed="rId3"/>
          <a:srcRect/>
          <a:stretch>
            <a:fillRect/>
          </a:stretch>
        </p:blipFill>
        <p:spPr bwMode="auto">
          <a:xfrm>
            <a:off x="3322638" y="4559300"/>
            <a:ext cx="354012" cy="234950"/>
          </a:xfrm>
          <a:prstGeom prst="rect">
            <a:avLst/>
          </a:prstGeom>
          <a:noFill/>
          <a:ln w="9525" algn="ctr">
            <a:noFill/>
            <a:miter lim="800000"/>
            <a:headEnd/>
            <a:tailEnd/>
          </a:ln>
        </p:spPr>
      </p:pic>
      <p:pic>
        <p:nvPicPr>
          <p:cNvPr id="49" name="Picture 82"/>
          <p:cNvPicPr>
            <a:picLocks noChangeAspect="1" noChangeArrowheads="1"/>
          </p:cNvPicPr>
          <p:nvPr/>
        </p:nvPicPr>
        <p:blipFill>
          <a:blip r:embed="rId3"/>
          <a:srcRect/>
          <a:stretch>
            <a:fillRect/>
          </a:stretch>
        </p:blipFill>
        <p:spPr bwMode="auto">
          <a:xfrm>
            <a:off x="5181600" y="4559300"/>
            <a:ext cx="354013" cy="234950"/>
          </a:xfrm>
          <a:prstGeom prst="rect">
            <a:avLst/>
          </a:prstGeom>
          <a:noFill/>
          <a:ln w="9525" algn="ctr">
            <a:noFill/>
            <a:miter lim="800000"/>
            <a:headEnd/>
            <a:tailEnd/>
          </a:ln>
        </p:spPr>
      </p:pic>
      <p:pic>
        <p:nvPicPr>
          <p:cNvPr id="50" name="Picture 83"/>
          <p:cNvPicPr>
            <a:picLocks noChangeAspect="1" noChangeArrowheads="1"/>
          </p:cNvPicPr>
          <p:nvPr/>
        </p:nvPicPr>
        <p:blipFill>
          <a:blip r:embed="rId3"/>
          <a:srcRect/>
          <a:stretch>
            <a:fillRect/>
          </a:stretch>
        </p:blipFill>
        <p:spPr bwMode="auto">
          <a:xfrm>
            <a:off x="3849688" y="3749675"/>
            <a:ext cx="354012" cy="234950"/>
          </a:xfrm>
          <a:prstGeom prst="rect">
            <a:avLst/>
          </a:prstGeom>
          <a:noFill/>
          <a:ln w="9525" algn="ctr">
            <a:noFill/>
            <a:miter lim="800000"/>
            <a:headEnd/>
            <a:tailEnd/>
          </a:ln>
        </p:spPr>
      </p:pic>
      <p:pic>
        <p:nvPicPr>
          <p:cNvPr id="51" name="Picture 84"/>
          <p:cNvPicPr>
            <a:picLocks noChangeAspect="1" noChangeArrowheads="1"/>
          </p:cNvPicPr>
          <p:nvPr/>
        </p:nvPicPr>
        <p:blipFill>
          <a:blip r:embed="rId3"/>
          <a:srcRect/>
          <a:stretch>
            <a:fillRect/>
          </a:stretch>
        </p:blipFill>
        <p:spPr bwMode="auto">
          <a:xfrm>
            <a:off x="4684713" y="3751263"/>
            <a:ext cx="354012" cy="234950"/>
          </a:xfrm>
          <a:prstGeom prst="rect">
            <a:avLst/>
          </a:prstGeom>
          <a:noFill/>
          <a:ln w="9525" algn="ctr">
            <a:noFill/>
            <a:miter lim="800000"/>
            <a:headEnd/>
            <a:tailEnd/>
          </a:ln>
        </p:spPr>
      </p:pic>
      <p:cxnSp>
        <p:nvCxnSpPr>
          <p:cNvPr id="52" name="AutoShape 85"/>
          <p:cNvCxnSpPr>
            <a:cxnSpLocks noChangeShapeType="1"/>
          </p:cNvCxnSpPr>
          <p:nvPr/>
        </p:nvCxnSpPr>
        <p:spPr bwMode="auto">
          <a:xfrm>
            <a:off x="3676650" y="3427413"/>
            <a:ext cx="350838" cy="434975"/>
          </a:xfrm>
          <a:prstGeom prst="straightConnector1">
            <a:avLst/>
          </a:prstGeom>
          <a:noFill/>
          <a:ln w="9525">
            <a:solidFill>
              <a:schemeClr val="bg2"/>
            </a:solidFill>
            <a:round/>
            <a:headEnd type="triangle" w="med" len="med"/>
            <a:tailEnd type="triangle" w="med" len="med"/>
          </a:ln>
        </p:spPr>
      </p:cxnSp>
      <p:cxnSp>
        <p:nvCxnSpPr>
          <p:cNvPr id="53" name="AutoShape 86"/>
          <p:cNvCxnSpPr>
            <a:cxnSpLocks noChangeShapeType="1"/>
          </p:cNvCxnSpPr>
          <p:nvPr/>
        </p:nvCxnSpPr>
        <p:spPr bwMode="auto">
          <a:xfrm flipV="1">
            <a:off x="3676650" y="4086225"/>
            <a:ext cx="350838" cy="590550"/>
          </a:xfrm>
          <a:prstGeom prst="straightConnector1">
            <a:avLst/>
          </a:prstGeom>
          <a:noFill/>
          <a:ln w="9525">
            <a:solidFill>
              <a:schemeClr val="bg2"/>
            </a:solidFill>
            <a:round/>
            <a:headEnd type="triangle" w="med" len="med"/>
            <a:tailEnd type="triangle" w="med" len="med"/>
          </a:ln>
        </p:spPr>
      </p:cxnSp>
      <p:cxnSp>
        <p:nvCxnSpPr>
          <p:cNvPr id="54" name="AutoShape 87"/>
          <p:cNvCxnSpPr>
            <a:cxnSpLocks noChangeShapeType="1"/>
          </p:cNvCxnSpPr>
          <p:nvPr/>
        </p:nvCxnSpPr>
        <p:spPr bwMode="auto">
          <a:xfrm flipH="1" flipV="1">
            <a:off x="4752975" y="4087813"/>
            <a:ext cx="428625" cy="588962"/>
          </a:xfrm>
          <a:prstGeom prst="straightConnector1">
            <a:avLst/>
          </a:prstGeom>
          <a:noFill/>
          <a:ln w="9525">
            <a:solidFill>
              <a:schemeClr val="bg2"/>
            </a:solidFill>
            <a:round/>
            <a:headEnd type="triangle" w="med" len="med"/>
            <a:tailEnd type="triangle" w="med" len="med"/>
          </a:ln>
        </p:spPr>
      </p:cxnSp>
      <p:cxnSp>
        <p:nvCxnSpPr>
          <p:cNvPr id="55" name="AutoShape 88"/>
          <p:cNvCxnSpPr>
            <a:cxnSpLocks noChangeShapeType="1"/>
          </p:cNvCxnSpPr>
          <p:nvPr/>
        </p:nvCxnSpPr>
        <p:spPr bwMode="auto">
          <a:xfrm rot="10800000" flipV="1">
            <a:off x="4752975" y="3429000"/>
            <a:ext cx="428625" cy="434975"/>
          </a:xfrm>
          <a:prstGeom prst="straightConnector1">
            <a:avLst/>
          </a:prstGeom>
          <a:noFill/>
          <a:ln w="9525">
            <a:solidFill>
              <a:schemeClr val="bg2"/>
            </a:solidFill>
            <a:round/>
            <a:headEnd type="triangle" w="med" len="med"/>
            <a:tailEnd type="triangle" w="med" len="med"/>
          </a:ln>
        </p:spPr>
      </p:cxnSp>
      <p:cxnSp>
        <p:nvCxnSpPr>
          <p:cNvPr id="56" name="AutoShape 89"/>
          <p:cNvCxnSpPr>
            <a:cxnSpLocks noChangeShapeType="1"/>
          </p:cNvCxnSpPr>
          <p:nvPr/>
        </p:nvCxnSpPr>
        <p:spPr bwMode="auto">
          <a:xfrm>
            <a:off x="4203700" y="3968750"/>
            <a:ext cx="481013" cy="1588"/>
          </a:xfrm>
          <a:prstGeom prst="straightConnector1">
            <a:avLst/>
          </a:prstGeom>
          <a:noFill/>
          <a:ln w="9525">
            <a:solidFill>
              <a:schemeClr val="bg2"/>
            </a:solidFill>
            <a:round/>
            <a:headEnd type="triangle" w="med" len="med"/>
            <a:tailEnd type="triangle" w="med" len="med"/>
          </a:ln>
        </p:spPr>
      </p:cxnSp>
      <p:grpSp>
        <p:nvGrpSpPr>
          <p:cNvPr id="12" name="Group 90"/>
          <p:cNvGrpSpPr>
            <a:grpSpLocks/>
          </p:cNvGrpSpPr>
          <p:nvPr/>
        </p:nvGrpSpPr>
        <p:grpSpPr bwMode="auto">
          <a:xfrm>
            <a:off x="3795713" y="3473450"/>
            <a:ext cx="190500" cy="268288"/>
            <a:chOff x="0" y="2694"/>
            <a:chExt cx="826" cy="1162"/>
          </a:xfrm>
        </p:grpSpPr>
        <p:sp>
          <p:nvSpPr>
            <p:cNvPr id="9267" name="Rectangle 91"/>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pPr eaLnBrk="0" hangingPunct="0"/>
              <a:endParaRPr lang="en-US"/>
            </a:p>
          </p:txBody>
        </p:sp>
        <p:sp>
          <p:nvSpPr>
            <p:cNvPr id="9268" name="Line 92"/>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69" name="Line 93"/>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21" name="Group 94"/>
          <p:cNvGrpSpPr>
            <a:grpSpLocks/>
          </p:cNvGrpSpPr>
          <p:nvPr/>
        </p:nvGrpSpPr>
        <p:grpSpPr bwMode="auto">
          <a:xfrm>
            <a:off x="3806825" y="4267200"/>
            <a:ext cx="190500" cy="268288"/>
            <a:chOff x="0" y="2694"/>
            <a:chExt cx="826" cy="1162"/>
          </a:xfrm>
        </p:grpSpPr>
        <p:sp>
          <p:nvSpPr>
            <p:cNvPr id="9264" name="Rectangle 95"/>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pPr eaLnBrk="0" hangingPunct="0"/>
              <a:endParaRPr lang="en-US"/>
            </a:p>
          </p:txBody>
        </p:sp>
        <p:sp>
          <p:nvSpPr>
            <p:cNvPr id="9265" name="Line 96"/>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66" name="Line 97"/>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22" name="Group 98"/>
          <p:cNvGrpSpPr>
            <a:grpSpLocks/>
          </p:cNvGrpSpPr>
          <p:nvPr/>
        </p:nvGrpSpPr>
        <p:grpSpPr bwMode="auto">
          <a:xfrm>
            <a:off x="4897438" y="3444875"/>
            <a:ext cx="190500" cy="268288"/>
            <a:chOff x="0" y="2694"/>
            <a:chExt cx="826" cy="1162"/>
          </a:xfrm>
        </p:grpSpPr>
        <p:sp>
          <p:nvSpPr>
            <p:cNvPr id="9261" name="Rectangle 99"/>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pPr eaLnBrk="0" hangingPunct="0"/>
              <a:endParaRPr lang="en-US"/>
            </a:p>
          </p:txBody>
        </p:sp>
        <p:sp>
          <p:nvSpPr>
            <p:cNvPr id="9262" name="Line 100"/>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63" name="Line 101"/>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23" name="Group 102"/>
          <p:cNvGrpSpPr>
            <a:grpSpLocks/>
          </p:cNvGrpSpPr>
          <p:nvPr/>
        </p:nvGrpSpPr>
        <p:grpSpPr bwMode="auto">
          <a:xfrm>
            <a:off x="4914900" y="4265613"/>
            <a:ext cx="190500" cy="268287"/>
            <a:chOff x="0" y="2694"/>
            <a:chExt cx="826" cy="1162"/>
          </a:xfrm>
        </p:grpSpPr>
        <p:sp>
          <p:nvSpPr>
            <p:cNvPr id="9258" name="Rectangle 103"/>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pPr eaLnBrk="0" hangingPunct="0"/>
              <a:endParaRPr lang="en-US"/>
            </a:p>
          </p:txBody>
        </p:sp>
        <p:sp>
          <p:nvSpPr>
            <p:cNvPr id="9259" name="Line 104"/>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60" name="Line 105"/>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grpSp>
        <p:nvGrpSpPr>
          <p:cNvPr id="24" name="Group 106"/>
          <p:cNvGrpSpPr>
            <a:grpSpLocks/>
          </p:cNvGrpSpPr>
          <p:nvPr/>
        </p:nvGrpSpPr>
        <p:grpSpPr bwMode="auto">
          <a:xfrm>
            <a:off x="4351338" y="3713163"/>
            <a:ext cx="190500" cy="268287"/>
            <a:chOff x="0" y="2694"/>
            <a:chExt cx="826" cy="1162"/>
          </a:xfrm>
        </p:grpSpPr>
        <p:sp>
          <p:nvSpPr>
            <p:cNvPr id="9255" name="Rectangle 107"/>
            <p:cNvSpPr>
              <a:spLocks noChangeArrowheads="1"/>
            </p:cNvSpPr>
            <p:nvPr/>
          </p:nvSpPr>
          <p:spPr bwMode="auto">
            <a:xfrm>
              <a:off x="0" y="2694"/>
              <a:ext cx="826" cy="1161"/>
            </a:xfrm>
            <a:prstGeom prst="rect">
              <a:avLst/>
            </a:prstGeom>
            <a:solidFill>
              <a:srgbClr val="99CCFF"/>
            </a:solidFill>
            <a:ln w="9525" algn="ctr">
              <a:solidFill>
                <a:schemeClr val="tx1"/>
              </a:solidFill>
              <a:miter lim="800000"/>
              <a:headEnd/>
              <a:tailEnd/>
            </a:ln>
          </p:spPr>
          <p:txBody>
            <a:bodyPr wrap="none" anchor="ctr"/>
            <a:lstStyle/>
            <a:p>
              <a:pPr eaLnBrk="0" hangingPunct="0"/>
              <a:endParaRPr lang="en-US"/>
            </a:p>
          </p:txBody>
        </p:sp>
        <p:sp>
          <p:nvSpPr>
            <p:cNvPr id="9256" name="Line 108"/>
            <p:cNvSpPr>
              <a:spLocks noChangeShapeType="1"/>
            </p:cNvSpPr>
            <p:nvPr/>
          </p:nvSpPr>
          <p:spPr bwMode="auto">
            <a:xfrm>
              <a:off x="0" y="3289"/>
              <a:ext cx="279" cy="279"/>
            </a:xfrm>
            <a:prstGeom prst="line">
              <a:avLst/>
            </a:prstGeom>
            <a:noFill/>
            <a:ln w="9525">
              <a:solidFill>
                <a:schemeClr val="tx1"/>
              </a:solidFill>
              <a:round/>
              <a:headEnd/>
              <a:tailEnd/>
            </a:ln>
          </p:spPr>
          <p:txBody>
            <a:bodyPr/>
            <a:lstStyle/>
            <a:p>
              <a:endParaRPr lang="en-US"/>
            </a:p>
          </p:txBody>
        </p:sp>
        <p:sp>
          <p:nvSpPr>
            <p:cNvPr id="9257" name="Line 109"/>
            <p:cNvSpPr>
              <a:spLocks noChangeShapeType="1"/>
            </p:cNvSpPr>
            <p:nvPr/>
          </p:nvSpPr>
          <p:spPr bwMode="auto">
            <a:xfrm flipH="1">
              <a:off x="0" y="3568"/>
              <a:ext cx="288" cy="288"/>
            </a:xfrm>
            <a:prstGeom prst="line">
              <a:avLst/>
            </a:prstGeom>
            <a:noFill/>
            <a:ln w="9525">
              <a:solidFill>
                <a:schemeClr val="tx1"/>
              </a:solidFill>
              <a:round/>
              <a:headEnd/>
              <a:tailEnd/>
            </a:ln>
          </p:spPr>
          <p:txBody>
            <a:bodyPr/>
            <a:lstStyle/>
            <a:p>
              <a:endParaRPr lang="en-US"/>
            </a:p>
          </p:txBody>
        </p:sp>
      </p:grpSp>
      <p:sp>
        <p:nvSpPr>
          <p:cNvPr id="77" name="Rectangle 111"/>
          <p:cNvSpPr>
            <a:spLocks noChangeArrowheads="1"/>
          </p:cNvSpPr>
          <p:nvPr/>
        </p:nvSpPr>
        <p:spPr bwMode="auto">
          <a:xfrm>
            <a:off x="2835275" y="3067050"/>
            <a:ext cx="3125788" cy="1938338"/>
          </a:xfrm>
          <a:prstGeom prst="rect">
            <a:avLst/>
          </a:prstGeom>
          <a:solidFill>
            <a:schemeClr val="tx1"/>
          </a:solidFill>
          <a:ln w="9525" algn="ctr">
            <a:solidFill>
              <a:schemeClr val="tx1"/>
            </a:solidFill>
            <a:miter lim="800000"/>
            <a:headEnd/>
            <a:tailEnd/>
          </a:ln>
        </p:spPr>
        <p:txBody>
          <a:bodyPr wrap="none" anchor="ctr"/>
          <a:lstStyle/>
          <a:p>
            <a:pPr algn="ctr" eaLnBrk="0" hangingPunct="0"/>
            <a:r>
              <a:rPr lang="en-US" sz="1400">
                <a:solidFill>
                  <a:schemeClr val="bg1"/>
                </a:solidFill>
              </a:rPr>
              <a:t>Qsys Interconnect</a:t>
            </a:r>
          </a:p>
          <a:p>
            <a:pPr algn="ctr" eaLnBrk="0" hangingPunct="0"/>
            <a:r>
              <a:rPr lang="en-US" sz="1400">
                <a:solidFill>
                  <a:schemeClr val="bg1"/>
                </a:solidFill>
              </a:rPr>
              <a:t>(Based on NoC Architecture)</a:t>
            </a:r>
          </a:p>
        </p:txBody>
      </p:sp>
      <p:sp>
        <p:nvSpPr>
          <p:cNvPr id="78" name="AutoShape 29"/>
          <p:cNvSpPr>
            <a:spLocks noChangeArrowheads="1"/>
          </p:cNvSpPr>
          <p:nvPr/>
        </p:nvSpPr>
        <p:spPr bwMode="auto">
          <a:xfrm>
            <a:off x="1501775" y="4368800"/>
            <a:ext cx="836613" cy="514350"/>
          </a:xfrm>
          <a:prstGeom prst="bevel">
            <a:avLst>
              <a:gd name="adj" fmla="val 5310"/>
            </a:avLst>
          </a:prstGeom>
          <a:gradFill rotWithShape="1">
            <a:gsLst>
              <a:gs pos="0">
                <a:schemeClr val="bg2"/>
              </a:gs>
              <a:gs pos="50000">
                <a:srgbClr val="EAEAEA"/>
              </a:gs>
              <a:gs pos="100000">
                <a:schemeClr val="bg2"/>
              </a:gs>
            </a:gsLst>
            <a:lin ang="2700000" scaled="1"/>
          </a:gradFill>
          <a:ln w="9525">
            <a:noFill/>
            <a:miter lim="800000"/>
            <a:headEnd/>
            <a:tailEnd/>
          </a:ln>
          <a:effectLst/>
        </p:spPr>
        <p:txBody>
          <a:bodyPr wrap="none" anchor="ctr"/>
          <a:lstStyle/>
          <a:p>
            <a:pPr eaLnBrk="0" hangingPunct="0">
              <a:defRPr/>
            </a:pPr>
            <a:r>
              <a:rPr lang="en-US" sz="1200" dirty="0"/>
              <a:t>Peripheral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dissolve">
                                      <p:cBhvr>
                                        <p:cTn id="10" dur="500"/>
                                        <p:tgtEl>
                                          <p:spTgt spid="47"/>
                                        </p:tgtEl>
                                      </p:cBhvr>
                                    </p:animEffect>
                                  </p:childTnLst>
                                </p:cTn>
                              </p:par>
                              <p:par>
                                <p:cTn id="11" presetID="9"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dissolve">
                                      <p:cBhvr>
                                        <p:cTn id="13" dur="500"/>
                                        <p:tgtEl>
                                          <p:spTgt spid="48"/>
                                        </p:tgtEl>
                                      </p:cBhvr>
                                    </p:animEffect>
                                  </p:childTnLst>
                                </p:cTn>
                              </p:par>
                              <p:par>
                                <p:cTn id="14" presetID="9"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dissolve">
                                      <p:cBhvr>
                                        <p:cTn id="16" dur="500"/>
                                        <p:tgtEl>
                                          <p:spTgt spid="49"/>
                                        </p:tgtEl>
                                      </p:cBhvr>
                                    </p:animEffect>
                                  </p:childTnLst>
                                </p:cTn>
                              </p:par>
                              <p:par>
                                <p:cTn id="17" presetID="9"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dissolve">
                                      <p:cBhvr>
                                        <p:cTn id="19" dur="500"/>
                                        <p:tgtEl>
                                          <p:spTgt spid="50"/>
                                        </p:tgtEl>
                                      </p:cBhvr>
                                    </p:animEffect>
                                  </p:childTnLst>
                                </p:cTn>
                              </p:par>
                              <p:par>
                                <p:cTn id="20" presetID="9"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500"/>
                                        <p:tgtEl>
                                          <p:spTgt spid="5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par>
                                <p:cTn id="38" presetID="9" presetClass="entr" presetSubtype="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9"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dissolve">
                                      <p:cBhvr>
                                        <p:cTn id="43" dur="500"/>
                                        <p:tgtEl>
                                          <p:spTgt spid="53"/>
                                        </p:tgtEl>
                                      </p:cBhvr>
                                    </p:animEffect>
                                  </p:childTnLst>
                                </p:cTn>
                              </p:par>
                              <p:par>
                                <p:cTn id="44" presetID="9" presetClass="entr" presetSubtype="0"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dissolve">
                                      <p:cBhvr>
                                        <p:cTn id="46" dur="500"/>
                                        <p:tgtEl>
                                          <p:spTgt spid="55"/>
                                        </p:tgtEl>
                                      </p:cBhvr>
                                    </p:animEffect>
                                  </p:childTnLst>
                                </p:cTn>
                              </p:par>
                              <p:par>
                                <p:cTn id="47" presetID="9"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dissolve">
                                      <p:cBhvr>
                                        <p:cTn id="49" dur="500"/>
                                        <p:tgtEl>
                                          <p:spTgt spid="54"/>
                                        </p:tgtEl>
                                      </p:cBhvr>
                                    </p:animEffect>
                                  </p:childTnLst>
                                </p:cTn>
                              </p:par>
                              <p:par>
                                <p:cTn id="50" presetID="9"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dissolve">
                                      <p:cBhvr>
                                        <p:cTn id="52" dur="500"/>
                                        <p:tgtEl>
                                          <p:spTgt spid="56"/>
                                        </p:tgtEl>
                                      </p:cBhvr>
                                    </p:animEffect>
                                  </p:childTnLst>
                                </p:cTn>
                              </p:par>
                              <p:par>
                                <p:cTn id="53" presetID="9"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dissolv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0" nodeType="clickEffect">
                                  <p:stCondLst>
                                    <p:cond delay="0"/>
                                  </p:stCondLst>
                                  <p:childTnLst>
                                    <p:animEffect transition="out" filter="dissolve">
                                      <p:cBhvr>
                                        <p:cTn id="59" dur="500"/>
                                        <p:tgtEl>
                                          <p:spTgt spid="77"/>
                                        </p:tgtEl>
                                      </p:cBhvr>
                                    </p:animEffect>
                                    <p:set>
                                      <p:cBhvr>
                                        <p:cTn id="60" dur="1" fill="hold">
                                          <p:stCondLst>
                                            <p:cond delay="499"/>
                                          </p:stCondLst>
                                        </p:cTn>
                                        <p:tgtEl>
                                          <p:spTgt spid="7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dissolve">
                                      <p:cBhvr>
                                        <p:cTn id="65" dur="500"/>
                                        <p:tgtEl>
                                          <p:spTgt spid="4"/>
                                        </p:tgtEl>
                                      </p:cBhvr>
                                    </p:animEffect>
                                  </p:childTnLst>
                                </p:cTn>
                              </p:par>
                              <p:par>
                                <p:cTn id="66" presetID="9" presetClass="entr" presetSubtype="0" fill="hold"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dissolve">
                                      <p:cBhvr>
                                        <p:cTn id="68" dur="500"/>
                                        <p:tgtEl>
                                          <p:spTgt spid="5"/>
                                        </p:tgtEl>
                                      </p:cBhvr>
                                    </p:animEffect>
                                  </p:childTnLst>
                                </p:cTn>
                              </p:par>
                              <p:par>
                                <p:cTn id="69" presetID="9" presetClass="entr" presetSubtype="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dissolve">
                                      <p:cBhvr>
                                        <p:cTn id="71" dur="500"/>
                                        <p:tgtEl>
                                          <p:spTgt spid="7"/>
                                        </p:tgtEl>
                                      </p:cBhvr>
                                    </p:animEffect>
                                  </p:childTnLst>
                                </p:cTn>
                              </p:par>
                              <p:par>
                                <p:cTn id="72" presetID="9"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dissolve">
                                      <p:cBhvr>
                                        <p:cTn id="74" dur="500"/>
                                        <p:tgtEl>
                                          <p:spTgt spid="6"/>
                                        </p:tgtEl>
                                      </p:cBhvr>
                                    </p:animEffect>
                                  </p:childTnLst>
                                </p:cTn>
                              </p:par>
                              <p:par>
                                <p:cTn id="75" presetID="9"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dissolv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dissolve">
                                      <p:cBhvr>
                                        <p:cTn id="82" dur="500"/>
                                        <p:tgtEl>
                                          <p:spTgt spid="9"/>
                                        </p:tgtEl>
                                      </p:cBhvr>
                                    </p:animEffect>
                                  </p:childTnLst>
                                </p:cTn>
                              </p:par>
                              <p:par>
                                <p:cTn id="83" presetID="9" presetClass="entr" presetSubtype="0"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dissolve">
                                      <p:cBhvr>
                                        <p:cTn id="85" dur="500"/>
                                        <p:tgtEl>
                                          <p:spTgt spid="21"/>
                                        </p:tgtEl>
                                      </p:cBhvr>
                                    </p:animEffect>
                                  </p:childTnLst>
                                </p:cTn>
                              </p:par>
                              <p:par>
                                <p:cTn id="86" presetID="9" presetClass="entr" presetSubtype="0" fill="hold"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dissolve">
                                      <p:cBhvr>
                                        <p:cTn id="88" dur="500"/>
                                        <p:tgtEl>
                                          <p:spTgt spid="12"/>
                                        </p:tgtEl>
                                      </p:cBhvr>
                                    </p:animEffect>
                                  </p:childTnLst>
                                </p:cTn>
                              </p:par>
                              <p:par>
                                <p:cTn id="89" presetID="9" presetClass="entr" presetSubtype="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dissolve">
                                      <p:cBhvr>
                                        <p:cTn id="91" dur="500"/>
                                        <p:tgtEl>
                                          <p:spTgt spid="22"/>
                                        </p:tgtEl>
                                      </p:cBhvr>
                                    </p:animEffect>
                                  </p:childTnLst>
                                </p:cTn>
                              </p:par>
                              <p:par>
                                <p:cTn id="92" presetID="9" presetClass="entr" presetSubtype="0"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dissolve">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dissolve">
                                      <p:cBhvr>
                                        <p:cTn id="99" dur="500"/>
                                        <p:tgtEl>
                                          <p:spTgt spid="24"/>
                                        </p:tgtEl>
                                      </p:cBhvr>
                                    </p:animEffect>
                                  </p:childTnLst>
                                </p:cTn>
                              </p:par>
                              <p:par>
                                <p:cTn id="100" presetID="9" presetClass="entr" presetSubtype="0" fill="hold" nodeType="with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dissolve">
                                      <p:cBhvr>
                                        <p:cTn id="10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7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ELAPSEDTIME" val="78.01601"/>
  <p:tag name="AUDIO_ID" val="1441"/>
</p:tagLst>
</file>

<file path=ppt/tags/tag2.xml><?xml version="1.0" encoding="utf-8"?>
<p:tagLst xmlns:a="http://schemas.openxmlformats.org/drawingml/2006/main" xmlns:r="http://schemas.openxmlformats.org/officeDocument/2006/relationships" xmlns:p="http://schemas.openxmlformats.org/presentationml/2006/main">
  <p:tag name="ELAPSEDTIME" val="7.703001"/>
  <p:tag name="AUDIO_ID" val="1397"/>
</p:tagLst>
</file>

<file path=ppt/tags/tag3.xml><?xml version="1.0" encoding="utf-8"?>
<p:tagLst xmlns:a="http://schemas.openxmlformats.org/drawingml/2006/main" xmlns:r="http://schemas.openxmlformats.org/officeDocument/2006/relationships" xmlns:p="http://schemas.openxmlformats.org/presentationml/2006/main">
  <p:tag name="ELAPSEDTIME" val="4.468"/>
  <p:tag name="AUDIO_ID" val="1361"/>
</p:tagLst>
</file>

<file path=ppt/tags/tag4.xml><?xml version="1.0" encoding="utf-8"?>
<p:tagLst xmlns:a="http://schemas.openxmlformats.org/drawingml/2006/main" xmlns:r="http://schemas.openxmlformats.org/officeDocument/2006/relationships" xmlns:p="http://schemas.openxmlformats.org/presentationml/2006/main">
  <p:tag name="ELAPSEDTIME" val="78.01601"/>
  <p:tag name="AUDIO_ID" val="1441"/>
</p:tagLst>
</file>

<file path=ppt/tags/tag5.xml><?xml version="1.0" encoding="utf-8"?>
<p:tagLst xmlns:a="http://schemas.openxmlformats.org/drawingml/2006/main" xmlns:r="http://schemas.openxmlformats.org/officeDocument/2006/relationships" xmlns:p="http://schemas.openxmlformats.org/presentationml/2006/main">
  <p:tag name="ELAPSEDTIME" val="46.359"/>
  <p:tag name="AUDIO_ID" val="1204"/>
</p:tagLst>
</file>

<file path=ppt/theme/theme1.xml><?xml version="1.0" encoding="utf-8"?>
<a:theme xmlns:a="http://schemas.openxmlformats.org/drawingml/2006/main" name="blank_2011">
  <a:themeElements>
    <a:clrScheme name="Altera">
      <a:dk1>
        <a:srgbClr val="000000"/>
      </a:dk1>
      <a:lt1>
        <a:srgbClr val="FFFFFF"/>
      </a:lt1>
      <a:dk2>
        <a:srgbClr val="00319E"/>
      </a:dk2>
      <a:lt2>
        <a:srgbClr val="C0C0C0"/>
      </a:lt2>
      <a:accent1>
        <a:srgbClr val="4F8A10"/>
      </a:accent1>
      <a:accent2>
        <a:srgbClr val="00AEEF"/>
      </a:accent2>
      <a:accent3>
        <a:srgbClr val="9933FF"/>
      </a:accent3>
      <a:accent4>
        <a:srgbClr val="30C1BE"/>
      </a:accent4>
      <a:accent5>
        <a:srgbClr val="FF6600"/>
      </a:accent5>
      <a:accent6>
        <a:srgbClr val="C00000"/>
      </a:accent6>
      <a:hlink>
        <a:srgbClr val="00AEEF"/>
      </a:hlink>
      <a:folHlink>
        <a:srgbClr val="C10435"/>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8">
        <a:dk1>
          <a:srgbClr val="000000"/>
        </a:dk1>
        <a:lt1>
          <a:srgbClr val="FFFFFF"/>
        </a:lt1>
        <a:dk2>
          <a:srgbClr val="003399"/>
        </a:dk2>
        <a:lt2>
          <a:srgbClr val="B2B2B2"/>
        </a:lt2>
        <a:accent1>
          <a:srgbClr val="00AC00"/>
        </a:accent1>
        <a:accent2>
          <a:srgbClr val="FFCC00"/>
        </a:accent2>
        <a:accent3>
          <a:srgbClr val="FFFFFF"/>
        </a:accent3>
        <a:accent4>
          <a:srgbClr val="000000"/>
        </a:accent4>
        <a:accent5>
          <a:srgbClr val="AAD2AA"/>
        </a:accent5>
        <a:accent6>
          <a:srgbClr val="E7B900"/>
        </a:accent6>
        <a:hlink>
          <a:srgbClr val="3399FF"/>
        </a:hlink>
        <a:folHlink>
          <a:srgbClr val="E000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267F"/>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529B"/>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267F"/>
        </a:dk2>
        <a:lt2>
          <a:srgbClr val="B2B2B2"/>
        </a:lt2>
        <a:accent1>
          <a:srgbClr val="4F8A10"/>
        </a:accent1>
        <a:accent2>
          <a:srgbClr val="30B6B4"/>
        </a:accent2>
        <a:accent3>
          <a:srgbClr val="FFFFFF"/>
        </a:accent3>
        <a:accent4>
          <a:srgbClr val="000000"/>
        </a:accent4>
        <a:accent5>
          <a:srgbClr val="B2C4AA"/>
        </a:accent5>
        <a:accent6>
          <a:srgbClr val="2AA5A3"/>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267F"/>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319E"/>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003399"/>
        </a:dk2>
        <a:lt2>
          <a:srgbClr val="B2B2B2"/>
        </a:lt2>
        <a:accent1>
          <a:srgbClr val="00AC00"/>
        </a:accent1>
        <a:accent2>
          <a:srgbClr val="FFCC00"/>
        </a:accent2>
        <a:accent3>
          <a:srgbClr val="FFFFFF"/>
        </a:accent3>
        <a:accent4>
          <a:srgbClr val="000000"/>
        </a:accent4>
        <a:accent5>
          <a:srgbClr val="AAD2AA"/>
        </a:accent5>
        <a:accent6>
          <a:srgbClr val="E7B900"/>
        </a:accent6>
        <a:hlink>
          <a:srgbClr val="3399FF"/>
        </a:hlink>
        <a:folHlink>
          <a:srgbClr val="E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267F"/>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529B"/>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267F"/>
        </a:dk2>
        <a:lt2>
          <a:srgbClr val="B2B2B2"/>
        </a:lt2>
        <a:accent1>
          <a:srgbClr val="4F8A10"/>
        </a:accent1>
        <a:accent2>
          <a:srgbClr val="30B6B4"/>
        </a:accent2>
        <a:accent3>
          <a:srgbClr val="FFFFFF"/>
        </a:accent3>
        <a:accent4>
          <a:srgbClr val="000000"/>
        </a:accent4>
        <a:accent5>
          <a:srgbClr val="B2C4AA"/>
        </a:accent5>
        <a:accent6>
          <a:srgbClr val="2AA5A3"/>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267F"/>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00319E"/>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13917E99544045B9D58FFA4B0F743A" ma:contentTypeVersion="0" ma:contentTypeDescription="Create a new document." ma:contentTypeScope="" ma:versionID="46bb083e9a8d17a84855cf1cfd3a6e2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B8EBB41-6B93-41B9-BEB9-1A1DEBB19216}"/>
</file>

<file path=customXml/itemProps2.xml><?xml version="1.0" encoding="utf-8"?>
<ds:datastoreItem xmlns:ds="http://schemas.openxmlformats.org/officeDocument/2006/customXml" ds:itemID="{CC0816F6-4572-43CC-B371-5AE8E24995FE}"/>
</file>

<file path=customXml/itemProps3.xml><?xml version="1.0" encoding="utf-8"?>
<ds:datastoreItem xmlns:ds="http://schemas.openxmlformats.org/officeDocument/2006/customXml" ds:itemID="{EA40A239-F218-427F-B010-92B470B9784D}"/>
</file>

<file path=docProps/app.xml><?xml version="1.0" encoding="utf-8"?>
<Properties xmlns="http://schemas.openxmlformats.org/officeDocument/2006/extended-properties" xmlns:vt="http://schemas.openxmlformats.org/officeDocument/2006/docPropsVTypes">
  <Template>blank_2011</Template>
  <TotalTime>3023</TotalTime>
  <Words>4882</Words>
  <Application>Microsoft Office PowerPoint</Application>
  <PresentationFormat>On-screen Show (4:3)</PresentationFormat>
  <Paragraphs>575</Paragraphs>
  <Slides>39</Slides>
  <Notes>37</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blank_2011</vt:lpstr>
      <vt:lpstr>Blank</vt:lpstr>
      <vt:lpstr>What’s New in Quartus II Software v11.0— General Overview</vt:lpstr>
      <vt:lpstr>Quartus II Design Software</vt:lpstr>
      <vt:lpstr>Quartus II v11.0 Highlights</vt:lpstr>
      <vt:lpstr>Device Family Support</vt:lpstr>
      <vt:lpstr>Improved Stratix V FPGA Support</vt:lpstr>
      <vt:lpstr>Cyclone IV FPGAs &amp; MAX V CPLDs</vt:lpstr>
      <vt:lpstr>Qsys System Integration Tool</vt:lpstr>
      <vt:lpstr>Feature Summary in v11.0 – Production Release </vt:lpstr>
      <vt:lpstr>1. Qsys - Interconnect Performance (1 of 2)</vt:lpstr>
      <vt:lpstr>1. Qsys - Interconnect Performance (2 of 2)</vt:lpstr>
      <vt:lpstr>2. Hierarchical Design</vt:lpstr>
      <vt:lpstr>3. Qsys: Design Reuse Flow</vt:lpstr>
      <vt:lpstr>4. Verification Challenge (On-Chip Debug)</vt:lpstr>
      <vt:lpstr>Qsys as a Platform for System Integration</vt:lpstr>
      <vt:lpstr>How to Start: Switch to Qsys </vt:lpstr>
      <vt:lpstr>Additional Productivity Features</vt:lpstr>
      <vt:lpstr>Elaborate Hierarchy and Design Entry Enhancement</vt:lpstr>
      <vt:lpstr>Elaborate Hierarchy Flow</vt:lpstr>
      <vt:lpstr>HDL Design Entry </vt:lpstr>
      <vt:lpstr>Transceiver Design and Verification</vt:lpstr>
      <vt:lpstr>Chip Planner – Stratix V HSSI Enhancements</vt:lpstr>
      <vt:lpstr>Transceiver Toolkit Enhancements</vt:lpstr>
      <vt:lpstr>Programming and Configuration</vt:lpstr>
      <vt:lpstr>Programming and Configuration Enhancements</vt:lpstr>
      <vt:lpstr>External Memory Interface Design and Debug </vt:lpstr>
      <vt:lpstr>v11.0 HPC II – Feature Enhancements</vt:lpstr>
      <vt:lpstr>Abstract UniPHY for Faster Simulation</vt:lpstr>
      <vt:lpstr>External Memory Interface Toolkit – Performance Monitoring</vt:lpstr>
      <vt:lpstr>DSP IPs</vt:lpstr>
      <vt:lpstr>What’s New in DSP for v11.0</vt:lpstr>
      <vt:lpstr>DSP Builder Setup Script</vt:lpstr>
      <vt:lpstr>Quartus II v11.0 Highlights</vt:lpstr>
      <vt:lpstr>Slide 33</vt:lpstr>
      <vt:lpstr>Transceiver Mode Support</vt:lpstr>
      <vt:lpstr>Download and Installation</vt:lpstr>
      <vt:lpstr>Quartus II Software Web Edition</vt:lpstr>
      <vt:lpstr>SOPC Builder to Qsys Migration Flow </vt:lpstr>
      <vt:lpstr>Qsys Changes From SOPC Builder</vt:lpstr>
      <vt:lpstr>High-Performance Controller II (HPC II) in v11.0</vt:lpstr>
    </vt:vector>
  </TitlesOfParts>
  <Company>Altera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Quartus II Software v11.0— General Overview</dc:title>
  <dc:creator>Albert Chang</dc:creator>
  <cp:lastModifiedBy>gxie</cp:lastModifiedBy>
  <cp:revision>289</cp:revision>
  <cp:lastPrinted>2007-02-01T00:01:47Z</cp:lastPrinted>
  <dcterms:created xsi:type="dcterms:W3CDTF">2011-04-22T21:48:23Z</dcterms:created>
  <dcterms:modified xsi:type="dcterms:W3CDTF">2011-09-09T06:26:53Z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0x0101006213917E99544045B9D58FFA4B0F743A</vt:lpwstr>
  </property>
</Properties>
</file>